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5" r:id="rId2"/>
    <p:sldId id="266" r:id="rId3"/>
    <p:sldId id="267" r:id="rId4"/>
    <p:sldId id="268" r:id="rId5"/>
    <p:sldId id="256" r:id="rId6"/>
    <p:sldId id="257" r:id="rId7"/>
    <p:sldId id="258" r:id="rId8"/>
    <p:sldId id="259" r:id="rId9"/>
    <p:sldId id="260" r:id="rId10"/>
    <p:sldId id="261" r:id="rId11"/>
    <p:sldId id="262" r:id="rId12"/>
    <p:sldId id="263" r:id="rId13"/>
    <p:sldId id="264"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387"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647938D-B581-4567-96AD-FE1687C78762}" type="datetimeFigureOut">
              <a:rPr lang="ru-RU" smtClean="0"/>
              <a:t>06.09.2015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818253-5E6D-4976-9B5B-C829DD2F9E0B}"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647938D-B581-4567-96AD-FE1687C78762}" type="datetimeFigureOut">
              <a:rPr lang="ru-RU" smtClean="0"/>
              <a:t>06.09.2015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818253-5E6D-4976-9B5B-C829DD2F9E0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647938D-B581-4567-96AD-FE1687C78762}" type="datetimeFigureOut">
              <a:rPr lang="ru-RU" smtClean="0"/>
              <a:t>06.09.2015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818253-5E6D-4976-9B5B-C829DD2F9E0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647938D-B581-4567-96AD-FE1687C78762}" type="datetimeFigureOut">
              <a:rPr lang="ru-RU" smtClean="0"/>
              <a:t>06.09.2015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818253-5E6D-4976-9B5B-C829DD2F9E0B}"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647938D-B581-4567-96AD-FE1687C78762}" type="datetimeFigureOut">
              <a:rPr lang="ru-RU" smtClean="0"/>
              <a:t>06.09.2015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818253-5E6D-4976-9B5B-C829DD2F9E0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647938D-B581-4567-96AD-FE1687C78762}" type="datetimeFigureOut">
              <a:rPr lang="ru-RU" smtClean="0"/>
              <a:t>06.09.2015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D818253-5E6D-4976-9B5B-C829DD2F9E0B}"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647938D-B581-4567-96AD-FE1687C78762}" type="datetimeFigureOut">
              <a:rPr lang="ru-RU" smtClean="0"/>
              <a:t>06.09.2015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D818253-5E6D-4976-9B5B-C829DD2F9E0B}"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647938D-B581-4567-96AD-FE1687C78762}" type="datetimeFigureOut">
              <a:rPr lang="ru-RU" smtClean="0"/>
              <a:t>06.09.2015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D818253-5E6D-4976-9B5B-C829DD2F9E0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7938D-B581-4567-96AD-FE1687C78762}" type="datetimeFigureOut">
              <a:rPr lang="ru-RU" smtClean="0"/>
              <a:t>06.09.2015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D818253-5E6D-4976-9B5B-C829DD2F9E0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647938D-B581-4567-96AD-FE1687C78762}" type="datetimeFigureOut">
              <a:rPr lang="ru-RU" smtClean="0"/>
              <a:t>06.09.2015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D818253-5E6D-4976-9B5B-C829DD2F9E0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647938D-B581-4567-96AD-FE1687C78762}" type="datetimeFigureOut">
              <a:rPr lang="ru-RU" smtClean="0"/>
              <a:t>06.09.2015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D818253-5E6D-4976-9B5B-C829DD2F9E0B}"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647938D-B581-4567-96AD-FE1687C78762}" type="datetimeFigureOut">
              <a:rPr lang="ru-RU" smtClean="0"/>
              <a:t>06.09.2015</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D818253-5E6D-4976-9B5B-C829DD2F9E0B}"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63688" y="980728"/>
            <a:ext cx="6400800" cy="3474720"/>
          </a:xfrm>
        </p:spPr>
        <p:txBody>
          <a:bodyPr>
            <a:normAutofit/>
          </a:bodyPr>
          <a:lstStyle/>
          <a:p>
            <a:pPr marL="45720" indent="0">
              <a:buNone/>
            </a:pPr>
            <a:r>
              <a:rPr lang="ru-RU" sz="3600" b="1" dirty="0" smtClean="0">
                <a:solidFill>
                  <a:schemeClr val="tx1"/>
                </a:solidFill>
              </a:rPr>
              <a:t>Образовательное пространство в дошкольном учреждении</a:t>
            </a:r>
            <a:endParaRPr lang="ru-RU" sz="3600" b="1" dirty="0">
              <a:solidFill>
                <a:schemeClr val="tx1"/>
              </a:solidFill>
            </a:endParaRPr>
          </a:p>
        </p:txBody>
      </p:sp>
      <p:pic>
        <p:nvPicPr>
          <p:cNvPr id="1026" name="Picture 2" descr="C:\Users\Max\Desktop\K1024_P100064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924944"/>
            <a:ext cx="4253338" cy="3187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200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ax\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1988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x\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9" y="0"/>
            <a:ext cx="920511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45633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x\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622"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1214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x\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7137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43000" y="731520"/>
            <a:ext cx="7533456" cy="5577800"/>
          </a:xfrm>
        </p:spPr>
        <p:txBody>
          <a:bodyPr>
            <a:normAutofit/>
          </a:bodyPr>
          <a:lstStyle/>
          <a:p>
            <a:pPr>
              <a:lnSpc>
                <a:spcPct val="115000"/>
              </a:lnSpc>
              <a:spcAft>
                <a:spcPts val="1000"/>
              </a:spcAft>
            </a:pPr>
            <a:r>
              <a:rPr lang="ru-RU" sz="2400" dirty="0">
                <a:solidFill>
                  <a:schemeClr val="tx1"/>
                </a:solidFill>
                <a:latin typeface="Times New Roman"/>
                <a:ea typeface="Calibri"/>
                <a:cs typeface="Times New Roman"/>
              </a:rPr>
              <a:t>Образовательное пространство мы стараемся оснащать  средствами обучения и воспитания по мере возможности. Совершенствуя развивающую среду группы, мы добиваемся эффективного развития игровой деятельности детей дошкольного возраста.</a:t>
            </a:r>
            <a:endParaRPr lang="ru-RU" sz="1800" dirty="0">
              <a:solidFill>
                <a:schemeClr val="tx1"/>
              </a:solidFill>
              <a:latin typeface="Calibri"/>
              <a:ea typeface="Calibri"/>
              <a:cs typeface="Times New Roman"/>
            </a:endParaRPr>
          </a:p>
          <a:p>
            <a:pPr>
              <a:lnSpc>
                <a:spcPct val="115000"/>
              </a:lnSpc>
              <a:spcAft>
                <a:spcPts val="1000"/>
              </a:spcAft>
            </a:pPr>
            <a:r>
              <a:rPr lang="ru-RU" sz="2400" dirty="0">
                <a:solidFill>
                  <a:schemeClr val="tx1"/>
                </a:solidFill>
                <a:latin typeface="Times New Roman"/>
                <a:ea typeface="Calibri"/>
                <a:cs typeface="Times New Roman"/>
              </a:rPr>
              <a:t>Развиваем игровую, познавательную, двигательную и творческую активность всех  воспитанников.</a:t>
            </a:r>
            <a:endParaRPr lang="ru-RU" sz="1800" dirty="0">
              <a:solidFill>
                <a:schemeClr val="tx1"/>
              </a:solidFill>
              <a:latin typeface="Calibri"/>
              <a:ea typeface="Calibri"/>
              <a:cs typeface="Times New Roman"/>
            </a:endParaRPr>
          </a:p>
          <a:p>
            <a:pPr>
              <a:lnSpc>
                <a:spcPct val="115000"/>
              </a:lnSpc>
              <a:spcAft>
                <a:spcPts val="1000"/>
              </a:spcAft>
            </a:pPr>
            <a:r>
              <a:rPr lang="ru-RU" sz="2400" dirty="0">
                <a:solidFill>
                  <a:schemeClr val="tx1"/>
                </a:solidFill>
                <a:latin typeface="Times New Roman"/>
                <a:ea typeface="Calibri"/>
                <a:cs typeface="Times New Roman"/>
              </a:rPr>
              <a:t>Обеспечиваем эмоциональное благополучие детей во взаимодействии с предметно-пространственным окружением.</a:t>
            </a:r>
            <a:endParaRPr lang="ru-RU" sz="1800" dirty="0">
              <a:solidFill>
                <a:schemeClr val="tx1"/>
              </a:solidFill>
              <a:latin typeface="Calibri"/>
              <a:ea typeface="Calibri"/>
              <a:cs typeface="Times New Roman"/>
            </a:endParaRPr>
          </a:p>
          <a:p>
            <a:endParaRPr lang="ru-RU" dirty="0"/>
          </a:p>
        </p:txBody>
      </p:sp>
    </p:spTree>
    <p:extLst>
      <p:ext uri="{BB962C8B-B14F-4D97-AF65-F5344CB8AC3E}">
        <p14:creationId xmlns:p14="http://schemas.microsoft.com/office/powerpoint/2010/main" val="2741399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43000" y="731520"/>
            <a:ext cx="7461448" cy="5505792"/>
          </a:xfrm>
        </p:spPr>
        <p:txBody>
          <a:bodyPr>
            <a:normAutofit fontScale="92500" lnSpcReduction="10000"/>
          </a:bodyPr>
          <a:lstStyle/>
          <a:p>
            <a:pPr>
              <a:lnSpc>
                <a:spcPct val="115000"/>
              </a:lnSpc>
              <a:spcAft>
                <a:spcPts val="1000"/>
              </a:spcAft>
            </a:pPr>
            <a:r>
              <a:rPr lang="ru-RU" sz="2400" dirty="0">
                <a:solidFill>
                  <a:schemeClr val="tx1"/>
                </a:solidFill>
                <a:latin typeface="Times New Roman"/>
                <a:ea typeface="Calibri"/>
                <a:cs typeface="Times New Roman"/>
              </a:rPr>
              <a:t>Создаем условия для самовыражения детей, для свободного выбора детьми деятельности. Используя накидки мы формируем игровые навыки, развиваем мелкую моторику, обогащаем социальный опыт, развиваем речевое творчество, связную речь, воображение, воспитываем доброжелательное отношение к окружающим, дружелюбие, создаем обстановку психологического комфорта.</a:t>
            </a:r>
            <a:endParaRPr lang="ru-RU" sz="1800" dirty="0">
              <a:solidFill>
                <a:schemeClr val="tx1"/>
              </a:solidFill>
              <a:latin typeface="Calibri"/>
              <a:ea typeface="Calibri"/>
              <a:cs typeface="Times New Roman"/>
            </a:endParaRPr>
          </a:p>
          <a:p>
            <a:pPr>
              <a:lnSpc>
                <a:spcPct val="115000"/>
              </a:lnSpc>
              <a:spcAft>
                <a:spcPts val="1000"/>
              </a:spcAft>
            </a:pPr>
            <a:r>
              <a:rPr lang="ru-RU" sz="2400" dirty="0">
                <a:solidFill>
                  <a:schemeClr val="tx1"/>
                </a:solidFill>
                <a:latin typeface="Times New Roman"/>
                <a:ea typeface="Calibri"/>
                <a:cs typeface="Times New Roman"/>
              </a:rPr>
              <a:t>С использованием накидок успешно решаются и речевые задачи. Детям нравятся речевые игры «Один-много», «</a:t>
            </a:r>
            <a:r>
              <a:rPr lang="ru-RU" sz="2400" dirty="0" err="1">
                <a:solidFill>
                  <a:schemeClr val="tx1"/>
                </a:solidFill>
                <a:latin typeface="Times New Roman"/>
                <a:ea typeface="Calibri"/>
                <a:cs typeface="Times New Roman"/>
              </a:rPr>
              <a:t>Сосчитай,чего</a:t>
            </a:r>
            <a:r>
              <a:rPr lang="ru-RU" sz="2400" dirty="0">
                <a:solidFill>
                  <a:schemeClr val="tx1"/>
                </a:solidFill>
                <a:latin typeface="Times New Roman"/>
                <a:ea typeface="Calibri"/>
                <a:cs typeface="Times New Roman"/>
              </a:rPr>
              <a:t> много?», «</a:t>
            </a:r>
            <a:r>
              <a:rPr lang="ru-RU" sz="2400" dirty="0" err="1">
                <a:solidFill>
                  <a:schemeClr val="tx1"/>
                </a:solidFill>
                <a:latin typeface="Times New Roman"/>
                <a:ea typeface="Calibri"/>
                <a:cs typeface="Times New Roman"/>
              </a:rPr>
              <a:t>Кто,где</a:t>
            </a:r>
            <a:r>
              <a:rPr lang="ru-RU" sz="2400" dirty="0">
                <a:solidFill>
                  <a:schemeClr val="tx1"/>
                </a:solidFill>
                <a:latin typeface="Times New Roman"/>
                <a:ea typeface="Calibri"/>
                <a:cs typeface="Times New Roman"/>
              </a:rPr>
              <a:t> спрятался?» и т.д. Возможно закрепление материала по лексическим темам, составление рассказа-описания «Дикие и домашние животные», «Транспорт» и т.д.</a:t>
            </a:r>
            <a:endParaRPr lang="ru-RU" sz="1800" dirty="0">
              <a:solidFill>
                <a:schemeClr val="tx1"/>
              </a:solidFill>
              <a:latin typeface="Calibri"/>
              <a:ea typeface="Calibri"/>
              <a:cs typeface="Times New Roman"/>
            </a:endParaRPr>
          </a:p>
          <a:p>
            <a:endParaRPr lang="ru-RU" dirty="0"/>
          </a:p>
        </p:txBody>
      </p:sp>
    </p:spTree>
    <p:extLst>
      <p:ext uri="{BB962C8B-B14F-4D97-AF65-F5344CB8AC3E}">
        <p14:creationId xmlns:p14="http://schemas.microsoft.com/office/powerpoint/2010/main" val="3398005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83568" y="731520"/>
            <a:ext cx="8064896" cy="5793824"/>
          </a:xfrm>
        </p:spPr>
        <p:txBody>
          <a:bodyPr>
            <a:normAutofit fontScale="70000" lnSpcReduction="20000"/>
          </a:bodyPr>
          <a:lstStyle/>
          <a:p>
            <a:pPr>
              <a:lnSpc>
                <a:spcPct val="115000"/>
              </a:lnSpc>
              <a:spcAft>
                <a:spcPts val="1000"/>
              </a:spcAft>
            </a:pPr>
            <a:r>
              <a:rPr lang="ru-RU" sz="2400" dirty="0">
                <a:solidFill>
                  <a:schemeClr val="tx1"/>
                </a:solidFill>
                <a:latin typeface="Times New Roman"/>
                <a:ea typeface="Calibri"/>
                <a:cs typeface="Times New Roman"/>
              </a:rPr>
              <a:t>Сначала  мы  с детьми играли с киндер сюрпризами, но игра не пошла  и мы решили попробовать обыграть накидки с популярными у детей игрушками пони. Постепенно мы стали заменять игрушки и на другие предметы.</a:t>
            </a:r>
            <a:endParaRPr lang="ru-RU" sz="1800" dirty="0">
              <a:solidFill>
                <a:schemeClr val="tx1"/>
              </a:solidFill>
              <a:latin typeface="Calibri"/>
              <a:ea typeface="Calibri"/>
              <a:cs typeface="Times New Roman"/>
            </a:endParaRPr>
          </a:p>
          <a:p>
            <a:pPr marL="342900" lvl="0" indent="-342900">
              <a:lnSpc>
                <a:spcPct val="115000"/>
              </a:lnSpc>
              <a:spcAft>
                <a:spcPts val="0"/>
              </a:spcAft>
              <a:buFont typeface="+mj-lt"/>
              <a:buAutoNum type="arabicPeriod"/>
            </a:pPr>
            <a:r>
              <a:rPr lang="ru-RU" sz="2400" dirty="0">
                <a:solidFill>
                  <a:schemeClr val="tx1"/>
                </a:solidFill>
                <a:latin typeface="Times New Roman"/>
                <a:ea typeface="Calibri"/>
                <a:cs typeface="Times New Roman"/>
              </a:rPr>
              <a:t>«Дикие и домашние  животные». Цель: продолжать знакомить с дикими и домашними животными; учить узнавать и правильно называть животных и их детенышей; продолжать обогащать активный и пассивный словарь детей; развивать творческие способности, мышление; воспитывать любовь и бережное отношение к животному миру.</a:t>
            </a:r>
            <a:endParaRPr lang="ru-RU" sz="1800" dirty="0">
              <a:solidFill>
                <a:schemeClr val="tx1"/>
              </a:solidFill>
              <a:latin typeface="Calibri"/>
              <a:ea typeface="Calibri"/>
              <a:cs typeface="Times New Roman"/>
            </a:endParaRPr>
          </a:p>
          <a:p>
            <a:pPr marL="342900" lvl="0" indent="-342900">
              <a:lnSpc>
                <a:spcPct val="115000"/>
              </a:lnSpc>
              <a:spcAft>
                <a:spcPts val="0"/>
              </a:spcAft>
              <a:buFont typeface="+mj-lt"/>
              <a:buAutoNum type="arabicPeriod"/>
            </a:pPr>
            <a:r>
              <a:rPr lang="ru-RU" sz="2400" dirty="0">
                <a:solidFill>
                  <a:schemeClr val="tx1"/>
                </a:solidFill>
                <a:latin typeface="Times New Roman"/>
                <a:ea typeface="Calibri"/>
                <a:cs typeface="Times New Roman"/>
              </a:rPr>
              <a:t>«транспорт». Цель: закреплять умение детей классифицировать разные виды транспорта; закреплять знания о частях транспорта; развивать внимание, память, связную речь; воспитывать умение слушать друг друга. </a:t>
            </a:r>
            <a:endParaRPr lang="ru-RU" sz="1800" dirty="0">
              <a:solidFill>
                <a:schemeClr val="tx1"/>
              </a:solidFill>
              <a:latin typeface="Calibri"/>
              <a:ea typeface="Calibri"/>
              <a:cs typeface="Times New Roman"/>
            </a:endParaRPr>
          </a:p>
          <a:p>
            <a:pPr marL="342900" lvl="0" indent="-342900">
              <a:lnSpc>
                <a:spcPct val="115000"/>
              </a:lnSpc>
              <a:spcAft>
                <a:spcPts val="0"/>
              </a:spcAft>
              <a:buFont typeface="+mj-lt"/>
              <a:buAutoNum type="arabicPeriod"/>
            </a:pPr>
            <a:r>
              <a:rPr lang="ru-RU" sz="2400" dirty="0">
                <a:solidFill>
                  <a:schemeClr val="tx1"/>
                </a:solidFill>
                <a:latin typeface="Times New Roman"/>
                <a:ea typeface="Calibri"/>
                <a:cs typeface="Times New Roman"/>
              </a:rPr>
              <a:t>«Военная техника». Цель: закрепить виды техники, название военных профессий; развитие навыков связной речи; продолжать обогащать словарный запас детей.</a:t>
            </a:r>
            <a:endParaRPr lang="ru-RU" sz="1800" dirty="0">
              <a:solidFill>
                <a:schemeClr val="tx1"/>
              </a:solidFill>
              <a:latin typeface="Calibri"/>
              <a:ea typeface="Calibri"/>
              <a:cs typeface="Times New Roman"/>
            </a:endParaRPr>
          </a:p>
          <a:p>
            <a:pPr marL="342900" lvl="0" indent="-342900">
              <a:lnSpc>
                <a:spcPct val="115000"/>
              </a:lnSpc>
              <a:spcAft>
                <a:spcPts val="1000"/>
              </a:spcAft>
              <a:buFont typeface="+mj-lt"/>
              <a:buAutoNum type="arabicPeriod"/>
            </a:pPr>
            <a:r>
              <a:rPr lang="ru-RU" sz="2400" dirty="0">
                <a:solidFill>
                  <a:schemeClr val="tx1"/>
                </a:solidFill>
                <a:latin typeface="Times New Roman"/>
                <a:ea typeface="Calibri"/>
                <a:cs typeface="Times New Roman"/>
              </a:rPr>
              <a:t>«Страна лошадок» Цель: воспитывать бережное отношение детей    к животным; развивать познавательный интерес, воспитывать умение слушать друг друга, развивать творческие способности, мышление, воображение, память</a:t>
            </a:r>
            <a:endParaRPr lang="ru-RU" sz="1800" dirty="0">
              <a:solidFill>
                <a:schemeClr val="tx1"/>
              </a:solidFill>
              <a:latin typeface="Calibri"/>
              <a:ea typeface="Calibri"/>
              <a:cs typeface="Times New Roman"/>
            </a:endParaRPr>
          </a:p>
          <a:p>
            <a:endParaRPr lang="ru-RU" dirty="0">
              <a:solidFill>
                <a:schemeClr val="tx1"/>
              </a:solidFill>
            </a:endParaRPr>
          </a:p>
        </p:txBody>
      </p:sp>
    </p:spTree>
    <p:extLst>
      <p:ext uri="{BB962C8B-B14F-4D97-AF65-F5344CB8AC3E}">
        <p14:creationId xmlns:p14="http://schemas.microsoft.com/office/powerpoint/2010/main" val="4052473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x\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8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44619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x\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7939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x\Desktop\DSC_006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060848"/>
            <a:ext cx="2997712" cy="449656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3075" name="Picture 3" descr="C:\Users\Max\Desktop\DSC_0060.JPG"/>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tretch>
            <a:fillRect/>
          </a:stretch>
        </p:blipFill>
        <p:spPr bwMode="auto">
          <a:xfrm>
            <a:off x="3185054" y="731838"/>
            <a:ext cx="2316691" cy="34750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6133714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x\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746285"/>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ax\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853035"/>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67</TotalTime>
  <Words>327</Words>
  <Application>Microsoft Office PowerPoint</Application>
  <PresentationFormat>Экран (4:3)</PresentationFormat>
  <Paragraphs>11</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CtrlSoft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Max</dc:creator>
  <cp:lastModifiedBy>Max</cp:lastModifiedBy>
  <cp:revision>9</cp:revision>
  <dcterms:created xsi:type="dcterms:W3CDTF">2015-02-04T05:05:43Z</dcterms:created>
  <dcterms:modified xsi:type="dcterms:W3CDTF">2015-09-05T20:34:14Z</dcterms:modified>
</cp:coreProperties>
</file>