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2" r:id="rId1"/>
  </p:sldMasterIdLst>
  <p:sldIdLst>
    <p:sldId id="256" r:id="rId2"/>
    <p:sldId id="257" r:id="rId3"/>
    <p:sldId id="283" r:id="rId4"/>
    <p:sldId id="259" r:id="rId5"/>
    <p:sldId id="291" r:id="rId6"/>
    <p:sldId id="276" r:id="rId7"/>
    <p:sldId id="260" r:id="rId8"/>
    <p:sldId id="258" r:id="rId9"/>
    <p:sldId id="264" r:id="rId10"/>
    <p:sldId id="265" r:id="rId11"/>
    <p:sldId id="266" r:id="rId12"/>
    <p:sldId id="267" r:id="rId13"/>
    <p:sldId id="268" r:id="rId14"/>
    <p:sldId id="277" r:id="rId15"/>
    <p:sldId id="279" r:id="rId16"/>
    <p:sldId id="280" r:id="rId17"/>
    <p:sldId id="281" r:id="rId18"/>
    <p:sldId id="282" r:id="rId19"/>
    <p:sldId id="284" r:id="rId20"/>
    <p:sldId id="270" r:id="rId21"/>
    <p:sldId id="285" r:id="rId22"/>
    <p:sldId id="286" r:id="rId23"/>
    <p:sldId id="287" r:id="rId24"/>
    <p:sldId id="289" r:id="rId25"/>
    <p:sldId id="290" r:id="rId26"/>
    <p:sldId id="272" r:id="rId27"/>
    <p:sldId id="288" r:id="rId28"/>
    <p:sldId id="271" r:id="rId29"/>
    <p:sldId id="274" r:id="rId30"/>
    <p:sldId id="273" r:id="rId31"/>
    <p:sldId id="275" r:id="rId32"/>
    <p:sldId id="292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34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671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23156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92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98355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16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76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013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5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7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53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1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6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22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66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392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67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95471" y="1625958"/>
            <a:ext cx="9109141" cy="2262781"/>
          </a:xfrm>
        </p:spPr>
        <p:txBody>
          <a:bodyPr>
            <a:normAutofit fontScale="90000"/>
          </a:bodyPr>
          <a:lstStyle/>
          <a:p>
            <a:r>
              <a:rPr lang="ru-RU" dirty="0"/>
              <a:t>Активизация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познавательного интереса 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 уроках математики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1549" y="4275786"/>
            <a:ext cx="5889423" cy="2021983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ru-RU" sz="2400" b="1" dirty="0" smtClean="0"/>
              <a:t>Подготовила:</a:t>
            </a:r>
          </a:p>
          <a:p>
            <a:r>
              <a:rPr lang="ru-RU" sz="2400" b="1" dirty="0" smtClean="0"/>
              <a:t>     учитель </a:t>
            </a:r>
            <a:r>
              <a:rPr lang="ru-RU" sz="2400" b="1" dirty="0"/>
              <a:t>начальных классов </a:t>
            </a:r>
            <a:endParaRPr lang="ru-RU" sz="2400" b="1" dirty="0" smtClean="0"/>
          </a:p>
          <a:p>
            <a:r>
              <a:rPr lang="ru-RU" sz="2400" b="1" dirty="0"/>
              <a:t> </a:t>
            </a:r>
            <a:r>
              <a:rPr lang="ru-RU" sz="2400" b="1" dirty="0" smtClean="0"/>
              <a:t>    МБОУ СОШ № 2 п. </a:t>
            </a:r>
            <a:r>
              <a:rPr lang="ru-RU" sz="2400" b="1" dirty="0" err="1" smtClean="0"/>
              <a:t>Клетня</a:t>
            </a:r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     Артамонова Ольга Михайловна</a:t>
            </a:r>
          </a:p>
          <a:p>
            <a:r>
              <a:rPr lang="ru-RU" sz="2400" dirty="0" smtClean="0"/>
              <a:t>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67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1077" y="624110"/>
            <a:ext cx="9173536" cy="5544870"/>
          </a:xfrm>
        </p:spPr>
        <p:txBody>
          <a:bodyPr/>
          <a:lstStyle/>
          <a:p>
            <a:r>
              <a:rPr lang="ru-RU" dirty="0"/>
              <a:t>2.	Игры, требующие воспроизводящей деятельности. К этой группе относятся игры, направленные на формирование вычислительных навыков.(«Лучший лётчик», «Математическая рыбалка», «Помоги собрать бананы»)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3902298" y="5911222"/>
            <a:ext cx="7602313" cy="257758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5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09"/>
            <a:ext cx="8915400" cy="5081231"/>
          </a:xfrm>
        </p:spPr>
        <p:txBody>
          <a:bodyPr/>
          <a:lstStyle/>
          <a:p>
            <a:r>
              <a:rPr lang="ru-RU" dirty="0"/>
              <a:t>3.	Игры, в которых запрограммирована преобразующая (контролирующая) деятельность детей.  С помощью этих игр дети изменяют примеры и задачи в другие, логически связанные с ними. («Составь круговые примеры», «Математическая эстафета»)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34885" y="6027313"/>
            <a:ext cx="6069728" cy="11572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30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5287112"/>
          </a:xfrm>
        </p:spPr>
        <p:txBody>
          <a:bodyPr/>
          <a:lstStyle/>
          <a:p>
            <a:r>
              <a:rPr lang="ru-RU" dirty="0"/>
              <a:t>4.	Игры, в которые включены элементы поисковой деятельности, где целью игры является формулирование учащимися по рисунку, схеме и опорным словам математического правила. («</a:t>
            </a:r>
            <a:r>
              <a:rPr lang="ru-RU" dirty="0" err="1"/>
              <a:t>Угадайка</a:t>
            </a:r>
            <a:r>
              <a:rPr lang="ru-RU" dirty="0"/>
              <a:t>», «Определи курс движения самолёта»)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288664" y="5911221"/>
            <a:ext cx="7215947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19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8501" y="624110"/>
            <a:ext cx="9006111" cy="5132746"/>
          </a:xfrm>
        </p:spPr>
        <p:txBody>
          <a:bodyPr/>
          <a:lstStyle/>
          <a:p>
            <a:r>
              <a:rPr lang="ru-RU" dirty="0"/>
              <a:t>Провоцирующие задачи обладают высоким развивающим потенциалом. Они способствуют воспитанию одного из важнейших качеств мышления – критичности, приучают к анализу воспринимаемой информации, её разносторонней оценке, повышают познавательный интерес.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069724" y="5911221"/>
            <a:ext cx="7434888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02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1824" y="90151"/>
            <a:ext cx="9892790" cy="2141603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Можно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выделить следующие разновидности задач провоцирующего характера: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-Задачи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, условия которых в той или иной форме навязывают неверный ответ.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2305" y="2231754"/>
            <a:ext cx="9722309" cy="36969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200" dirty="0"/>
              <a:t>- Сколько прямоугольников можно насчитать в изображении окна? </a:t>
            </a:r>
          </a:p>
          <a:p>
            <a:r>
              <a:rPr lang="ru-RU" sz="3200" dirty="0"/>
              <a:t>- Сколько знаков будет в числе, в записи которого 5 нулей? </a:t>
            </a:r>
          </a:p>
          <a:p>
            <a:r>
              <a:rPr lang="ru-RU" sz="3200" dirty="0"/>
              <a:t>- Какое из чисел 333, 555, 666, 999 не делится на 3? </a:t>
            </a:r>
          </a:p>
        </p:txBody>
      </p:sp>
    </p:spTree>
    <p:extLst>
      <p:ext uri="{BB962C8B-B14F-4D97-AF65-F5344CB8AC3E}">
        <p14:creationId xmlns:p14="http://schemas.microsoft.com/office/powerpoint/2010/main" val="249577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15094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-Задачи, условия которых тем или иным способом подсказывают неверный путь решения.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800" dirty="0"/>
              <a:t>- Тройка лошадей проскакала 15км. Сколько км проскакала каждая лошадь</a:t>
            </a:r>
            <a:r>
              <a:rPr lang="ru-RU" sz="2800" dirty="0" smtClean="0"/>
              <a:t>?</a:t>
            </a:r>
          </a:p>
          <a:p>
            <a:r>
              <a:rPr lang="ru-RU" sz="2800" dirty="0"/>
              <a:t>- Крышка имеет 4 угла. Если один из них отпилить, сколько углов будет у </a:t>
            </a:r>
            <a:r>
              <a:rPr lang="ru-RU" sz="2800" dirty="0" smtClean="0"/>
              <a:t>крышки?</a:t>
            </a:r>
          </a:p>
          <a:p>
            <a:r>
              <a:rPr lang="ru-RU" sz="2800" dirty="0"/>
              <a:t> - 6 рыбаков съедят 6 судаков за 6 дней. Сколько судаков съедят 12 рыбаков за 12 дней?</a:t>
            </a:r>
          </a:p>
        </p:txBody>
      </p:sp>
    </p:spTree>
    <p:extLst>
      <p:ext uri="{BB962C8B-B14F-4D97-AF65-F5344CB8AC3E}">
        <p14:creationId xmlns:p14="http://schemas.microsoft.com/office/powerpoint/2010/main" val="174907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/>
              <a:t>-Задачи</a:t>
            </a:r>
            <a:r>
              <a:rPr lang="ru-RU" dirty="0"/>
              <a:t>, вынуждающие придумывать, строить такие математические объекты, которые при заданных условиях не могут иметь места.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2681206"/>
            <a:ext cx="8911687" cy="323001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/>
              <a:t>- Используя цифры 1 и 4, запишите трёхзначное число, дающее при делении на 3 остаток равный 2.</a:t>
            </a:r>
          </a:p>
          <a:p>
            <a:r>
              <a:rPr lang="ru-RU" sz="2800" dirty="0"/>
              <a:t>Придумать такое число невозможно, поскольку любое число, удовлетворяющее условию задачи, делится на 3 без остатка.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544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07769" y="484626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dirty="0"/>
              <a:t>Задачи, вводящие в заблуждение из-за неоднозначности трактовки терминов, словесных оборотов, буквенных или числовых выражений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07769" y="2650211"/>
            <a:ext cx="9396843" cy="31835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1"/>
            <a:r>
              <a:rPr lang="ru-RU" sz="2600" dirty="0"/>
              <a:t>- На листе бумаги записано число 606. Какое действие нужно совершить, чтобы увеличить его в полтора раза? Здесь имеется в виду не математическое действие, а просто игра с листом: его нужно перевернуть и получится 909.</a:t>
            </a:r>
          </a:p>
        </p:txBody>
      </p:sp>
    </p:spTree>
    <p:extLst>
      <p:ext uri="{BB962C8B-B14F-4D97-AF65-F5344CB8AC3E}">
        <p14:creationId xmlns:p14="http://schemas.microsoft.com/office/powerpoint/2010/main" val="324543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9201285" cy="2460053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/>
              <a:t>Задачи, условия которых допускают возможность «опровержения» семантически верного решения синтаксическим или иным нематематическим решением.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7254" y="3223646"/>
            <a:ext cx="9257358" cy="26875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800" dirty="0"/>
              <a:t>- 3 спички выложены на столе так, что получилось 4. могло ли такое быть, если других предметов на столе не было?</a:t>
            </a:r>
          </a:p>
          <a:p>
            <a:r>
              <a:rPr lang="ru-RU" sz="2800" dirty="0"/>
              <a:t>Отрицательный ответ опровергается </a:t>
            </a:r>
            <a:r>
              <a:rPr lang="ru-RU" sz="2800" dirty="0" smtClean="0"/>
              <a:t>: </a:t>
            </a:r>
            <a:r>
              <a:rPr lang="en-US" sz="2800" dirty="0"/>
              <a:t>IV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29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/>
              <a:t>Задания, направленные на развитие внимания.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2800" dirty="0"/>
              <a:t>1. Отыскание ходов в обычных и числовых лабиринтах.</a:t>
            </a:r>
          </a:p>
          <a:p>
            <a:r>
              <a:rPr lang="ru-RU" sz="2800" dirty="0"/>
              <a:t>2.  Пересчёт предметов, изображенных неоднократно пересекающимися контурами.</a:t>
            </a:r>
          </a:p>
          <a:p>
            <a:r>
              <a:rPr lang="ru-RU" sz="2800" dirty="0"/>
              <a:t>3.  Отыскание чисел по таблицам </a:t>
            </a:r>
            <a:r>
              <a:rPr lang="ru-RU" sz="2800" dirty="0" err="1"/>
              <a:t>Шульте</a:t>
            </a:r>
            <a:r>
              <a:rPr lang="ru-RU" sz="2800" dirty="0"/>
              <a:t>.</a:t>
            </a:r>
          </a:p>
          <a:p>
            <a:r>
              <a:rPr lang="ru-RU" sz="2800" dirty="0"/>
              <a:t>4.  Найди сходство и различие.</a:t>
            </a:r>
          </a:p>
          <a:p>
            <a:pPr marL="0" indent="0">
              <a:buNone/>
            </a:pPr>
            <a:r>
              <a:rPr lang="ru-RU" sz="28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4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9358" y="186229"/>
            <a:ext cx="9878227" cy="63615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900" dirty="0" smtClean="0"/>
              <a:t>« </a:t>
            </a:r>
            <a:r>
              <a:rPr lang="ru-RU" sz="4900" dirty="0"/>
              <a:t>Предмет математики </a:t>
            </a:r>
            <a:r>
              <a:rPr lang="ru-RU" sz="4900" dirty="0" smtClean="0"/>
              <a:t>настолько серьёзен, что надо не упускать случая сделать его занимательным»    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sz="4900" dirty="0"/>
              <a:t>                                                                                                                              </a:t>
            </a:r>
            <a:r>
              <a:rPr lang="ru-RU" sz="4900" dirty="0" smtClean="0"/>
              <a:t>         </a:t>
            </a:r>
            <a:r>
              <a:rPr lang="ru-RU" sz="4900" dirty="0"/>
              <a:t> </a:t>
            </a:r>
            <a:r>
              <a:rPr lang="ru-RU" sz="4900" dirty="0" smtClean="0"/>
              <a:t>                                                                         </a:t>
            </a:r>
            <a:r>
              <a:rPr lang="ru-RU" sz="4900" dirty="0" err="1" smtClean="0"/>
              <a:t>Б.Паскаль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sz="4900" dirty="0"/>
              <a:t> </a:t>
            </a:r>
            <a:br>
              <a:rPr lang="ru-RU" sz="4900" dirty="0"/>
            </a:br>
            <a:r>
              <a:rPr lang="ru-RU" dirty="0"/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932608" y="5466257"/>
            <a:ext cx="655912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41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Задания, направленные на развитие внимания.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495" y="4841881"/>
            <a:ext cx="8915400" cy="3777622"/>
          </a:xfrm>
        </p:spPr>
        <p:txBody>
          <a:bodyPr/>
          <a:lstStyle/>
          <a:p>
            <a:pPr lvl="0"/>
            <a:endParaRPr lang="ru-RU" altLang="ru-RU" dirty="0" smtClean="0"/>
          </a:p>
          <a:p>
            <a:pPr lvl="0"/>
            <a:r>
              <a:rPr lang="ru-RU" altLang="ru-RU" b="1" dirty="0" smtClean="0"/>
              <a:t>Найди 10 отличий.</a:t>
            </a:r>
          </a:p>
          <a:p>
            <a:pPr lvl="0"/>
            <a:r>
              <a:rPr lang="ru-RU" altLang="ru-RU" b="1" dirty="0" smtClean="0"/>
              <a:t>Найди на чертеже 11 треугольников.</a:t>
            </a:r>
            <a:endParaRPr lang="ru-RU" altLang="ru-RU" b="1" dirty="0"/>
          </a:p>
        </p:txBody>
      </p:sp>
      <p:pic>
        <p:nvPicPr>
          <p:cNvPr id="4" name="Picture 4" descr="развитие внимания, игры, упражнения, внимательность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791" y="2107816"/>
            <a:ext cx="4162646" cy="2734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09093" y="1993452"/>
            <a:ext cx="3124588" cy="2848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323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Задания, направленные на развитие восприятия и воображения.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sz="2800" dirty="0"/>
              <a:t>Подбери заплатку к сапожку.</a:t>
            </a:r>
          </a:p>
          <a:p>
            <a:pPr lvl="0"/>
            <a:r>
              <a:rPr lang="ru-RU" sz="2800" dirty="0"/>
              <a:t>Собери разбитую тарелку, кувшин, вазу.</a:t>
            </a:r>
          </a:p>
          <a:p>
            <a:pPr lvl="0"/>
            <a:r>
              <a:rPr lang="ru-RU" sz="2800" dirty="0"/>
              <a:t>Упражнение «Геометрические фигуры».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682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Задания, направленные на развитие логического мышления.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2753" y="1905000"/>
            <a:ext cx="9241860" cy="4743772"/>
          </a:xfrm>
          <a:solidFill>
            <a:srgbClr val="0070C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lvl="0"/>
            <a:r>
              <a:rPr lang="ru-RU" sz="2800" dirty="0" smtClean="0"/>
              <a:t>Задачи </a:t>
            </a:r>
            <a:r>
              <a:rPr lang="ru-RU" sz="2800" dirty="0"/>
              <a:t>в стихотворной </a:t>
            </a:r>
            <a:r>
              <a:rPr lang="ru-RU" sz="2800" dirty="0" smtClean="0"/>
              <a:t>форме</a:t>
            </a:r>
            <a:r>
              <a:rPr lang="ru-RU" sz="2800" i="1" dirty="0" smtClean="0"/>
              <a:t>.</a:t>
            </a:r>
            <a:endParaRPr lang="ru-RU" sz="2800" dirty="0"/>
          </a:p>
          <a:p>
            <a:pPr lvl="0"/>
            <a:r>
              <a:rPr lang="ru-RU" sz="2800" dirty="0"/>
              <a:t>Задачи шутки.</a:t>
            </a:r>
          </a:p>
          <a:p>
            <a:pPr lvl="0"/>
            <a:r>
              <a:rPr lang="ru-RU" sz="2800" dirty="0"/>
              <a:t>Магические квадраты.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Числовые фигуры.</a:t>
            </a:r>
          </a:p>
          <a:p>
            <a:pPr lvl="0"/>
            <a:r>
              <a:rPr lang="ru-RU" sz="2800" dirty="0" smtClean="0"/>
              <a:t>Задачи на смекалку.</a:t>
            </a:r>
          </a:p>
          <a:p>
            <a:pPr lvl="0"/>
            <a:r>
              <a:rPr lang="ru-RU" sz="2800" dirty="0" smtClean="0"/>
              <a:t>Задачи </a:t>
            </a:r>
            <a:r>
              <a:rPr lang="ru-RU" sz="2800" dirty="0"/>
              <a:t>с геометрическим содержанием.</a:t>
            </a:r>
          </a:p>
          <a:p>
            <a:pPr lvl="0"/>
            <a:r>
              <a:rPr lang="ru-RU" sz="2800" dirty="0"/>
              <a:t>Кроссворды и ребусы.</a:t>
            </a:r>
          </a:p>
          <a:p>
            <a:pPr lvl="0"/>
            <a:r>
              <a:rPr lang="ru-RU" sz="2800" dirty="0"/>
              <a:t>Комбинаторные задачи.</a:t>
            </a:r>
          </a:p>
          <a:p>
            <a:r>
              <a:rPr lang="ru-RU" sz="2800" dirty="0" smtClean="0"/>
              <a:t>Математические фокусы.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0235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Комбинаторная 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8766" y="1301858"/>
            <a:ext cx="9365846" cy="4609364"/>
          </a:xfr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sz="3000" dirty="0" smtClean="0"/>
              <a:t>Учащимся предлагается следующая проблема: « У тебя 60 рублей. Родители отпустили тебя в парк покататься на каруселях. </a:t>
            </a:r>
          </a:p>
          <a:p>
            <a:pPr marL="0" indent="0">
              <a:buNone/>
            </a:pPr>
            <a:r>
              <a:rPr lang="ru-RU" sz="3000" dirty="0" smtClean="0"/>
              <a:t>  Предлагаются </a:t>
            </a:r>
            <a:r>
              <a:rPr lang="ru-RU" sz="3000" dirty="0"/>
              <a:t>следующие расценки.</a:t>
            </a:r>
          </a:p>
          <a:p>
            <a:pPr marL="0" indent="0">
              <a:buNone/>
            </a:pPr>
            <a:r>
              <a:rPr lang="ru-RU" sz="3000" dirty="0" smtClean="0"/>
              <a:t>-Вход </a:t>
            </a:r>
            <a:r>
              <a:rPr lang="ru-RU" sz="3000" dirty="0"/>
              <a:t>в парк – 5 рублей</a:t>
            </a:r>
          </a:p>
          <a:p>
            <a:pPr marL="0" indent="0">
              <a:buNone/>
            </a:pPr>
            <a:r>
              <a:rPr lang="ru-RU" sz="3000" dirty="0" smtClean="0"/>
              <a:t>-«</a:t>
            </a:r>
            <a:r>
              <a:rPr lang="ru-RU" sz="3000" dirty="0"/>
              <a:t>Колесо </a:t>
            </a:r>
            <a:r>
              <a:rPr lang="ru-RU" sz="3000" dirty="0" smtClean="0"/>
              <a:t>обозрения» </a:t>
            </a:r>
            <a:r>
              <a:rPr lang="ru-RU" sz="3000" dirty="0"/>
              <a:t>– 10 рублей</a:t>
            </a:r>
          </a:p>
          <a:p>
            <a:pPr marL="0" indent="0">
              <a:buNone/>
            </a:pPr>
            <a:r>
              <a:rPr lang="ru-RU" sz="3000" dirty="0" smtClean="0"/>
              <a:t>-«</a:t>
            </a:r>
            <a:r>
              <a:rPr lang="ru-RU" sz="3000" dirty="0"/>
              <a:t>Сюрприз – 35 рублей.</a:t>
            </a:r>
          </a:p>
          <a:p>
            <a:pPr marL="0" indent="0">
              <a:buNone/>
            </a:pPr>
            <a:r>
              <a:rPr lang="ru-RU" sz="3000" dirty="0" smtClean="0"/>
              <a:t>-«</a:t>
            </a:r>
            <a:r>
              <a:rPr lang="ru-RU" sz="3000" dirty="0"/>
              <a:t>Американские </a:t>
            </a:r>
            <a:r>
              <a:rPr lang="ru-RU" sz="3000" dirty="0" smtClean="0"/>
              <a:t>горки» </a:t>
            </a:r>
            <a:r>
              <a:rPr lang="ru-RU" sz="3000" dirty="0"/>
              <a:t>– 45 рублей</a:t>
            </a:r>
          </a:p>
          <a:p>
            <a:pPr marL="0" indent="0">
              <a:buNone/>
            </a:pPr>
            <a:r>
              <a:rPr lang="ru-RU" sz="3000" dirty="0" smtClean="0"/>
              <a:t>«Комната смеха» – 25 рублей</a:t>
            </a:r>
          </a:p>
          <a:p>
            <a:pPr marL="0" indent="0">
              <a:buNone/>
            </a:pPr>
            <a:r>
              <a:rPr lang="ru-RU" sz="3000" i="1" u="sng" dirty="0" smtClean="0"/>
              <a:t>Какой </a:t>
            </a:r>
            <a:r>
              <a:rPr lang="ru-RU" sz="3000" i="1" u="sng" dirty="0"/>
              <a:t>выбор ты сделаешь, если ни один из аттракционов нельзя посетить дважды?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497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Числовые </a:t>
            </a:r>
            <a:r>
              <a:rPr lang="ru-RU" dirty="0" smtClean="0"/>
              <a:t>фигуры  </a:t>
            </a:r>
            <a:br>
              <a:rPr lang="ru-RU" dirty="0" smtClean="0"/>
            </a:br>
            <a:r>
              <a:rPr lang="ru-RU" sz="1600" dirty="0" smtClean="0"/>
              <a:t>Задание: Сумма цифр человечка-его возраст. Узнай возраст</a:t>
            </a:r>
            <a:endParaRPr lang="ru-RU" sz="1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570587"/>
            <a:ext cx="6665375" cy="4813883"/>
          </a:xfrm>
        </p:spPr>
      </p:pic>
    </p:spTree>
    <p:extLst>
      <p:ext uri="{BB962C8B-B14F-4D97-AF65-F5344CB8AC3E}">
        <p14:creationId xmlns:p14="http://schemas.microsoft.com/office/powerpoint/2010/main" val="11592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Математический фокус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0" y="1627094"/>
            <a:ext cx="9675812" cy="42841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28801" y="2259106"/>
            <a:ext cx="10031506" cy="293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Задумайте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число, прибавьте к нему 14, к результату прибавьте 6, вычтите задуманное число. У вас получилось 20.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Формула 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разгадывания фокуса: а + 14 + 6 – а = </a:t>
            </a:r>
            <a:r>
              <a:rPr lang="ru-RU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490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Задания, направленные на развитие памяти.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dirty="0"/>
              <a:t>Запомни двузначные числа.</a:t>
            </a:r>
          </a:p>
          <a:p>
            <a:pPr lvl="0"/>
            <a:r>
              <a:rPr lang="ru-RU" sz="2800" dirty="0"/>
              <a:t>Запомни математические термины.</a:t>
            </a:r>
          </a:p>
          <a:p>
            <a:pPr lvl="0"/>
            <a:r>
              <a:rPr lang="ru-RU" sz="2800" dirty="0"/>
              <a:t>Цепочка слов.</a:t>
            </a:r>
          </a:p>
          <a:p>
            <a:pPr lvl="0"/>
            <a:r>
              <a:rPr lang="ru-RU" sz="2800" dirty="0"/>
              <a:t>Рисуем по памяти узоры.</a:t>
            </a:r>
          </a:p>
          <a:p>
            <a:pPr lvl="0"/>
            <a:r>
              <a:rPr lang="ru-RU" sz="2800" dirty="0"/>
              <a:t>Запомни и воспроизведи рисунки.</a:t>
            </a:r>
          </a:p>
          <a:p>
            <a:pPr lvl="0"/>
            <a:r>
              <a:rPr lang="ru-RU" sz="2800" dirty="0"/>
              <a:t>Зрительные диктанты.</a:t>
            </a:r>
          </a:p>
          <a:p>
            <a:pPr lvl="0"/>
            <a:r>
              <a:rPr lang="ru-RU" sz="2800" dirty="0"/>
              <a:t>Слуховые диктанты.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767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Рисуем по памяти узоры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9554" y="2143018"/>
            <a:ext cx="3175000" cy="29845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3366" y="2047768"/>
            <a:ext cx="3098800" cy="3175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68" y="1615968"/>
            <a:ext cx="3175000" cy="20193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268" y="3889268"/>
            <a:ext cx="31750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32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0925" y="624110"/>
            <a:ext cx="9263688" cy="5235776"/>
          </a:xfrm>
        </p:spPr>
        <p:txBody>
          <a:bodyPr>
            <a:normAutofit/>
          </a:bodyPr>
          <a:lstStyle/>
          <a:p>
            <a:r>
              <a:rPr lang="ru-RU" sz="2000" b="1" dirty="0"/>
              <a:t>Проблемное обучение</a:t>
            </a:r>
            <a:br>
              <a:rPr lang="ru-RU" sz="2000" b="1" dirty="0"/>
            </a:br>
            <a:r>
              <a:rPr lang="ru-RU" sz="2000" b="1" dirty="0"/>
              <a:t>    Решить удобным способом </a:t>
            </a:r>
            <a:br>
              <a:rPr lang="ru-RU" sz="2000" b="1" dirty="0"/>
            </a:br>
            <a:r>
              <a:rPr lang="ru-RU" sz="2000" b="1" dirty="0"/>
              <a:t>(40+10) - 7 </a:t>
            </a:r>
            <a:br>
              <a:rPr lang="ru-RU" sz="2000" b="1" dirty="0"/>
            </a:br>
            <a:r>
              <a:rPr lang="ru-RU" sz="2000" b="1" dirty="0"/>
              <a:t>(60+10) – 4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Вставить числа в окошки по данному образцу</a:t>
            </a:r>
            <a:br>
              <a:rPr lang="ru-RU" sz="2000" b="1" dirty="0"/>
            </a:br>
            <a:r>
              <a:rPr lang="ru-RU" sz="2000" b="1" dirty="0"/>
              <a:t>40 = 30 + 10 </a:t>
            </a:r>
            <a:br>
              <a:rPr lang="ru-RU" sz="2000" b="1" dirty="0"/>
            </a:br>
            <a:r>
              <a:rPr lang="ru-RU" sz="2000" b="1" dirty="0"/>
              <a:t>80 = … + 10 </a:t>
            </a:r>
            <a:br>
              <a:rPr lang="ru-RU" sz="2000" b="1" dirty="0"/>
            </a:br>
            <a:r>
              <a:rPr lang="ru-RU" sz="2000" b="1" dirty="0"/>
              <a:t>60 = 50 + 10 </a:t>
            </a:r>
            <a:br>
              <a:rPr lang="ru-RU" sz="2000" b="1" dirty="0"/>
            </a:br>
            <a:r>
              <a:rPr lang="ru-RU" sz="2000" b="1" dirty="0"/>
              <a:t>50 = … + …</a:t>
            </a:r>
            <a:br>
              <a:rPr lang="ru-RU" sz="2000" b="1" dirty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Опорные схемы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79572" y="5859886"/>
            <a:ext cx="7525040" cy="5133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Oval 100"/>
          <p:cNvSpPr>
            <a:spLocks noChangeArrowheads="1"/>
          </p:cNvSpPr>
          <p:nvPr/>
        </p:nvSpPr>
        <p:spPr bwMode="auto">
          <a:xfrm>
            <a:off x="3258355" y="4447229"/>
            <a:ext cx="2837645" cy="1514994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5" name="Text Box 98"/>
          <p:cNvSpPr txBox="1">
            <a:spLocks noChangeArrowheads="1"/>
          </p:cNvSpPr>
          <p:nvPr/>
        </p:nvSpPr>
        <p:spPr bwMode="auto">
          <a:xfrm>
            <a:off x="3979572" y="4672937"/>
            <a:ext cx="9366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Тир</a:t>
            </a:r>
          </a:p>
          <a:p>
            <a:pPr>
              <a:spcBef>
                <a:spcPct val="50000"/>
              </a:spcBef>
            </a:pPr>
            <a:r>
              <a:rPr lang="ru-RU" altLang="ru-RU" dirty="0"/>
              <a:t>   ?</a:t>
            </a:r>
          </a:p>
        </p:txBody>
      </p:sp>
      <p:sp>
        <p:nvSpPr>
          <p:cNvPr id="6" name="Text Box 99"/>
          <p:cNvSpPr txBox="1">
            <a:spLocks noChangeArrowheads="1"/>
          </p:cNvSpPr>
          <p:nvPr/>
        </p:nvSpPr>
        <p:spPr bwMode="auto">
          <a:xfrm>
            <a:off x="5057999" y="4792583"/>
            <a:ext cx="772731" cy="789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/>
              <a:t> </a:t>
            </a:r>
            <a:r>
              <a:rPr lang="ru-RU" altLang="ru-RU" dirty="0" err="1"/>
              <a:t>Кух</a:t>
            </a:r>
            <a:r>
              <a:rPr lang="ru-RU" altLang="ru-RU" dirty="0"/>
              <a:t>.</a:t>
            </a:r>
          </a:p>
          <a:p>
            <a:pPr>
              <a:spcBef>
                <a:spcPct val="50000"/>
              </a:spcBef>
            </a:pPr>
            <a:r>
              <a:rPr lang="ru-RU" altLang="ru-RU" dirty="0"/>
              <a:t>   5</a:t>
            </a:r>
          </a:p>
        </p:txBody>
      </p:sp>
      <p:sp>
        <p:nvSpPr>
          <p:cNvPr id="7" name="Rectangle 95"/>
          <p:cNvSpPr>
            <a:spLocks noChangeArrowheads="1"/>
          </p:cNvSpPr>
          <p:nvPr/>
        </p:nvSpPr>
        <p:spPr bwMode="auto">
          <a:xfrm>
            <a:off x="4738603" y="4161998"/>
            <a:ext cx="936625" cy="5762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8" name="Line 96"/>
          <p:cNvSpPr>
            <a:spLocks noChangeShapeType="1"/>
          </p:cNvSpPr>
          <p:nvPr/>
        </p:nvSpPr>
        <p:spPr bwMode="auto">
          <a:xfrm flipH="1">
            <a:off x="4170756" y="4738261"/>
            <a:ext cx="792162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Text Box 97"/>
          <p:cNvSpPr txBox="1">
            <a:spLocks noChangeArrowheads="1"/>
          </p:cNvSpPr>
          <p:nvPr/>
        </p:nvSpPr>
        <p:spPr bwMode="auto">
          <a:xfrm>
            <a:off x="4866905" y="4161998"/>
            <a:ext cx="614003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000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58606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9561" y="624109"/>
            <a:ext cx="9225051" cy="5171383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РЕЗУЛЬТАТЫ: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домашнюю </a:t>
            </a:r>
            <a:r>
              <a:rPr lang="ru-RU" sz="3200" dirty="0"/>
              <a:t>работу по предмету с интересом выполняют </a:t>
            </a:r>
            <a:r>
              <a:rPr lang="ru-RU" sz="3200" dirty="0" smtClean="0"/>
              <a:t>65,4% </a:t>
            </a:r>
            <a:r>
              <a:rPr lang="ru-RU" sz="3200" dirty="0"/>
              <a:t>учащихся, любимым предметом математику называют </a:t>
            </a:r>
            <a:r>
              <a:rPr lang="ru-RU" sz="3200" dirty="0" smtClean="0"/>
              <a:t>73,1% </a:t>
            </a:r>
            <a:r>
              <a:rPr lang="ru-RU" sz="3200" dirty="0"/>
              <a:t>учащихся. Урок математики, как самый интересный урок, называют </a:t>
            </a:r>
            <a:r>
              <a:rPr lang="ru-RU" sz="3200" dirty="0" smtClean="0"/>
              <a:t>53,9% </a:t>
            </a:r>
            <a:r>
              <a:rPr lang="ru-RU" sz="3200" dirty="0"/>
              <a:t>учеников.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3374265" y="6310647"/>
            <a:ext cx="8130346" cy="11591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8835" y="0"/>
            <a:ext cx="9985778" cy="591122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Актуальность:</a:t>
            </a:r>
            <a:b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Приоритетом </a:t>
            </a:r>
            <a:r>
              <a:rPr lang="ru-RU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современного образования, гарантирующим его высокое качество и результативность, должно стать обучение, ориентированное на самосовершенствование и самореализацию личности. Поэтому на смену модели "образование-преподавание" пришло "образование-взаимодействие", когда личность ученика становится центром внимания педагога. Помочь учащимся в полной мере проявить свои способности, развить инициативу, самостоятельность, творческий потенциал – одна из основных задач современной школы. А успешная реализация этой задачи во многом зависит от </a:t>
            </a:r>
            <a:r>
              <a:rPr lang="ru-RU" sz="3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учащихся познавательных интересов. Именно это, на мой взгляд, и определяет активность школьника в познании себя и окружающего мира. </a:t>
            </a:r>
            <a:br>
              <a:rPr lang="ru-RU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3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3518114" y="5911221"/>
            <a:ext cx="7986497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694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в конкурсах: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dirty="0"/>
          </a:p>
          <a:p>
            <a:r>
              <a:rPr lang="ru-RU" altLang="ru-RU" sz="3200" dirty="0"/>
              <a:t>Международный математический конкурс-игра «Кенгуру» </a:t>
            </a:r>
            <a:r>
              <a:rPr lang="ru-RU" altLang="ru-RU" sz="3200" dirty="0" err="1" smtClean="0"/>
              <a:t>Мерзлов</a:t>
            </a:r>
            <a:r>
              <a:rPr lang="ru-RU" altLang="ru-RU" sz="3200" dirty="0" smtClean="0"/>
              <a:t> Дмитрий - </a:t>
            </a:r>
            <a:r>
              <a:rPr lang="en-US" altLang="ru-RU" sz="3200" dirty="0" smtClean="0"/>
              <a:t>I </a:t>
            </a:r>
            <a:r>
              <a:rPr lang="ru-RU" altLang="ru-RU" sz="3200" dirty="0" smtClean="0"/>
              <a:t>место по </a:t>
            </a:r>
            <a:r>
              <a:rPr lang="ru-RU" altLang="ru-RU" sz="3200" dirty="0"/>
              <a:t>школе.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7544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34107" y="624109"/>
            <a:ext cx="9070506" cy="5493356"/>
          </a:xfrm>
        </p:spPr>
        <p:txBody>
          <a:bodyPr>
            <a:normAutofit fontScale="90000"/>
          </a:bodyPr>
          <a:lstStyle/>
          <a:p>
            <a:r>
              <a:rPr lang="ru-RU" dirty="0"/>
              <a:t>Мудр был человек, связавший слово «урок» со словом жизнь, имея в виду серьезные и неожиданные уроки, которые преподносит нам жизнь. А жизнь ‑ это процесс познания мира и самого себя. И пусть с наших уроков дети будут уходить в жизнь с умениями не только работать, но и общаться, сотрудничать, жить </a:t>
            </a:r>
            <a:r>
              <a:rPr lang="ru-RU" dirty="0" smtClean="0"/>
              <a:t>в обществе</a:t>
            </a:r>
            <a:r>
              <a:rPr lang="ru-RU" dirty="0"/>
              <a:t>, сохраняя свою индивидуальность, становясь творческой личностью.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4520486" y="6426376"/>
            <a:ext cx="6984127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009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7294" y="624110"/>
            <a:ext cx="8277318" cy="616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87706" y="661178"/>
            <a:ext cx="8915400" cy="3777622"/>
          </a:xfrm>
          <a:scene3d>
            <a:camera prst="perspectiveHeroicExtremeRightFacing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 </a:t>
            </a:r>
          </a:p>
          <a:p>
            <a:pPr marL="0" indent="0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923176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9713" y="624109"/>
            <a:ext cx="9134899" cy="5261535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Цель работы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по данной теме - применение целостной системы методов, приемов обучения в сочетании традиционных и нетрадиционных форм работы, ориентированных на развитие основных характеристик мышления, на повышение уровня самостоятельной практической и умственной деятельности детей, на развитие навыков самоконтроля.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30124" y="7001814"/>
            <a:ext cx="8915400" cy="3777622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34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05318" y="1559859"/>
            <a:ext cx="9299294" cy="43513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sz="2800" dirty="0"/>
              <a:t>Эффективная и быстрая адаптация школьников к учебной деятельности. </a:t>
            </a:r>
          </a:p>
          <a:p>
            <a:r>
              <a:rPr lang="ru-RU" sz="2800" dirty="0"/>
              <a:t>Повышение интереса к предмету «Математика». </a:t>
            </a:r>
          </a:p>
          <a:p>
            <a:r>
              <a:rPr lang="ru-RU" sz="2800" dirty="0"/>
              <a:t>Развитие основных познавательных процессов (внимания, памяти, мышления, воображения, восприятия). </a:t>
            </a:r>
          </a:p>
          <a:p>
            <a:r>
              <a:rPr lang="ru-RU" sz="2800" dirty="0"/>
              <a:t>Развитие инициативы, самостоятельности, творческого потенциала. </a:t>
            </a:r>
          </a:p>
          <a:p>
            <a:r>
              <a:rPr lang="ru-RU" sz="2800" dirty="0"/>
              <a:t>Включение учащихся в поисковую деятельность по предмету. </a:t>
            </a:r>
          </a:p>
          <a:p>
            <a:r>
              <a:rPr lang="ru-RU" sz="2800" dirty="0"/>
              <a:t>Развитие младшего школьника как субъекта собственной деятельности и поведения, его эффективную социализацию.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264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2440" y="604276"/>
            <a:ext cx="8941716" cy="524139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Познавательный интерес - это один из важнейших 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мотивов учения школьников. </a:t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         Активизация познавательной деятельности ученика без развития его познавательного интереса не только трудна, но практически и невозможна. Вот почему в процессе обучения необходимо систематически возбуждать, развивать и укреплять познавательный интерес учащихся и как важный мотив учения, и как стойкую черту личности, и как мощное средство воспитывающего обучения, повышения его качества.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6248" y="5865502"/>
            <a:ext cx="6108364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602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Удивление – сильный стимул познания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Ученики испытывают удивление когда, составляя задачу, узнают, что одна сова за год уничтожает тысячу мышей, которые за год способны истребить тонну зерна, и что сова, живя в среднем 50 лет, сохраняет нам 50 тонн хлеба. </a:t>
            </a:r>
          </a:p>
        </p:txBody>
      </p:sp>
    </p:spTree>
    <p:extLst>
      <p:ext uri="{BB962C8B-B14F-4D97-AF65-F5344CB8AC3E}">
        <p14:creationId xmlns:p14="http://schemas.microsoft.com/office/powerpoint/2010/main" val="62268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1375" y="624110"/>
            <a:ext cx="9843237" cy="5197140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Доказано, что дети запоминают 10% того, что читают,  26% того, что слышат,  30% того, что видят,  50% того, что видят и слышат,  70% того, что обсуждают с другими, 80% того, что основано на личном опыте, 90% того, что проговаривают в то время, когда делают, 95% того, чему они обучаются сами. Данная информация позволяет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сделать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вывод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 обучения зависит от степени активности учащихся в учебном процессе.</a:t>
            </a:r>
            <a: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5780" y="5821250"/>
            <a:ext cx="8078832" cy="89971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41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1686" y="533958"/>
            <a:ext cx="8915958" cy="1938786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4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характеру познавательной деятельности игры можно разделить на следующие группы: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2704562"/>
            <a:ext cx="8911687" cy="3206659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  <a:tabLst>
                <a:tab pos="457200" algn="l"/>
              </a:tabLst>
            </a:pPr>
            <a:r>
              <a:rPr lang="ru-RU" sz="3600" dirty="0" smtClean="0">
                <a:latin typeface="+mj-lt"/>
                <a:ea typeface="Times New Roman" panose="02020603050405020304" pitchFamily="18" charset="0"/>
              </a:rPr>
              <a:t>Игры, требующие от детей исполнительной деятельности. С помощью этих игр дети выполняют действия по образцу. («Составим узор» )</a:t>
            </a:r>
            <a:endParaRPr lang="ru-RU" sz="3600" dirty="0" smtClean="0">
              <a:latin typeface="+mj-lt"/>
            </a:endParaRPr>
          </a:p>
          <a:p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4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668</TotalTime>
  <Words>994</Words>
  <Application>Microsoft Office PowerPoint</Application>
  <PresentationFormat>Широкоэкранный</PresentationFormat>
  <Paragraphs>104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Calibri</vt:lpstr>
      <vt:lpstr>Century Gothic</vt:lpstr>
      <vt:lpstr>Times New Roman</vt:lpstr>
      <vt:lpstr>Wingdings</vt:lpstr>
      <vt:lpstr>Wingdings 3</vt:lpstr>
      <vt:lpstr>Легкий дым</vt:lpstr>
      <vt:lpstr>Активизация  познавательного интереса   на уроках математики</vt:lpstr>
      <vt:lpstr>   « Предмет математики настолько серьёзен, что надо не упускать случая сделать его занимательным»                                                                                                                                                                                                                      Б.Паскаль    </vt:lpstr>
      <vt:lpstr> Актуальность: Приоритетом современного образования, гарантирующим его высокое качество и результативность, должно стать обучение, ориентированное на самосовершенствование и самореализацию личности. Поэтому на смену модели "образование-преподавание" пришло "образование-взаимодействие", когда личность ученика становится центром внимания педагога. Помочь учащимся в полной мере проявить свои способности, развить инициативу, самостоятельность, творческий потенциал – одна из основных задач современной школы. А успешная реализация этой задачи во многом зависит от сформированности у учащихся познавательных интересов. Именно это, на мой взгляд, и определяет активность школьника в познании себя и окружающего мира.   </vt:lpstr>
      <vt:lpstr>Цель работы по данной теме - применение целостной системы методов, приемов обучения в сочетании традиционных и нетрадиционных форм работы, ориентированных на развитие основных характеристик мышления, на повышение уровня самостоятельной практической и умственной деятельности детей, на развитие навыков самоконтроля. </vt:lpstr>
      <vt:lpstr>Задачи</vt:lpstr>
      <vt:lpstr>Познавательный интерес - это один из важнейших  мотивов учения школьников.            Активизация познавательной деятельности ученика без развития его познавательного интереса не только трудна, но практически и невозможна. Вот почему в процессе обучения необходимо систематически возбуждать, развивать и укреплять познавательный интерес учащихся и как важный мотив учения, и как стойкую черту личности, и как мощное средство воспитывающего обучения, повышения его качества. </vt:lpstr>
      <vt:lpstr>Удивление – сильный стимул познания</vt:lpstr>
      <vt:lpstr>Доказано, что дети запоминают 10% того, что читают,  26% того, что слышат,  30% того, что видят,  50% того, что видят и слышат,  70% того, что обсуждают с другими, 80% того, что основано на личном опыте, 90% того, что проговаривают в то время, когда делают, 95% того, чему они обучаются сами. Данная информация позволяет сделать вывод.  Результат обучения зависит от степени активности учащихся в учебном процессе. </vt:lpstr>
      <vt:lpstr>По характеру познавательной деятельности игры можно разделить на следующие группы:</vt:lpstr>
      <vt:lpstr>2. Игры, требующие воспроизводящей деятельности. К этой группе относятся игры, направленные на формирование вычислительных навыков.(«Лучший лётчик», «Математическая рыбалка», «Помоги собрать бананы»)</vt:lpstr>
      <vt:lpstr>3. Игры, в которых запрограммирована преобразующая (контролирующая) деятельность детей.  С помощью этих игр дети изменяют примеры и задачи в другие, логически связанные с ними. («Составь круговые примеры», «Математическая эстафета»)</vt:lpstr>
      <vt:lpstr>4. Игры, в которые включены элементы поисковой деятельности, где целью игры является формулирование учащимися по рисунку, схеме и опорным словам математического правила. («Угадайка», «Определи курс движения самолёта»)</vt:lpstr>
      <vt:lpstr>Провоцирующие задачи обладают высоким развивающим потенциалом. Они способствуют воспитанию одного из важнейших качеств мышления – критичности, приучают к анализу воспринимаемой информации, её разносторонней оценке, повышают познавательный интерес.</vt:lpstr>
      <vt:lpstr>Можно выделить следующие разновидности задач провоцирующего характера: -Задачи, условия которых в той или иной форме навязывают неверный ответ. </vt:lpstr>
      <vt:lpstr>-Задачи, условия которых тем или иным способом подсказывают неверный путь решения. </vt:lpstr>
      <vt:lpstr>-Задачи, вынуждающие придумывать, строить такие математические объекты, которые при заданных условиях не могут иметь места. </vt:lpstr>
      <vt:lpstr>Задачи, вводящие в заблуждение из-за неоднозначности трактовки терминов, словесных оборотов, буквенных или числовых выражений</vt:lpstr>
      <vt:lpstr>Задачи, условия которых допускают возможность «опровержения» семантически верного решения синтаксическим или иным нематематическим решением. </vt:lpstr>
      <vt:lpstr>Задания, направленные на развитие внимания. </vt:lpstr>
      <vt:lpstr>Задания, направленные на развитие внимания.</vt:lpstr>
      <vt:lpstr>Задания, направленные на развитие восприятия и воображения. </vt:lpstr>
      <vt:lpstr>Задания, направленные на развитие логического мышления. </vt:lpstr>
      <vt:lpstr>Комбинаторная задача</vt:lpstr>
      <vt:lpstr>Числовые фигуры   Задание: Сумма цифр человечка-его возраст. Узнай возраст</vt:lpstr>
      <vt:lpstr>Математический фокус</vt:lpstr>
      <vt:lpstr>Задания, направленные на развитие памяти. </vt:lpstr>
      <vt:lpstr>Рисуем по памяти узоры</vt:lpstr>
      <vt:lpstr>Проблемное обучение     Решить удобным способом  (40+10) - 7  (60+10) – 4  Вставить числа в окошки по данному образцу 40 = 30 + 10  80 = … + 10  60 = 50 + 10  50 = … + …  Опорные схемы</vt:lpstr>
      <vt:lpstr>РЕЗУЛЬТАТЫ:  домашнюю работу по предмету с интересом выполняют 65,4% учащихся, любимым предметом математику называют 73,1% учащихся. Урок математики, как самый интересный урок, называют 53,9% учеников.</vt:lpstr>
      <vt:lpstr>Участие в конкурсах:</vt:lpstr>
      <vt:lpstr>Мудр был человек, связавший слово «урок» со словом жизнь, имея в виду серьезные и неожиданные уроки, которые преподносит нам жизнь. А жизнь ‑ это процесс познания мира и самого себя. И пусть с наших уроков дети будут уходить в жизнь с умениями не только работать, но и общаться, сотрудничать, жить в обществе, сохраняя свою индивидуальность, становясь творческой личностью.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Активизация  познавательного интереса   на уроках математики</dc:title>
  <dc:creator>Windows User</dc:creator>
  <cp:lastModifiedBy>Windows User</cp:lastModifiedBy>
  <cp:revision>50</cp:revision>
  <dcterms:created xsi:type="dcterms:W3CDTF">2015-08-19T16:38:38Z</dcterms:created>
  <dcterms:modified xsi:type="dcterms:W3CDTF">2015-08-23T17:13:17Z</dcterms:modified>
</cp:coreProperties>
</file>