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4" r:id="rId10"/>
    <p:sldId id="283" r:id="rId11"/>
    <p:sldId id="262" r:id="rId12"/>
    <p:sldId id="281" r:id="rId13"/>
    <p:sldId id="282" r:id="rId14"/>
    <p:sldId id="284" r:id="rId15"/>
    <p:sldId id="285" r:id="rId16"/>
    <p:sldId id="286" r:id="rId17"/>
    <p:sldId id="268" r:id="rId18"/>
    <p:sldId id="270" r:id="rId19"/>
    <p:sldId id="269" r:id="rId20"/>
    <p:sldId id="271" r:id="rId21"/>
    <p:sldId id="273" r:id="rId22"/>
    <p:sldId id="275" r:id="rId23"/>
    <p:sldId id="274" r:id="rId24"/>
    <p:sldId id="277" r:id="rId25"/>
    <p:sldId id="272" r:id="rId26"/>
    <p:sldId id="279" r:id="rId27"/>
    <p:sldId id="278" r:id="rId28"/>
    <p:sldId id="290" r:id="rId29"/>
    <p:sldId id="267" r:id="rId30"/>
    <p:sldId id="287" r:id="rId31"/>
    <p:sldId id="280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6503" autoAdjust="0"/>
  </p:normalViewPr>
  <p:slideViewPr>
    <p:cSldViewPr>
      <p:cViewPr varScale="1">
        <p:scale>
          <a:sx n="64" d="100"/>
          <a:sy n="64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8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BA00AB-8C5B-4264-8C98-1B131C8EB44E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24123A-52B4-493C-AF72-42F38946C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EC95-047D-4146-849F-65B254C05A57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B226-BEB3-4136-8543-9AC9317EA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81577-8511-4705-B63C-6438DB26479D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B000-F5E9-4A74-8CA3-E883FE8BD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ADDD3-26C2-444B-AF74-C56F5A8A2358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1A772-543C-47B5-8F8C-0DA8D7847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9110E-3693-479F-986A-92642B0706AC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29AC-029E-48CB-91D0-B03484470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BE9E-9CAA-441E-A6CC-E10A809A3695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C1D1-2C57-47EF-B510-714A659D8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EF957-5B5B-454E-82F7-FB932C6A3509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71501-01FF-4B34-995E-3D3AA3D23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2992-CF18-4C08-87DE-D275F661FB82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667E4-573A-4FDD-923B-9035A2706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FD5A-2BA9-46A1-8FA7-DD357287BD38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3C60-8CD1-48C7-9A7C-B19F3ED57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417B-04EF-44A8-A167-E7D461FC856E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84B9-57F6-4D5A-8FDD-BFC7D52BC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047F6-9686-47C3-BC71-C8F4BAEFE198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A73C-66F5-47F9-AA7E-E9E84E2BD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939A7-6DBB-4D8A-9729-21A14A0646BF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00654-B4EF-4761-994E-5F521A99A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2D6365-4143-458B-8FE0-0F8C8C236209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D82C26-CEB1-490B-80B0-FE64EE90C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2;&#1072;&#1088;&#1077;&#1083;&#1080;&#1103;\&#1050;&#1072;&#1085;&#1090;&#1077;&#1083;&#1077;\19-&#1051;&#1072;&#1089;&#1090;&#1086;&#1095;&#1082;&#1080;(&#1092;&#1080;&#1085;&#1089;&#1082;&#1072;&#1103;%20&#1084;&#1077;&#1083;&#1086;&#1076;&#1080;&#1103;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F:\&#1082;&#1072;&#1088;&#1077;&#1083;&#1080;&#1103;\&#1050;&#1072;&#1085;&#1090;&#1077;&#1083;&#1077;\Dzhins-kantele%20-%20Vyajnyamejnen%20ischet%20zhenu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2;&#1072;&#1088;&#1077;&#1083;&#1080;&#1103;\&#1092;&#1086;&#1090;&#1086;%20&#1076;&#1083;&#1103;%20&#1087;&#1088;&#1077;&#1079;&#1077;&#1085;&#1090;&#1072;&#1094;&#1080;&#1080;\DSC_0027.MO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4286256"/>
            <a:ext cx="7929618" cy="2071702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rgbClr val="005828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3" name="Заголовок 1"/>
          <p:cNvSpPr>
            <a:spLocks noGrp="1"/>
          </p:cNvSpPr>
          <p:nvPr>
            <p:ph type="ctrTitle"/>
          </p:nvPr>
        </p:nvSpPr>
        <p:spPr>
          <a:xfrm>
            <a:off x="500063" y="4286250"/>
            <a:ext cx="8129587" cy="207168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Детский сад № 15 ОАО «РЖД»</a:t>
            </a:r>
            <a:b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Проект «Богата и мила Карельская земля».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Музыкальный руководитель Немчинова Елена Юрьевна</a:t>
            </a:r>
            <a:b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</a:br>
            <a:endParaRPr lang="ru-RU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19-Ласточки(финская мелоди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33851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3600" b="1" dirty="0" smtClean="0"/>
              <a:t>Предполагаемый  результат</a:t>
            </a:r>
            <a:br>
              <a:rPr lang="ru-RU" sz="3600" b="1" dirty="0" smtClean="0"/>
            </a:br>
            <a:endParaRPr lang="ru-RU" sz="3600" dirty="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i="1" u="sng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ru-RU" sz="2000" b="1" i="1" u="sng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u="sng" dirty="0" smtClean="0">
                <a:cs typeface="Arial" pitchFamily="34" charset="0"/>
              </a:rPr>
              <a:t>Педагоги: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cs typeface="Arial" pitchFamily="34" charset="0"/>
              </a:rPr>
              <a:t> систематизация и накопление материалов : конспекты НОД, сценарии праздников, дидактические игры, анкеты, презентации, фотоматериалы;</a:t>
            </a:r>
          </a:p>
          <a:p>
            <a:pPr>
              <a:buFont typeface="Wingdings" pitchFamily="2" charset="2"/>
              <a:buChar char="ü"/>
            </a:pPr>
            <a:endParaRPr lang="ru-RU" sz="2000" b="1" dirty="0" smtClean="0"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000" b="1" dirty="0" smtClean="0">
                <a:cs typeface="Arial" pitchFamily="34" charset="0"/>
              </a:rPr>
              <a:t>организация сотрудничества с семьями воспитанников;</a:t>
            </a:r>
          </a:p>
          <a:p>
            <a:pPr lvl="0">
              <a:buFont typeface="Wingdings" pitchFamily="2" charset="2"/>
              <a:buChar char="ü"/>
            </a:pPr>
            <a:endParaRPr lang="ru-RU" sz="20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cs typeface="Arial" pitchFamily="34" charset="0"/>
              </a:rPr>
              <a:t>повысился уровень знаний о родном крае. </a:t>
            </a:r>
          </a:p>
          <a:p>
            <a:pPr lvl="0">
              <a:buFont typeface="Wingdings" pitchFamily="2" charset="2"/>
              <a:buChar char="ü"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C97FB-A926-4D5B-B82F-E362BE761452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0866A-8D31-4F74-AF1F-9E58B625025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50" y="428625"/>
            <a:ext cx="7572375" cy="74789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+mj-lt"/>
                <a:cs typeface="+mn-cs"/>
              </a:rPr>
              <a:t>Подготовительный этап </a:t>
            </a: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sz="2000" dirty="0"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Изучение материала по данной теме, диагностика освоения детьми программного материала.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Анкетирование родителей.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Диагностика детей.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Использование сетевых ресурсов.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Подбор:</a:t>
            </a: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   художественной литературы,</a:t>
            </a: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   музыкального репертуара.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Подготовка презентаций по теме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Сотрудничество с родителями: подготовка костюмов, чтение      художественной литературы, посещение детской библиотеки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Сетевое взаимодействие с ДОУ, музеем, школой.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r>
              <a:rPr lang="ru-RU" dirty="0">
                <a:cs typeface="+mn-cs"/>
              </a:rPr>
              <a:t/>
            </a:r>
            <a:br>
              <a:rPr lang="ru-RU" dirty="0">
                <a:cs typeface="+mn-cs"/>
              </a:rPr>
            </a:br>
            <a:endParaRPr lang="ru-RU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6647" name="Group 23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640762" cy="6414825"/>
        </p:xfrm>
        <a:graphic>
          <a:graphicData uri="http://schemas.openxmlformats.org/drawingml/2006/table">
            <a:tbl>
              <a:tblPr/>
              <a:tblGrid>
                <a:gridCol w="4214842"/>
                <a:gridCol w="4425920"/>
              </a:tblGrid>
              <a:tr h="222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14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Образовательные области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Виды детской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26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Социально-коммуникативное развитие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Игровая: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Дидактические игры: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«Чудесный сундучок»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«Животные Карелии»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«Найди предмет»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«Собери картинку»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Музыкальные игры: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«Рыбки, камешки и щука»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«Сиди, сиди, Яша»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«Черная кошка»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«Лапоток»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Сюжетно--ролевая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игра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«Семья»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Игры-драматизации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«Как парень царя перехитрил»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«Сума, дай ума»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C573E7-9A08-4D87-90D6-AE3FE1BC4408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15584-44A5-4A3C-8A95-B98915037C8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7667" name="Group 19"/>
          <p:cNvGraphicFramePr>
            <a:graphicFrameLocks noGrp="1"/>
          </p:cNvGraphicFramePr>
          <p:nvPr>
            <p:ph idx="1"/>
          </p:nvPr>
        </p:nvGraphicFramePr>
        <p:xfrm>
          <a:off x="323528" y="404665"/>
          <a:ext cx="8496944" cy="6120679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683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36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Речевое развитие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Рассказ о жизни бабушки из личного опыта музыкального руководителя.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Составление рассказов о родном городе.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Составление описательных рассказов о народном костюме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Речевые игры: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«Пила»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«Лети мне в роток»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8AF18D-2DDD-4F5C-8BDE-ECE368B115C6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F2CA2-4462-4F48-9791-5D847DBA4AA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39260"/>
          <a:ext cx="8429684" cy="6261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314884"/>
              </a:tblGrid>
              <a:tr h="10732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358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Познавательное развитие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Проведение тематических занятий по краеведению в группах.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Посещение детьми краеведческого музея.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Интерактивная игра в музее «Поиски загадочного талисмана».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Просмотр презентаций   «Мой край -Карелия» (карельские костюмы, национальная кухня, прикладное искусство, дары карельских лесов и озер, столица Карелии- Петрозаводск),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«Карельская изба», «Кантеле, звучи!»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9110E-3693-479F-986A-92642B0706AC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C29AC-029E-48CB-91D0-B03484470A2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357165"/>
          <a:ext cx="8229600" cy="61374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9048"/>
                <a:gridCol w="4400552"/>
              </a:tblGrid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352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  <a:cs typeface="Arial" pitchFamily="34" charset="0"/>
                        </a:rPr>
                        <a:t>Художественно- эстетическое развитие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Проведение комплексных занятий  и музыкальных   развлечений музыкальным руководителем («Карельская изба», «Кантеле, звучи», «Карельские игры»).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Знакомство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с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ансамблем «Кантеле».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Слушание песен о Карелии.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Проведение мастер-классов воспитателями и сотрудниками детского сада («Изготовление народной куклы» ,«Карельские калитки»).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Посещение детьми библиотеки.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Чтение художественной литературы: карельские сказки, эпос «Калевала».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Разучивание стихов, пословиц, загадок о Карелии.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Рассматривание иллюстраций карельских художников.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Сюжетное рисование  по эпосу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«Калевала»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9110E-3693-479F-986A-92642B0706AC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C29AC-029E-48CB-91D0-B03484470A2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401080" cy="62012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286280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9684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Физическое развитие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Проведение физкультурных досугов 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Разучивание подвижных игр: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«Догонялки»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«Кислый круг»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«Петушиные бои»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«Прыжки через ров»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«Карельские салки»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«Шторм на море»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«Невод»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1933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1933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1933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1933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9110E-3693-479F-986A-92642B0706AC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C29AC-029E-48CB-91D0-B03484470A2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cs typeface="Arial" pitchFamily="34" charset="0"/>
              </a:rPr>
              <a:t>Беседа  о карельской избе, быте карелов. Просмотр презентации</a:t>
            </a:r>
            <a:endParaRPr lang="ru-RU" sz="3600" b="1" dirty="0">
              <a:cs typeface="Arial" pitchFamily="34" charset="0"/>
            </a:endParaRPr>
          </a:p>
        </p:txBody>
      </p:sp>
      <p:sp>
        <p:nvSpPr>
          <p:cNvPr id="30722" name="Текст 7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317823"/>
          </a:xfrm>
        </p:spPr>
        <p:txBody>
          <a:bodyPr/>
          <a:lstStyle/>
          <a:p>
            <a:r>
              <a:rPr lang="ru-RU" dirty="0" smtClean="0"/>
              <a:t>В комнате комната одна,</a:t>
            </a:r>
          </a:p>
          <a:p>
            <a:r>
              <a:rPr lang="ru-RU" dirty="0" smtClean="0"/>
              <a:t>Горницей назвала она.</a:t>
            </a:r>
          </a:p>
        </p:txBody>
      </p:sp>
      <p:pic>
        <p:nvPicPr>
          <p:cNvPr id="30723" name="Содержимое 6" descr="IMAG216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536" y="2852936"/>
            <a:ext cx="4176713" cy="2495550"/>
          </a:xfrm>
          <a:prstGeom prst="roundRect">
            <a:avLst/>
          </a:prstGeom>
        </p:spPr>
      </p:pic>
      <p:sp>
        <p:nvSpPr>
          <p:cNvPr id="30724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2397944"/>
          </a:xfrm>
        </p:spPr>
        <p:txBody>
          <a:bodyPr/>
          <a:lstStyle/>
          <a:p>
            <a:r>
              <a:rPr lang="ru-RU" dirty="0" smtClean="0"/>
              <a:t>В горнице четыре угла:</a:t>
            </a:r>
          </a:p>
          <a:p>
            <a:r>
              <a:rPr lang="ru-RU" dirty="0" smtClean="0"/>
              <a:t>Печной, красный, </a:t>
            </a:r>
          </a:p>
          <a:p>
            <a:r>
              <a:rPr lang="ru-RU" dirty="0" smtClean="0"/>
              <a:t>Мужской и женский</a:t>
            </a:r>
          </a:p>
        </p:txBody>
      </p:sp>
      <p:pic>
        <p:nvPicPr>
          <p:cNvPr id="30725" name="Содержимое 7" descr="IMAG2171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716016" y="4005064"/>
            <a:ext cx="4211637" cy="2517775"/>
          </a:xfrm>
          <a:prstGeom prst="roundRect">
            <a:avLst/>
          </a:prstGeom>
        </p:spPr>
      </p:pic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45494-CDBF-42D9-811B-FFFE0902D6C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9" name="Dzhins-kantele - Vyajnyamejnen ischet zhen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0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cs typeface="Arial" pitchFamily="34" charset="0"/>
              </a:rPr>
              <a:t>Беседа и просмотр презентации об истории создания кантеле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3971924" cy="4857784"/>
          </a:xfrm>
        </p:spPr>
        <p:txBody>
          <a:bodyPr/>
          <a:lstStyle/>
          <a:p>
            <a:r>
              <a:rPr lang="ru-RU" sz="1800" dirty="0" smtClean="0"/>
              <a:t>Пой, кантеле, над милой стороною,</a:t>
            </a:r>
          </a:p>
          <a:p>
            <a:r>
              <a:rPr lang="ru-RU" sz="1800" dirty="0" smtClean="0"/>
              <a:t>Чтобы, ликуя, струны зазвучали, </a:t>
            </a:r>
          </a:p>
          <a:p>
            <a:r>
              <a:rPr lang="ru-RU" sz="1800" dirty="0" smtClean="0"/>
              <a:t>Навек унынье разлучи со мною,</a:t>
            </a:r>
          </a:p>
          <a:p>
            <a:r>
              <a:rPr lang="ru-RU" sz="1800" dirty="0" smtClean="0"/>
              <a:t>Из глуби сердца изгони печали.</a:t>
            </a:r>
          </a:p>
          <a:p>
            <a:r>
              <a:rPr lang="ru-RU" sz="1800" dirty="0" smtClean="0"/>
              <a:t>И, звуков улетающие стаи, </a:t>
            </a:r>
          </a:p>
          <a:p>
            <a:r>
              <a:rPr lang="ru-RU" sz="1800" dirty="0" smtClean="0"/>
              <a:t>Перекликайтесь в воздухе весеннем…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2770" name="Содержимое 6" descr="IMAG223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857224" y="4357694"/>
            <a:ext cx="3143272" cy="2011055"/>
          </a:xfrm>
          <a:prstGeom prst="round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317823"/>
          </a:xfrm>
        </p:spPr>
        <p:txBody>
          <a:bodyPr/>
          <a:lstStyle/>
          <a:p>
            <a:r>
              <a:rPr lang="ru-RU" dirty="0" smtClean="0"/>
              <a:t>Уникальный карельский ансамбль «Кантеле»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0F895-5F2C-476D-AAF1-BC17520862D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12" name="Содержимое 11" descr="группа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3438" y="3000372"/>
            <a:ext cx="4041775" cy="2693464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cs typeface="Arial" pitchFamily="34" charset="0"/>
              </a:rPr>
              <a:t>Изготовление карельской куклы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4040188" cy="1071569"/>
          </a:xfrm>
        </p:spPr>
        <p:txBody>
          <a:bodyPr/>
          <a:lstStyle/>
          <a:p>
            <a:r>
              <a:rPr lang="ru-RU" dirty="0" smtClean="0"/>
              <a:t>Тихон своими руками </a:t>
            </a:r>
          </a:p>
          <a:p>
            <a:r>
              <a:rPr lang="ru-RU" dirty="0" smtClean="0"/>
              <a:t>Сделал подарок маме.</a:t>
            </a:r>
            <a:endParaRPr lang="ru-RU" dirty="0"/>
          </a:p>
        </p:txBody>
      </p:sp>
      <p:sp>
        <p:nvSpPr>
          <p:cNvPr id="31750" name="Содержимое 9"/>
          <p:cNvSpPr>
            <a:spLocks noGrp="1"/>
          </p:cNvSpPr>
          <p:nvPr>
            <p:ph sz="half" idx="2"/>
          </p:nvPr>
        </p:nvSpPr>
        <p:spPr>
          <a:xfrm>
            <a:off x="457200" y="3000372"/>
            <a:ext cx="3400420" cy="312579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821880"/>
          </a:xfrm>
        </p:spPr>
        <p:txBody>
          <a:bodyPr/>
          <a:lstStyle/>
          <a:p>
            <a:endParaRPr lang="ru-RU" dirty="0" smtClean="0"/>
          </a:p>
          <a:p>
            <a:pPr>
              <a:lnSpc>
                <a:spcPts val="2880"/>
              </a:lnSpc>
              <a:spcBef>
                <a:spcPts val="0"/>
              </a:spcBef>
            </a:pPr>
            <a:r>
              <a:rPr lang="ru-RU" dirty="0" smtClean="0"/>
              <a:t>Шила красна девица</a:t>
            </a:r>
          </a:p>
          <a:p>
            <a:pPr>
              <a:lnSpc>
                <a:spcPts val="2880"/>
              </a:lnSpc>
              <a:spcBef>
                <a:spcPts val="0"/>
              </a:spcBef>
            </a:pPr>
            <a:r>
              <a:rPr lang="ru-RU" dirty="0" smtClean="0"/>
              <a:t>По белому, да по </a:t>
            </a:r>
            <a:r>
              <a:rPr lang="ru-RU" dirty="0" err="1" smtClean="0"/>
              <a:t>Коленкорчику</a:t>
            </a:r>
            <a:r>
              <a:rPr lang="ru-RU" dirty="0" smtClean="0"/>
              <a:t>,</a:t>
            </a:r>
          </a:p>
          <a:p>
            <a:pPr>
              <a:lnSpc>
                <a:spcPts val="2880"/>
              </a:lnSpc>
              <a:spcBef>
                <a:spcPts val="0"/>
              </a:spcBef>
            </a:pPr>
            <a:r>
              <a:rPr lang="ru-RU" dirty="0" smtClean="0"/>
              <a:t>По атласной красной </a:t>
            </a:r>
          </a:p>
          <a:p>
            <a:pPr>
              <a:lnSpc>
                <a:spcPts val="2880"/>
              </a:lnSpc>
              <a:spcBef>
                <a:spcPts val="0"/>
              </a:spcBef>
            </a:pPr>
            <a:r>
              <a:rPr lang="ru-RU" dirty="0" smtClean="0"/>
              <a:t>Да по ленточке.</a:t>
            </a:r>
            <a:endParaRPr lang="ru-RU" dirty="0"/>
          </a:p>
        </p:txBody>
      </p:sp>
      <p:pic>
        <p:nvPicPr>
          <p:cNvPr id="31746" name="Содержимое 6" descr="DSCN0657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4644008" y="3284984"/>
            <a:ext cx="4039985" cy="302998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20433-E961-4789-827C-A223FA75DE2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31749" name="Рисунок 8" descr="DSCN066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786058"/>
            <a:ext cx="3779838" cy="2835275"/>
          </a:xfrm>
          <a:prstGeom prst="round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/>
              <a:t>Выбор темы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582CA4-FB99-4437-A391-22781306ED4C}" type="datetime1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DD8EB-C86C-400B-B423-ED28E8AC429A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054" name="Содержимое 7"/>
          <p:cNvSpPr>
            <a:spLocks noGrp="1"/>
          </p:cNvSpPr>
          <p:nvPr>
            <p:ph idx="1"/>
          </p:nvPr>
        </p:nvSpPr>
        <p:spPr>
          <a:xfrm>
            <a:off x="428625" y="1643063"/>
            <a:ext cx="8143875" cy="4143375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 smtClean="0">
                <a:cs typeface="Arial" pitchFamily="34" charset="0"/>
              </a:rPr>
              <a:t>При знакомстве со струнными инструментами дети заинтересовались звучанием кантеле . Они стали задавать вопросы: что это за инструмент, откуда он появился. В ходе беседы выяснилось, что дети имеют недостаточные знания о народной культуре, о быте карелов. Совместно с детьми выбрали тему «Богата и мила карельская земля».</a:t>
            </a:r>
          </a:p>
        </p:txBody>
      </p:sp>
      <p:pic>
        <p:nvPicPr>
          <p:cNvPr id="15365" name="Рисунок 7" descr="приро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3644900"/>
            <a:ext cx="3455987" cy="2592388"/>
          </a:xfrm>
          <a:prstGeom prst="round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" name="Рисунок 6" descr="Kantele0050-1-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00166" y="3929066"/>
            <a:ext cx="2880000" cy="2219520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/>
              <a:t>Экскурсия в музей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714500"/>
            <a:ext cx="4040188" cy="1357313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Ребята собрали из полученных </a:t>
            </a:r>
            <a:r>
              <a:rPr lang="ru-RU" dirty="0" err="1" smtClean="0"/>
              <a:t>пазлов</a:t>
            </a:r>
            <a:r>
              <a:rPr lang="ru-RU" dirty="0" smtClean="0"/>
              <a:t> загадочный талисман- </a:t>
            </a:r>
            <a:r>
              <a:rPr lang="ru-RU" dirty="0" err="1" smtClean="0"/>
              <a:t>кибас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3795" name="Содержимое 6" descr="IMAG230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3214688"/>
            <a:ext cx="4040188" cy="2414587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2251075"/>
          </a:xfrm>
        </p:spPr>
        <p:txBody>
          <a:bodyPr/>
          <a:lstStyle/>
          <a:p>
            <a:pPr>
              <a:defRPr/>
            </a:pPr>
            <a:r>
              <a:rPr lang="ru-RU" dirty="0" err="1" smtClean="0"/>
              <a:t>Кибас</a:t>
            </a:r>
            <a:r>
              <a:rPr lang="ru-RU" dirty="0" smtClean="0"/>
              <a:t>- грузило для поморских сетей. Камень, оплетенный берестой. Для поморов он как русская подкова- на удачу.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41879-2CCF-4DF1-98F3-B9CA4373EDB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33799" name="Содержимое 10" descr="киб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57750" y="3929063"/>
            <a:ext cx="3902075" cy="259873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/>
              <a:t>За загадочным талисманом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785938"/>
            <a:ext cx="4040188" cy="1000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cs typeface="Arial" pitchFamily="34" charset="0"/>
              </a:rPr>
              <a:t>Путешествуем на настоящем поморском карбасе.</a:t>
            </a:r>
            <a:endParaRPr lang="ru-RU" dirty="0">
              <a:cs typeface="Arial" pitchFamily="34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0366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Что ждет нас в Белом море? Кто водится там?</a:t>
            </a:r>
            <a:endParaRPr lang="ru-RU" dirty="0"/>
          </a:p>
        </p:txBody>
      </p:sp>
      <p:pic>
        <p:nvPicPr>
          <p:cNvPr id="34820" name="Содержимое 11" descr="SAM_3398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3" y="3000375"/>
            <a:ext cx="4041775" cy="3030538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F067C-A280-4FFC-A600-EDDC2136270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34823" name="Содержимое 13" descr="SAM_341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063" y="3071813"/>
            <a:ext cx="4040187" cy="3030537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Интересное путешествие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189388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Пять матросов в подчиненье </a:t>
            </a:r>
            <a:br>
              <a:rPr lang="ru-RU" dirty="0" smtClean="0"/>
            </a:br>
            <a:r>
              <a:rPr lang="ru-RU" dirty="0" smtClean="0"/>
              <a:t>У меня, друзья, </a:t>
            </a:r>
            <a:br>
              <a:rPr lang="ru-RU" dirty="0" smtClean="0"/>
            </a:br>
            <a:r>
              <a:rPr lang="ru-RU" dirty="0" smtClean="0"/>
              <a:t>Капитану без команды </a:t>
            </a:r>
            <a:br>
              <a:rPr lang="ru-RU" dirty="0" smtClean="0"/>
            </a:br>
            <a:r>
              <a:rPr lang="ru-RU" dirty="0" smtClean="0"/>
              <a:t>Ведь никак нельзя!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7" name="Содержимое 7" descr="SAM_3409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3500438"/>
            <a:ext cx="4040188" cy="3030537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25095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dirty="0" smtClean="0">
                <a:cs typeface="Arial" pitchFamily="34" charset="0"/>
              </a:rPr>
              <a:t>Егор в форме зуйка. 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cs typeface="Arial" pitchFamily="34" charset="0"/>
              </a:rPr>
              <a:t>Зуёк- это  юнга на поморском судне.</a:t>
            </a:r>
            <a:endParaRPr lang="ru-RU" dirty="0">
              <a:cs typeface="Arial" pitchFamily="34" charset="0"/>
            </a:endParaRPr>
          </a:p>
        </p:txBody>
      </p:sp>
      <p:pic>
        <p:nvPicPr>
          <p:cNvPr id="36869" name="Содержимое 6" descr="SAM_3410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4875" y="3071813"/>
            <a:ext cx="4040188" cy="303053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6DBA1-68DD-46A0-ACC9-CA67183703B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Интересная старина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504056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cs typeface="Arial" pitchFamily="34" charset="0"/>
              </a:rPr>
              <a:t>Макет северной тони.</a:t>
            </a:r>
            <a:endParaRPr lang="ru-RU" dirty="0">
              <a:cs typeface="Arial" pitchFamily="34" charset="0"/>
            </a:endParaRPr>
          </a:p>
        </p:txBody>
      </p:sp>
      <p:pic>
        <p:nvPicPr>
          <p:cNvPr id="35843" name="Содержимое 6" descr="IMAG2303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6988" y="2174875"/>
            <a:ext cx="2360612" cy="3951288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2509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cs typeface="Arial" pitchFamily="34" charset="0"/>
              </a:rPr>
              <a:t>Старинный сундук из оленей кожи.</a:t>
            </a:r>
          </a:p>
        </p:txBody>
      </p:sp>
      <p:pic>
        <p:nvPicPr>
          <p:cNvPr id="35845" name="Содержимое 7" descr="IMAG2313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3143250"/>
            <a:ext cx="4040188" cy="2414588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1EE65-935A-4E9D-BAF4-31AE78DBDED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21082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dirty="0" smtClean="0"/>
              <a:t>Когда-нибудь я вырасту 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И стану капитаном.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И буду путешествовать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По дальним-дальним странам.</a:t>
            </a:r>
            <a:endParaRPr lang="ru-RU" dirty="0"/>
          </a:p>
        </p:txBody>
      </p:sp>
      <p:pic>
        <p:nvPicPr>
          <p:cNvPr id="37891" name="Содержимое 8" descr="IMAG2294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500" y="3714750"/>
            <a:ext cx="3240088" cy="2770188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1080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Статья в районной газете о посещении музея.</a:t>
            </a:r>
            <a:endParaRPr lang="ru-RU" dirty="0"/>
          </a:p>
        </p:txBody>
      </p:sp>
      <p:pic>
        <p:nvPicPr>
          <p:cNvPr id="37893" name="Содержимое 9" descr="006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15000" y="2643188"/>
            <a:ext cx="2087563" cy="3967162"/>
          </a:xfr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C522D2-9D4F-4BCE-BD96-BA42128EA3C0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565B4-9A8C-448C-9B8B-FE34ECB9E48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Быт наших предков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9652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cs typeface="Arial" pitchFamily="34" charset="0"/>
              </a:rPr>
              <a:t>Старинная форма для выпечки пасхи.</a:t>
            </a:r>
            <a:endParaRPr lang="ru-RU" dirty="0"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393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cs typeface="Arial" pitchFamily="34" charset="0"/>
              </a:rPr>
              <a:t>Валёк- им гладили в старину белье.</a:t>
            </a:r>
            <a:endParaRPr lang="ru-RU" dirty="0">
              <a:cs typeface="Arial" pitchFamily="34" charset="0"/>
            </a:endParaRPr>
          </a:p>
        </p:txBody>
      </p:sp>
      <p:pic>
        <p:nvPicPr>
          <p:cNvPr id="38916" name="Содержимое 7" descr="IMAG2309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3500438"/>
            <a:ext cx="4040188" cy="241458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0CE88D-C612-4F69-83C3-CF2C3123EFCD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CC567-A922-4A55-AE51-235AE3663FE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pic>
        <p:nvPicPr>
          <p:cNvPr id="38919" name="Содержимое 10" descr="IMAG231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" y="2941638"/>
            <a:ext cx="4040188" cy="2417762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Предметы быта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893888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Вот рубель – в названье чуден,</a:t>
            </a:r>
            <a:br>
              <a:rPr lang="ru-RU" dirty="0" smtClean="0"/>
            </a:br>
            <a:r>
              <a:rPr lang="ru-RU" dirty="0" smtClean="0"/>
              <a:t>В примененье легок он.</a:t>
            </a:r>
            <a:br>
              <a:rPr lang="ru-RU" dirty="0" smtClean="0"/>
            </a:br>
            <a:r>
              <a:rPr lang="ru-RU" dirty="0" smtClean="0"/>
              <a:t>Гладит с легкостью лен,</a:t>
            </a:r>
            <a:br>
              <a:rPr lang="ru-RU" dirty="0" smtClean="0"/>
            </a:br>
            <a:r>
              <a:rPr lang="ru-RU" dirty="0" smtClean="0"/>
              <a:t>Из дерева рублён. </a:t>
            </a:r>
            <a:endParaRPr lang="ru-RU" dirty="0"/>
          </a:p>
        </p:txBody>
      </p:sp>
      <p:pic>
        <p:nvPicPr>
          <p:cNvPr id="39939" name="Содержимое 8" descr="IMAG230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58" y="3357562"/>
            <a:ext cx="2363788" cy="3308350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642938"/>
            <a:ext cx="4041775" cy="2428875"/>
          </a:xfrm>
        </p:spPr>
        <p:txBody>
          <a:bodyPr/>
          <a:lstStyle/>
          <a:p>
            <a:pPr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 smtClean="0">
                <a:cs typeface="Arial" pitchFamily="34" charset="0"/>
              </a:rPr>
              <a:t>Из печи горшочки с кашей</a:t>
            </a:r>
            <a:br>
              <a:rPr lang="ru-RU" dirty="0" smtClean="0">
                <a:cs typeface="Arial" pitchFamily="34" charset="0"/>
              </a:rPr>
            </a:br>
            <a:r>
              <a:rPr lang="ru-RU" dirty="0" smtClean="0">
                <a:cs typeface="Arial" pitchFamily="34" charset="0"/>
              </a:rPr>
              <a:t>Тянут железные ухваты</a:t>
            </a:r>
            <a:r>
              <a:rPr lang="ru-RU" dirty="0" smtClean="0"/>
              <a:t>.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39941" name="Содержимое 9" descr="IMAG2306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2066" y="2571744"/>
            <a:ext cx="2363787" cy="3951288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C522D2-9D4F-4BCE-BD96-BA42128EA3C0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6D08A-A6F7-4C7A-B99C-EB69A482F6F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Предметы старины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679573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cs typeface="Arial" pitchFamily="34" charset="0"/>
              </a:rPr>
              <a:t>А вот здесь – кафтан старинный.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dirty="0" smtClean="0">
                <a:cs typeface="Arial" pitchFamily="34" charset="0"/>
              </a:rPr>
              <a:t>В непогоду укрывал.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dirty="0" smtClean="0">
                <a:cs typeface="Arial" pitchFamily="34" charset="0"/>
              </a:rPr>
              <a:t>От дождя, в дороге длинной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dirty="0" smtClean="0">
                <a:cs typeface="Arial" pitchFamily="34" charset="0"/>
              </a:rPr>
              <a:t>Хорошо он защищал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3" name="Содержимое 8" descr="SAM_342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596" y="3286124"/>
            <a:ext cx="4040188" cy="3030537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43063"/>
            <a:ext cx="4041775" cy="2217985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2000" dirty="0" smtClean="0">
                <a:cs typeface="Arial" pitchFamily="34" charset="0"/>
              </a:rPr>
              <a:t>Перед нами утюг, 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dirty="0" smtClean="0">
                <a:cs typeface="Arial" pitchFamily="34" charset="0"/>
              </a:rPr>
              <a:t>Это бабушкин старый друг.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dirty="0" smtClean="0">
                <a:cs typeface="Arial" pitchFamily="34" charset="0"/>
              </a:rPr>
              <a:t>Грелся он в то время на углях,</a:t>
            </a:r>
            <a:br>
              <a:rPr lang="ru-RU" sz="2000" dirty="0" smtClean="0">
                <a:cs typeface="Arial" pitchFamily="34" charset="0"/>
              </a:rPr>
            </a:br>
            <a:r>
              <a:rPr lang="ru-RU" sz="2000" dirty="0" smtClean="0">
                <a:cs typeface="Arial" pitchFamily="34" charset="0"/>
              </a:rPr>
              <a:t>Который был во всех дворах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. </a:t>
            </a:r>
            <a:endParaRPr lang="ru-RU" sz="20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40965" name="Содержимое 9" descr="IMAG231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60032" y="4005064"/>
            <a:ext cx="4041775" cy="2417763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C522D2-9D4F-4BCE-BD96-BA42128EA3C0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5823-4B59-4264-B24B-F014B0F2C7BC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71480"/>
            <a:ext cx="7829576" cy="857256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Карельские посиделки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6" name="Picture 2" descr="F:\карелия\фото для презентации\DSC_00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714744" y="2143116"/>
            <a:ext cx="5111750" cy="339877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400" b="1" dirty="0" smtClean="0"/>
          </a:p>
          <a:p>
            <a:r>
              <a:rPr lang="ru-RU" sz="2400" b="1" dirty="0" smtClean="0"/>
              <a:t>Наш досуг, порою, мелок, и чего там говорить:</a:t>
            </a:r>
          </a:p>
          <a:p>
            <a:r>
              <a:rPr lang="ru-RU" sz="2400" b="1" dirty="0" smtClean="0"/>
              <a:t>Скучно жить без посиделок. </a:t>
            </a:r>
          </a:p>
          <a:p>
            <a:r>
              <a:rPr lang="ru-RU" sz="2400" b="1" dirty="0" smtClean="0"/>
              <a:t>Их бы надо возродить!</a:t>
            </a:r>
          </a:p>
          <a:p>
            <a:endParaRPr lang="ru-RU" sz="2400" b="1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72992-CF18-4C08-87DE-D275F661FB82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67E4-573A-4FDD-923B-9035A27066E2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cs typeface="Arial" pitchFamily="34" charset="0"/>
              </a:rPr>
              <a:t>Развлечение «Карельский сувенир </a:t>
            </a:r>
            <a:br>
              <a:rPr lang="ru-RU" sz="3600" b="1" dirty="0" smtClean="0">
                <a:cs typeface="Arial" pitchFamily="34" charset="0"/>
              </a:rPr>
            </a:br>
            <a:r>
              <a:rPr lang="ru-RU" sz="3600" b="1" dirty="0" smtClean="0">
                <a:cs typeface="Arial" pitchFamily="34" charset="0"/>
              </a:rPr>
              <a:t>для мамы»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89388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</a:p>
          <a:p>
            <a:pPr>
              <a:defRPr/>
            </a:pPr>
            <a:r>
              <a:rPr lang="ru-RU" dirty="0" smtClean="0">
                <a:cs typeface="Arial" pitchFamily="34" charset="0"/>
              </a:rPr>
              <a:t>На посиделках пели, </a:t>
            </a:r>
          </a:p>
          <a:p>
            <a:pPr>
              <a:defRPr/>
            </a:pPr>
            <a:r>
              <a:rPr lang="ru-RU" dirty="0" smtClean="0">
                <a:cs typeface="Arial" pitchFamily="34" charset="0"/>
              </a:rPr>
              <a:t>Шутили,</a:t>
            </a:r>
          </a:p>
          <a:p>
            <a:pPr>
              <a:defRPr/>
            </a:pPr>
            <a:r>
              <a:rPr lang="ru-RU" dirty="0" smtClean="0">
                <a:cs typeface="Arial" pitchFamily="34" charset="0"/>
              </a:rPr>
              <a:t>Загадки загадывали,</a:t>
            </a:r>
          </a:p>
          <a:p>
            <a:pPr>
              <a:defRPr/>
            </a:pPr>
            <a:r>
              <a:rPr lang="ru-RU" dirty="0" smtClean="0">
                <a:cs typeface="Arial" pitchFamily="34" charset="0"/>
              </a:rPr>
              <a:t>Играли и танцевали.</a:t>
            </a:r>
            <a:endParaRPr lang="ru-RU" dirty="0">
              <a:cs typeface="Arial" pitchFamily="34" charset="0"/>
            </a:endParaRPr>
          </a:p>
        </p:txBody>
      </p:sp>
      <p:pic>
        <p:nvPicPr>
          <p:cNvPr id="43011" name="Содержимое 6" descr="гор2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7544" y="3429000"/>
            <a:ext cx="4040188" cy="3030141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46526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ru-RU" dirty="0" smtClean="0"/>
              <a:t>Дорогих гостей встречаем, чаем с калитками угощаем.</a:t>
            </a:r>
            <a:endParaRPr lang="ru-RU" dirty="0"/>
          </a:p>
        </p:txBody>
      </p:sp>
      <p:pic>
        <p:nvPicPr>
          <p:cNvPr id="43013" name="Содержимое 7" descr="гор 3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716016" y="3212976"/>
            <a:ext cx="4041775" cy="3031331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B85AE-E880-456A-9190-50DBE0FA71D6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DF633-2E0C-4E1F-925A-DC53E6847348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1C84D7-4094-4A1D-BC6A-003C51337A46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BAF0D-B8E7-429E-ADE0-DA0F034DBAF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571500"/>
            <a:ext cx="7929562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+mj-lt"/>
                <a:cs typeface="Arial" pitchFamily="34" charset="0"/>
              </a:rPr>
              <a:t>Паспорт  проекта</a:t>
            </a:r>
            <a:r>
              <a:rPr lang="ru-RU" sz="28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>
                <a:latin typeface="+mn-lt"/>
                <a:cs typeface="Arial" pitchFamily="34" charset="0"/>
              </a:rPr>
              <a:t>Возраст</a:t>
            </a:r>
            <a:r>
              <a:rPr lang="ru-RU" sz="2400" b="1" i="1" dirty="0">
                <a:latin typeface="+mn-lt"/>
                <a:cs typeface="Arial" pitchFamily="34" charset="0"/>
              </a:rPr>
              <a:t>: 5-7 </a:t>
            </a:r>
            <a:r>
              <a:rPr lang="ru-RU" sz="2400" b="1" dirty="0">
                <a:latin typeface="+mn-lt"/>
                <a:cs typeface="Arial" pitchFamily="34" charset="0"/>
              </a:rPr>
              <a:t>лет.</a:t>
            </a:r>
          </a:p>
          <a:p>
            <a:pPr>
              <a:defRPr/>
            </a:pPr>
            <a:r>
              <a:rPr lang="ru-RU" sz="2400" b="1" dirty="0">
                <a:latin typeface="+mn-lt"/>
                <a:cs typeface="Arial" pitchFamily="34" charset="0"/>
              </a:rPr>
              <a:t/>
            </a:r>
            <a:br>
              <a:rPr lang="ru-RU" sz="2400" b="1" dirty="0">
                <a:latin typeface="+mn-lt"/>
                <a:cs typeface="Arial" pitchFamily="34" charset="0"/>
              </a:rPr>
            </a:br>
            <a:r>
              <a:rPr lang="ru-RU" sz="2400" b="1" dirty="0">
                <a:latin typeface="+mn-lt"/>
                <a:cs typeface="Arial" pitchFamily="34" charset="0"/>
              </a:rPr>
              <a:t>Вид проекта: </a:t>
            </a:r>
            <a:r>
              <a:rPr lang="ru-RU" sz="2400" b="1" dirty="0" err="1">
                <a:latin typeface="+mn-lt"/>
                <a:cs typeface="Arial" pitchFamily="34" charset="0"/>
              </a:rPr>
              <a:t>информационно-практико-ориентированный</a:t>
            </a:r>
            <a:r>
              <a:rPr lang="ru-RU" sz="2400" b="1" dirty="0">
                <a:latin typeface="+mn-lt"/>
                <a:cs typeface="Arial" pitchFamily="34" charset="0"/>
              </a:rPr>
              <a:t>, групповой .</a:t>
            </a:r>
          </a:p>
          <a:p>
            <a:pPr>
              <a:defRPr/>
            </a:pPr>
            <a:r>
              <a:rPr lang="ru-RU" sz="2400" b="1" i="1" dirty="0">
                <a:latin typeface="+mn-lt"/>
                <a:cs typeface="Arial" pitchFamily="34" charset="0"/>
              </a:rPr>
              <a:t/>
            </a:r>
            <a:br>
              <a:rPr lang="ru-RU" sz="2400" b="1" i="1" dirty="0">
                <a:latin typeface="+mn-lt"/>
                <a:cs typeface="Arial" pitchFamily="34" charset="0"/>
              </a:rPr>
            </a:br>
            <a:r>
              <a:rPr lang="ru-RU" sz="2400" b="1" dirty="0">
                <a:latin typeface="+mn-lt"/>
                <a:cs typeface="Arial" pitchFamily="34" charset="0"/>
              </a:rPr>
              <a:t>Продолжительность</a:t>
            </a:r>
            <a:r>
              <a:rPr lang="ru-RU" sz="2400" b="1" i="1" dirty="0">
                <a:latin typeface="+mn-lt"/>
                <a:cs typeface="Arial" pitchFamily="34" charset="0"/>
              </a:rPr>
              <a:t>: </a:t>
            </a:r>
            <a:r>
              <a:rPr lang="ru-RU" sz="2400" b="1" dirty="0">
                <a:latin typeface="+mn-lt"/>
                <a:cs typeface="Arial" pitchFamily="34" charset="0"/>
              </a:rPr>
              <a:t>краткосрочный  </a:t>
            </a:r>
            <a:r>
              <a:rPr lang="ru-RU" sz="2400" b="1" dirty="0" smtClean="0">
                <a:latin typeface="+mn-lt"/>
                <a:cs typeface="Arial" pitchFamily="34" charset="0"/>
              </a:rPr>
              <a:t>(</a:t>
            </a:r>
            <a:r>
              <a:rPr lang="ru-RU" sz="2400" b="1" dirty="0">
                <a:latin typeface="+mn-lt"/>
                <a:cs typeface="Arial" pitchFamily="34" charset="0"/>
              </a:rPr>
              <a:t>2 месяца)</a:t>
            </a:r>
          </a:p>
          <a:p>
            <a:pPr>
              <a:defRPr/>
            </a:pPr>
            <a:r>
              <a:rPr lang="ru-RU" sz="2400" b="1" dirty="0" smtClean="0">
                <a:latin typeface="+mn-lt"/>
                <a:cs typeface="Arial" pitchFamily="34" charset="0"/>
              </a:rPr>
              <a:t/>
            </a:r>
            <a:br>
              <a:rPr lang="ru-RU" sz="2400" b="1" dirty="0" smtClean="0">
                <a:latin typeface="+mn-lt"/>
                <a:cs typeface="Arial" pitchFamily="34" charset="0"/>
              </a:rPr>
            </a:br>
            <a:r>
              <a:rPr lang="ru-RU" sz="2400" b="1" dirty="0" smtClean="0">
                <a:latin typeface="+mn-lt"/>
                <a:cs typeface="Arial" pitchFamily="34" charset="0"/>
              </a:rPr>
              <a:t>Участники: воспитатели, родители, дети старшего дошкольного возраста.</a:t>
            </a:r>
            <a:endParaRPr lang="ru-RU" sz="2400" b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Отрывок из сказки «Как парень царя перехитрил»</a:t>
            </a:r>
            <a:endParaRPr lang="ru-RU" sz="3600" b="1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72992-CF18-4C08-87DE-D275F661FB82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67E4-573A-4FDD-923B-9035A27066E2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pic>
        <p:nvPicPr>
          <p:cNvPr id="15" name="DSC_0027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1547664" y="1772816"/>
            <a:ext cx="5832648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cs typeface="Arial" pitchFamily="34" charset="0"/>
              </a:rPr>
              <a:t>Заключительный этап</a:t>
            </a:r>
            <a:endParaRPr lang="ru-RU" sz="3600" b="1" dirty="0">
              <a:cs typeface="Arial" pitchFamily="34" charset="0"/>
            </a:endParaRPr>
          </a:p>
        </p:txBody>
      </p:sp>
      <p:sp>
        <p:nvSpPr>
          <p:cNvPr id="41986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i="1" u="sng" dirty="0" smtClean="0"/>
              <a:t>   Дети: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появился огромный интерес к старине и к жизни наших предков;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полученные знания дети стали использовать в сюжетно- ролевых и подвижных играх, в самостоятельной деятельности.</a:t>
            </a:r>
          </a:p>
          <a:p>
            <a:pPr>
              <a:buNone/>
            </a:pPr>
            <a:r>
              <a:rPr lang="ru-RU" sz="2000" b="1" i="1" dirty="0" smtClean="0"/>
              <a:t>   </a:t>
            </a:r>
            <a:r>
              <a:rPr lang="ru-RU" sz="2000" b="1" i="1" u="sng" dirty="0" smtClean="0"/>
              <a:t>Родители: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вовлечены в </a:t>
            </a:r>
            <a:r>
              <a:rPr lang="ru-RU" sz="2000" b="1" dirty="0" err="1" smtClean="0"/>
              <a:t>воспитательно</a:t>
            </a:r>
            <a:r>
              <a:rPr lang="ru-RU" sz="2000" b="1" dirty="0" smtClean="0"/>
              <a:t>- образовательный процесс;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познакомились с разнообразными формами работы в ДОУ;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участвовали  в создании развивающей среды по нравственно- патриотической  деятельности.</a:t>
            </a:r>
          </a:p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i="1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b="1" i="1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b="1" i="1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b="1" i="1" u="sng" dirty="0" smtClean="0"/>
          </a:p>
          <a:p>
            <a:endParaRPr lang="ru-RU" dirty="0" smtClean="0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C522D2-9D4F-4BCE-BD96-BA42128EA3C0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FCD32-78F2-41F3-B6D0-E4D5B516D796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cs typeface="Arial" pitchFamily="34" charset="0"/>
              </a:rPr>
              <a:t>Заключительный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b="1" i="1" dirty="0" smtClean="0"/>
              <a:t>Педагоги: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повысилась профессиональная компетенция по данной проблеме;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cs typeface="Arial" pitchFamily="34" charset="0"/>
              </a:rPr>
              <a:t>систематизация и накопление материалов : конспекты НОД, сценарии праздников, дидактические игры, анкеты, презентации, фотоматериалы.</a:t>
            </a:r>
          </a:p>
          <a:p>
            <a:pPr>
              <a:buFont typeface="Wingdings" pitchFamily="2" charset="2"/>
              <a:buChar char="ü"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endParaRPr lang="ru-RU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9110E-3693-479F-986A-92642B0706AC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C29AC-029E-48CB-91D0-B03484470A22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9110E-3693-479F-986A-92642B0706AC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C29AC-029E-48CB-91D0-B03484470A22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pic>
        <p:nvPicPr>
          <p:cNvPr id="14" name="Содержимое 13" descr="Изображение 0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214290"/>
            <a:ext cx="8496000" cy="6372000"/>
          </a:xfrm>
        </p:spPr>
      </p:pic>
      <p:sp>
        <p:nvSpPr>
          <p:cNvPr id="15" name="TextBox 14"/>
          <p:cNvSpPr txBox="1"/>
          <p:nvPr/>
        </p:nvSpPr>
        <p:spPr>
          <a:xfrm>
            <a:off x="1000100" y="1714488"/>
            <a:ext cx="7215238" cy="70788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+mj-lt"/>
              </a:rPr>
              <a:t>Спасибо за внимание!</a:t>
            </a:r>
            <a:endParaRPr lang="ru-RU" sz="4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C97FB-A926-4D5B-B82F-E362BE761452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14E4-4D5C-47A1-A6AB-4472807DDF5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571500"/>
            <a:ext cx="72151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+mj-lt"/>
                <a:cs typeface="Arial" pitchFamily="34" charset="0"/>
              </a:rPr>
              <a:t>Эпиграф</a:t>
            </a:r>
          </a:p>
          <a:p>
            <a:pPr>
              <a:defRPr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1571625"/>
            <a:ext cx="7715250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Сторона сторонушка ,синяя вода.</a:t>
            </a:r>
          </a:p>
          <a:p>
            <a:pPr>
              <a:defRPr/>
            </a:pPr>
            <a:r>
              <a:rPr lang="ru-RU" sz="2000" b="1" dirty="0" smtClean="0">
                <a:latin typeface="+mn-lt"/>
                <a:cs typeface="+mn-cs"/>
              </a:rPr>
              <a:t>С </a:t>
            </a:r>
            <a:r>
              <a:rPr lang="ru-RU" sz="2000" b="1" dirty="0">
                <a:latin typeface="+mn-lt"/>
                <a:cs typeface="+mn-cs"/>
              </a:rPr>
              <a:t>солнцем иль без солнышка ты моя всегда. </a:t>
            </a: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dirty="0" smtClean="0">
                <a:latin typeface="+mn-lt"/>
                <a:cs typeface="+mn-cs"/>
              </a:rPr>
              <a:t>Над </a:t>
            </a:r>
            <a:r>
              <a:rPr lang="ru-RU" sz="2000" b="1" dirty="0">
                <a:latin typeface="+mn-lt"/>
                <a:cs typeface="+mn-cs"/>
              </a:rPr>
              <a:t>лесом над озерами взлечу, как птица я,</a:t>
            </a: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 Волнуешь ты озерами, Карелия моя.                   </a:t>
            </a: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 На юге, где солнце теплее </a:t>
            </a: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Цветы зажигает весна.</a:t>
            </a: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 Но знаю, я сердцу милее родная моя сторона</a:t>
            </a: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pic>
        <p:nvPicPr>
          <p:cNvPr id="17413" name="Рисунок 5" descr="кур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3714750"/>
            <a:ext cx="3816350" cy="2873375"/>
          </a:xfrm>
          <a:prstGeom prst="round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6B85AE-E880-456A-9190-50DBE0FA71D6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C7E4E-9250-4D22-AE98-42CC3673DE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85938" y="285750"/>
            <a:ext cx="57150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3200" b="1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600" b="1" dirty="0">
                <a:latin typeface="+mj-lt"/>
                <a:cs typeface="Arial" pitchFamily="34" charset="0"/>
              </a:rPr>
              <a:t>Актуальность</a:t>
            </a:r>
          </a:p>
          <a:p>
            <a:pPr algn="ctr">
              <a:defRPr/>
            </a:pPr>
            <a:endParaRPr lang="ru-RU" sz="3600" b="1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600" b="1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600" b="1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600" b="1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600" b="1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600" b="1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600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258763"/>
            <a:ext cx="8572500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В период обновления дошкольного образования, значительно возросла роль народной культуры как источник развития творческого потенциала детей и взрослых.</a:t>
            </a:r>
          </a:p>
          <a:p>
            <a:pPr>
              <a:defRPr/>
            </a:pPr>
            <a:endParaRPr lang="ru-RU" sz="2000" b="1" dirty="0"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Формирование у дошкольников певческих навыков, музыкально-ритмических движений, эстетического вкуса средствами народного искусства является актуальным и по той причине, что тема менее изучена.</a:t>
            </a:r>
          </a:p>
          <a:p>
            <a:pPr>
              <a:defRPr/>
            </a:pPr>
            <a:endParaRPr lang="ru-RU" sz="2000" b="1" dirty="0"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Что может заинтересовать ребёнка чистотой, искренностью, красотой, глубоким содержанием? Это и природа, и наша многовековая история и культура. Воспитывать патриотические чувства необходимо на материале того края, в котором ребёнок живёт, и начинать это воспитание нужно как можно раньше. </a:t>
            </a:r>
          </a:p>
          <a:p>
            <a:pPr>
              <a:defRPr/>
            </a:pPr>
            <a:endParaRPr lang="ru-RU" sz="1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C97FB-A926-4D5B-B82F-E362BE761452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4ADE7-9D0F-407D-B44A-8E159725AED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63" y="571500"/>
            <a:ext cx="7215187" cy="2738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+mj-lt"/>
                <a:cs typeface="Arial" pitchFamily="34" charset="0"/>
              </a:rPr>
              <a:t>Цель</a:t>
            </a:r>
          </a:p>
          <a:p>
            <a:pPr>
              <a:defRPr/>
            </a:pPr>
            <a:endParaRPr lang="ru-RU" b="1" i="1" dirty="0">
              <a:cs typeface="+mn-cs"/>
            </a:endParaRPr>
          </a:p>
          <a:p>
            <a:pPr>
              <a:defRPr/>
            </a:pPr>
            <a:endParaRPr lang="ru-RU" b="1" i="1" dirty="0">
              <a:cs typeface="+mn-cs"/>
            </a:endParaRPr>
          </a:p>
          <a:p>
            <a:pPr>
              <a:defRPr/>
            </a:pPr>
            <a:r>
              <a:rPr lang="ru-RU" sz="2000" b="1" dirty="0">
                <a:latin typeface="+mn-lt"/>
                <a:cs typeface="+mn-cs"/>
              </a:rPr>
              <a:t>Приобщение детей к истокам национальной культуры и быта народов Республики Карелии. </a:t>
            </a:r>
            <a:br>
              <a:rPr lang="ru-RU" sz="2000" b="1" dirty="0">
                <a:latin typeface="+mn-lt"/>
                <a:cs typeface="+mn-cs"/>
              </a:rPr>
            </a:br>
            <a:r>
              <a:rPr lang="ru-RU" sz="2000" b="1" dirty="0">
                <a:latin typeface="+mn-lt"/>
                <a:cs typeface="+mn-cs"/>
              </a:rPr>
              <a:t>Сохранение и развитие музыкальной народной карельской культуры посредством художественно- эстетического развития детей.</a:t>
            </a:r>
            <a:endParaRPr lang="ru-RU" sz="2000" dirty="0">
              <a:latin typeface="+mn-lt"/>
              <a:cs typeface="+mn-cs"/>
            </a:endParaRPr>
          </a:p>
        </p:txBody>
      </p:sp>
      <p:pic>
        <p:nvPicPr>
          <p:cNvPr id="19460" name="Рисунок 4" descr="da987fe078d73ffd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88" y="3500438"/>
            <a:ext cx="3527425" cy="2397125"/>
          </a:xfrm>
          <a:prstGeom prst="round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cs typeface="Arial" pitchFamily="34" charset="0"/>
              </a:rPr>
              <a:t>Задачи</a:t>
            </a:r>
            <a:endParaRPr lang="ru-RU" sz="3600" b="1" dirty="0"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143500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Arial" pitchFamily="34" charset="0"/>
              </a:rPr>
              <a:t>Поддерживать у детей интерес к познанию жизни своих предков посредством сказок, игр, произведений народного искусства.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Arial" pitchFamily="34" charset="0"/>
              </a:rPr>
              <a:t>Устанавливать взаимосвязь музыки с другими видами деятельности.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Arial" pitchFamily="34" charset="0"/>
              </a:rPr>
              <a:t>Формировать у детей самостоятельность, инициативность, </a:t>
            </a:r>
            <a:r>
              <a:rPr lang="ru-RU" sz="2000" b="1" dirty="0" err="1" smtClean="0">
                <a:cs typeface="Arial" pitchFamily="34" charset="0"/>
              </a:rPr>
              <a:t>раскрепощённость</a:t>
            </a:r>
            <a:r>
              <a:rPr lang="ru-RU" sz="2000" b="1" dirty="0" smtClean="0"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Arial" pitchFamily="34" charset="0"/>
              </a:rPr>
              <a:t>Развивать понимание и умение ценить народное карельское творчество.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Arial" pitchFamily="34" charset="0"/>
              </a:rPr>
              <a:t>Развивать </a:t>
            </a:r>
            <a:r>
              <a:rPr lang="ru-RU" sz="2000" b="1" dirty="0" err="1" smtClean="0">
                <a:cs typeface="Arial" pitchFamily="34" charset="0"/>
              </a:rPr>
              <a:t>коммуникативность</a:t>
            </a:r>
            <a:r>
              <a:rPr lang="ru-RU" sz="2000" b="1" dirty="0" smtClean="0">
                <a:cs typeface="Arial" pitchFamily="34" charset="0"/>
              </a:rPr>
              <a:t> детей через народные традиции, знакомить  детей с различными формами народной культуры на доступном фольклорно-этнографическом материале (игры, сказки, песни, пляски, костюмы и т.п.)</a:t>
            </a:r>
            <a:r>
              <a:rPr lang="ru-RU" sz="2000" dirty="0" smtClean="0"/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Arial" pitchFamily="34" charset="0"/>
              </a:rPr>
              <a:t>Воспитывать патриотическое чувство к своей малой Родине. 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sz="2400" dirty="0"/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6B85AE-E880-456A-9190-50DBE0FA71D6}" type="datetime1">
              <a:rPr lang="ru-RU" smtClean="0"/>
              <a:pPr>
                <a:defRPr/>
              </a:pPr>
              <a:t>03.09.2015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C97FB-A926-4D5B-B82F-E362BE761452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02509-7802-4B27-BCD1-30338311E97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357188"/>
            <a:ext cx="78581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en-US" u="sng" dirty="0"/>
          </a:p>
          <a:p>
            <a:pPr algn="ctr"/>
            <a:r>
              <a:rPr lang="ru-RU" sz="3600" b="1" dirty="0">
                <a:latin typeface="+mj-lt"/>
              </a:rPr>
              <a:t>Этапы</a:t>
            </a:r>
            <a:endParaRPr lang="en-US" sz="3600" b="1" dirty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en-US" u="sng" dirty="0">
              <a:solidFill>
                <a:srgbClr val="1933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u="sng" dirty="0">
              <a:solidFill>
                <a:srgbClr val="1933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u="sng" dirty="0">
              <a:solidFill>
                <a:srgbClr val="1933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u="sng" dirty="0">
                <a:latin typeface="+mn-lt"/>
              </a:rPr>
              <a:t>Подготовительный</a:t>
            </a:r>
            <a:r>
              <a:rPr lang="ru-RU" sz="2000" b="1" u="sng" dirty="0">
                <a:latin typeface="+mn-lt"/>
              </a:rPr>
              <a:t>:</a:t>
            </a:r>
            <a:r>
              <a:rPr lang="ru-RU" sz="2000" b="1" dirty="0">
                <a:latin typeface="+mn-lt"/>
              </a:rPr>
              <a:t> изучение материала по данной теме, диагностика освоения детьми программного материала.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u="sng" dirty="0">
                <a:latin typeface="+mn-lt"/>
              </a:rPr>
              <a:t>Основной: </a:t>
            </a:r>
            <a:r>
              <a:rPr lang="ru-RU" sz="2000" b="1" dirty="0">
                <a:latin typeface="+mn-lt"/>
              </a:rPr>
              <a:t>проведение НОД, дидактических и лексических игр в совместной деятельности по данной теме, взаимодействие с участниками образовательного процесса: музыкальный руководитель, воспитатели,  родители.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u="sng" dirty="0">
                <a:latin typeface="+mn-lt"/>
              </a:rPr>
              <a:t>Заключительный:</a:t>
            </a:r>
            <a:r>
              <a:rPr lang="ru-RU" sz="2000" b="1" i="1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анализ эффективности работы по данной 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C97FB-A926-4D5B-B82F-E362BE761452}" type="datetime1">
              <a:rPr lang="ru-RU" smtClean="0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79EE7-17C9-4516-99DD-4C981EBDDC8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357188" y="428625"/>
            <a:ext cx="84296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+mn-lt"/>
              </a:rPr>
              <a:t>Предполагаемый  </a:t>
            </a:r>
            <a:r>
              <a:rPr lang="ru-RU" sz="3600" b="1" dirty="0" smtClean="0">
                <a:latin typeface="+mn-lt"/>
              </a:rPr>
              <a:t>результат</a:t>
            </a:r>
            <a:endParaRPr lang="ru-RU" sz="3600" b="1" dirty="0">
              <a:latin typeface="+mn-lt"/>
            </a:endParaRPr>
          </a:p>
          <a:p>
            <a:pPr>
              <a:defRPr/>
            </a:pPr>
            <a:endParaRPr lang="ru-RU" sz="3600" b="1" i="1" dirty="0"/>
          </a:p>
          <a:p>
            <a:pPr>
              <a:defRPr/>
            </a:pPr>
            <a:endParaRPr lang="ru-RU" sz="3600" b="1" i="1" dirty="0"/>
          </a:p>
          <a:p>
            <a:pPr>
              <a:defRPr/>
            </a:pPr>
            <a:endParaRPr lang="ru-RU" sz="3600" b="1" i="1" dirty="0"/>
          </a:p>
          <a:p>
            <a:pPr>
              <a:defRPr/>
            </a:pPr>
            <a:endParaRPr lang="ru-RU" sz="3600" b="1" i="1" dirty="0"/>
          </a:p>
          <a:p>
            <a:pPr>
              <a:defRPr/>
            </a:pPr>
            <a:r>
              <a:rPr lang="ru-RU" sz="3600" b="1" i="1" dirty="0"/>
              <a:t/>
            </a:r>
            <a:br>
              <a:rPr lang="ru-RU" sz="3600" b="1" i="1" dirty="0"/>
            </a:br>
            <a:endParaRPr lang="ru-RU" sz="36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1444624"/>
            <a:ext cx="821531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endParaRPr lang="ru-RU" sz="2000" b="1" dirty="0" smtClean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 </a:t>
            </a:r>
            <a:r>
              <a:rPr lang="ru-RU" sz="2000" b="1" i="1" u="sng" dirty="0" smtClean="0">
                <a:latin typeface="+mn-lt"/>
                <a:cs typeface="+mn-cs"/>
              </a:rPr>
              <a:t>Дети: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b="1" dirty="0" smtClean="0"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latin typeface="+mn-lt"/>
                <a:cs typeface="+mn-cs"/>
              </a:rPr>
              <a:t>у </a:t>
            </a:r>
            <a:r>
              <a:rPr lang="ru-RU" sz="2000" b="1" dirty="0">
                <a:latin typeface="+mn-lt"/>
                <a:cs typeface="+mn-cs"/>
              </a:rPr>
              <a:t>детей появился устойчивый интерес к жизни своих предков, к их быту, укладу </a:t>
            </a:r>
            <a:r>
              <a:rPr lang="ru-RU" sz="2000" b="1" dirty="0" smtClean="0">
                <a:latin typeface="+mn-lt"/>
                <a:cs typeface="+mn-cs"/>
              </a:rPr>
              <a:t>жизни; </a:t>
            </a:r>
            <a:endParaRPr lang="ru-RU" sz="2000" b="1" dirty="0">
              <a:latin typeface="+mn-lt"/>
              <a:cs typeface="+mn-cs"/>
            </a:endParaRPr>
          </a:p>
          <a:p>
            <a:pPr>
              <a:defRPr/>
            </a:pPr>
            <a:endParaRPr lang="ru-RU" sz="2000" b="1" dirty="0"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latin typeface="+mn-lt"/>
                <a:cs typeface="+mn-cs"/>
              </a:rPr>
              <a:t>п</a:t>
            </a:r>
            <a:r>
              <a:rPr lang="ru-RU" sz="2000" b="1" dirty="0" smtClean="0">
                <a:latin typeface="+mn-lt"/>
                <a:cs typeface="+mn-cs"/>
              </a:rPr>
              <a:t>овысился </a:t>
            </a:r>
            <a:r>
              <a:rPr lang="ru-RU" sz="2000" b="1" dirty="0">
                <a:latin typeface="+mn-lt"/>
                <a:cs typeface="+mn-cs"/>
              </a:rPr>
              <a:t>уровень знаний о родном крае</a:t>
            </a:r>
            <a:r>
              <a:rPr lang="ru-RU" sz="2000" b="1" dirty="0" smtClean="0">
                <a:latin typeface="+mn-lt"/>
                <a:cs typeface="+mn-cs"/>
              </a:rPr>
              <a:t>.</a:t>
            </a:r>
          </a:p>
          <a:p>
            <a:pPr>
              <a:defRPr/>
            </a:pPr>
            <a:endParaRPr lang="ru-RU" sz="2000" b="1" dirty="0">
              <a:latin typeface="+mn-lt"/>
              <a:cs typeface="+mn-cs"/>
            </a:endParaRPr>
          </a:p>
          <a:p>
            <a:pPr>
              <a:defRPr/>
            </a:pPr>
            <a:r>
              <a:rPr lang="ru-RU" sz="2000" b="1" dirty="0" smtClean="0">
                <a:latin typeface="+mn-lt"/>
                <a:cs typeface="+mn-cs"/>
              </a:rPr>
              <a:t>   </a:t>
            </a:r>
            <a:r>
              <a:rPr lang="ru-RU" sz="2000" b="1" i="1" u="sng" dirty="0" smtClean="0">
                <a:latin typeface="+mn-lt"/>
                <a:cs typeface="+mn-cs"/>
              </a:rPr>
              <a:t>Родители:</a:t>
            </a:r>
            <a:endParaRPr lang="ru-RU" sz="2000" b="1" i="1" u="sng" dirty="0"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latin typeface="+mn-lt"/>
                <a:cs typeface="+mn-cs"/>
              </a:rPr>
              <a:t>  родители </a:t>
            </a:r>
            <a:r>
              <a:rPr lang="ru-RU" sz="2000" b="1" dirty="0">
                <a:latin typeface="+mn-lt"/>
                <a:cs typeface="+mn-cs"/>
              </a:rPr>
              <a:t>стали активными участниками образовательного </a:t>
            </a:r>
            <a:r>
              <a:rPr lang="ru-RU" sz="2000" b="1" dirty="0" smtClean="0">
                <a:latin typeface="+mn-lt"/>
                <a:cs typeface="+mn-cs"/>
              </a:rPr>
              <a:t>процесса;</a:t>
            </a:r>
            <a:endParaRPr lang="ru-RU" sz="2000" b="1" dirty="0">
              <a:latin typeface="+mn-lt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b="1" dirty="0"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 smtClean="0">
                <a:latin typeface="+mn-lt"/>
              </a:rPr>
              <a:t>познакомились с разнообразными формами работы в детском саду;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b="1" dirty="0" smtClean="0">
              <a:latin typeface="+mn-lt"/>
              <a:cs typeface="+mn-cs"/>
            </a:endParaRPr>
          </a:p>
          <a:p>
            <a:pPr lvl="0">
              <a:buFont typeface="Wingdings" pitchFamily="2" charset="2"/>
              <a:buChar char="ü"/>
              <a:defRPr/>
            </a:pPr>
            <a:r>
              <a:rPr lang="ru-RU" sz="2000" b="1" dirty="0" smtClean="0">
                <a:latin typeface="+mn-lt"/>
              </a:rPr>
              <a:t>повысился уровень знаний о родном крае.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b="1" dirty="0">
              <a:solidFill>
                <a:schemeClr val="tx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новый лес">
  <a:themeElements>
    <a:clrScheme name="Другая 48">
      <a:dk1>
        <a:srgbClr val="3366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461</TotalTime>
  <Words>1245</Words>
  <Application>Microsoft Office PowerPoint</Application>
  <PresentationFormat>Экран (4:3)</PresentationFormat>
  <Paragraphs>368</Paragraphs>
  <Slides>33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Сосновый лес</vt:lpstr>
      <vt:lpstr> Детский сад № 15 ОАО «РЖД» Проект «Богата и мила Карельская земля». Музыкальный руководитель Немчинова Елена Юрьевна  </vt:lpstr>
      <vt:lpstr>Выбор темы</vt:lpstr>
      <vt:lpstr>Слайд 3</vt:lpstr>
      <vt:lpstr>Слайд 4</vt:lpstr>
      <vt:lpstr>Слайд 5</vt:lpstr>
      <vt:lpstr>Слайд 6</vt:lpstr>
      <vt:lpstr>Задачи</vt:lpstr>
      <vt:lpstr>Слайд 8</vt:lpstr>
      <vt:lpstr>Слайд 9</vt:lpstr>
      <vt:lpstr> Предполагаемый  результат </vt:lpstr>
      <vt:lpstr>Слайд 11</vt:lpstr>
      <vt:lpstr>Слайд 12</vt:lpstr>
      <vt:lpstr>Слайд 13</vt:lpstr>
      <vt:lpstr>Слайд 14</vt:lpstr>
      <vt:lpstr>Слайд 15</vt:lpstr>
      <vt:lpstr>Слайд 16</vt:lpstr>
      <vt:lpstr>Беседа  о карельской избе, быте карелов. Просмотр презентации</vt:lpstr>
      <vt:lpstr>Беседа и просмотр презентации об истории создания кантеле</vt:lpstr>
      <vt:lpstr>Изготовление карельской куклы</vt:lpstr>
      <vt:lpstr>Экскурсия в музей</vt:lpstr>
      <vt:lpstr>За загадочным талисманом</vt:lpstr>
      <vt:lpstr>Интересное путешествие</vt:lpstr>
      <vt:lpstr>Интересная старина</vt:lpstr>
      <vt:lpstr>Слайд 24</vt:lpstr>
      <vt:lpstr>Быт наших предков</vt:lpstr>
      <vt:lpstr>Предметы быта</vt:lpstr>
      <vt:lpstr>Предметы старины</vt:lpstr>
      <vt:lpstr>                Карельские посиделки </vt:lpstr>
      <vt:lpstr>Развлечение «Карельский сувенир  для мамы»</vt:lpstr>
      <vt:lpstr>Отрывок из сказки «Как парень царя перехитрил»</vt:lpstr>
      <vt:lpstr>Заключительный этап</vt:lpstr>
      <vt:lpstr>Заключительный этап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сад № 15 ОАО РЖД. Проект «Богата и мила Карельская земля». Музыкальный руководитель Немчинова Елена Юрьевна</dc:title>
  <dc:creator>детский сад</dc:creator>
  <dc:description>http://aida.ucoz.ru</dc:description>
  <cp:lastModifiedBy>IRONMANN (AKA SHAMAN)</cp:lastModifiedBy>
  <cp:revision>23</cp:revision>
  <dcterms:created xsi:type="dcterms:W3CDTF">2015-03-17T10:32:38Z</dcterms:created>
  <dcterms:modified xsi:type="dcterms:W3CDTF">2015-09-03T18:22:16Z</dcterms:modified>
  <cp:category>шаблоны к Powerpoint</cp:category>
</cp:coreProperties>
</file>