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80" r:id="rId7"/>
    <p:sldId id="285" r:id="rId8"/>
    <p:sldId id="261" r:id="rId9"/>
    <p:sldId id="263" r:id="rId10"/>
    <p:sldId id="286" r:id="rId11"/>
    <p:sldId id="294" r:id="rId12"/>
    <p:sldId id="264" r:id="rId13"/>
    <p:sldId id="270" r:id="rId14"/>
    <p:sldId id="275" r:id="rId15"/>
    <p:sldId id="271" r:id="rId16"/>
    <p:sldId id="276" r:id="rId17"/>
    <p:sldId id="272" r:id="rId18"/>
    <p:sldId id="277" r:id="rId19"/>
    <p:sldId id="273" r:id="rId20"/>
    <p:sldId id="274" r:id="rId21"/>
    <p:sldId id="290" r:id="rId22"/>
    <p:sldId id="291" r:id="rId23"/>
    <p:sldId id="292" r:id="rId24"/>
    <p:sldId id="266" r:id="rId25"/>
    <p:sldId id="281" r:id="rId26"/>
    <p:sldId id="282" r:id="rId27"/>
    <p:sldId id="283" r:id="rId28"/>
    <p:sldId id="284" r:id="rId29"/>
    <p:sldId id="267" r:id="rId30"/>
    <p:sldId id="279" r:id="rId31"/>
    <p:sldId id="268" r:id="rId32"/>
    <p:sldId id="287" r:id="rId33"/>
    <p:sldId id="288" r:id="rId34"/>
    <p:sldId id="269" r:id="rId35"/>
    <p:sldId id="289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3"/>
          <c:dPt>
            <c:idx val="0"/>
          </c:dPt>
          <c:dPt>
            <c:idx val="1"/>
            <c:spPr>
              <a:solidFill>
                <a:srgbClr val="6186D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Больше 1 часа </c:v>
                </c:pt>
                <c:pt idx="1">
                  <c:v>Меньше 1 часа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78.5</c:v>
                </c:pt>
                <c:pt idx="1">
                  <c:v>21.5</c:v>
                </c:pt>
              </c:numCache>
            </c:numRef>
          </c:val>
        </c:ser>
        <c:dLbls/>
        <c:firstSliceAng val="0"/>
      </c:pieChart>
      <c:spPr>
        <a:noFill/>
        <a:ln w="24760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55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0.00603</cdr:x>
      <cdr:y>0.08278</cdr:y>
    </cdr:from>
    <cdr:to>
      <cdr:x>0.15405</cdr:x>
      <cdr:y>0.19326</cdr:y>
    </cdr:to>
    <cdr:sp macro="" textlink="">
      <cdr:nvSpPr>
        <cdr:cNvPr id="2" name="Выноска 1 1"/>
        <cdr:cNvSpPr/>
      </cdr:nvSpPr>
      <cdr:spPr>
        <a:xfrm xmlns:a="http://schemas.openxmlformats.org/drawingml/2006/main">
          <a:off x="52358" y="374639"/>
          <a:ext cx="1285884" cy="500066"/>
        </a:xfrm>
        <a:prstGeom xmlns:a="http://schemas.openxmlformats.org/drawingml/2006/main" prst="borderCallout1">
          <a:avLst>
            <a:gd name="adj1" fmla="val 204607"/>
            <a:gd name="adj2" fmla="val 203383"/>
            <a:gd name="adj3" fmla="val 46238"/>
            <a:gd name="adj4" fmla="val 109545"/>
          </a:avLst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chemeClr val="tx1"/>
              </a:solidFill>
            </a:rPr>
            <a:t>21,5%</a:t>
          </a:r>
          <a:endParaRPr lang="ru-RU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0.67587</cdr:x>
      <cdr:y>0.06897</cdr:y>
    </cdr:from>
    <cdr:to>
      <cdr:x>0.84136</cdr:x>
      <cdr:y>0.24708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28592" y="288033"/>
          <a:ext cx="1304657" cy="74377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0.61194</cdr:x>
      <cdr:y>0.18968</cdr:y>
    </cdr:from>
    <cdr:to>
      <cdr:x>0.72154</cdr:x>
      <cdr:y>0.34487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4824536" y="792089"/>
          <a:ext cx="864096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AE71-A07C-4EB9-B653-8A9EFDAD42B8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D94F9-D744-4F1C-88BB-D4FA74B51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58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94F9-D744-4F1C-88BB-D4FA74B514B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94F9-D744-4F1C-88BB-D4FA74B514B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05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94F9-D744-4F1C-88BB-D4FA74B514B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06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D94F9-D744-4F1C-88BB-D4FA74B514B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96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23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4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78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0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80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45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0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65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3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5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2076-A18F-4795-8EE6-9EF42711DF4F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1E6-FD53-4E79-B992-7373699D9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7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blogs.voices.com/voxdaily/exclamation-point.jpg&amp;imgrefurl=http://blogs.voices.com/voxdaily/2008/12/how_to_interpret_punctuation_marks_voice_acting.html&amp;usg=__A3aNWhRIr0E-gettoOILmHiMFQE=&amp;h=257&amp;w=210&amp;sz=10&amp;hl=ru&amp;start=105&amp;um=1&amp;itbs=1&amp;tbnid=sScio8JgVJwEeM:&amp;tbnh=112&amp;tbnw=92&amp;prev=/images?q=%D0%B2%D0%BE%D1%81%D0%BA%D0%BB%D0%B8%D1%86%D0%B0%D1%82%D0%B5%D0%BB%D1%8C%D0%BD%D1%8B%D0%B9+%D0%B7%D0%BD%D0%B0%D0%BA&amp;start=100&amp;um=1&amp;hl=ru&amp;lr=&amp;newwindow=1&amp;sa=N&amp;ndsp=20&amp;tbs=isch: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221237"/>
            <a:ext cx="6048672" cy="1179562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</a:rPr>
              <a:t>Исследовательская работа по теме «Почему у детей падает зрение»</a:t>
            </a:r>
            <a:endParaRPr lang="ru-RU" b="1" dirty="0">
              <a:ln>
                <a:solidFill>
                  <a:srgbClr val="00B0F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4971980" cy="168346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Совместная работа учащихся 4 «б» класса и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классного руководителя Лис Л. М.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ФГКОУ СОШ № 178 г. Иркутск - 45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803"/>
            <a:ext cx="1691680" cy="66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40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мы изучили причины вызывающие падение зрения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Генетическая предрасположенность наиболее частый фактор, вызывающий ухудшение зрения. Поэтому, детям, чьи родители/родственники носят очки, нужно особенно тщательно заботиться от своем зрении, ведь падает оно резко и быстро. </a:t>
            </a:r>
          </a:p>
          <a:p>
            <a:r>
              <a:rPr lang="ru-RU" dirty="0"/>
              <a:t>2. Слабая склера, плохое кровоснабжение глазного яблока, ущемление позвоночных артерий из-за смещения верхних и шейных позвонков может провоцировать то, что зрение падает.</a:t>
            </a:r>
          </a:p>
          <a:p>
            <a:r>
              <a:rPr lang="ru-RU" dirty="0"/>
              <a:t>3. Повышенные зрительные нагрузки (долгое времяпровождение за монитором компьютера, чтение при плохом свете, просмотр телевизора на близком расстоянии, </a:t>
            </a:r>
            <a:r>
              <a:rPr lang="ru-RU" dirty="0" smtClean="0"/>
              <a:t>другое.</a:t>
            </a:r>
          </a:p>
          <a:p>
            <a:r>
              <a:rPr lang="ru-RU" dirty="0"/>
              <a:t>4. Не соблюдение гигиены глаз является причиной, по которой падает зрение. </a:t>
            </a:r>
          </a:p>
          <a:p>
            <a:r>
              <a:rPr lang="ru-RU" dirty="0"/>
              <a:t>5. Острота зрения понижается из-за шейного остеохондроза.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2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5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7"/>
            <a:ext cx="7427168" cy="63408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6</a:t>
            </a:r>
            <a:r>
              <a:rPr lang="ru-RU" sz="2400" dirty="0"/>
              <a:t>. Усталость глаз и падение зрения могут быть вызваны стрессами, плохой экологией.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>7. Патологии позвоночника, вызванные травмами, ушибами, инфекционными поражением плохо сказываются на остроте зрения – оно вскоре падает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355160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8. Переутомление, усталость, неправильное и неполноценное питание, недосыпание – причины, по которым зрение падает. </a:t>
            </a:r>
          </a:p>
          <a:p>
            <a:r>
              <a:rPr lang="ru-RU" dirty="0"/>
              <a:t>9. Патологические изменения в глазных сосудах могут происходить из-за попадания в организм никотина, алкогольных напитков, наркотических веществ. Кровоснабжение зрительных органов ухудшается и зрение падает. </a:t>
            </a:r>
          </a:p>
          <a:p>
            <a:r>
              <a:rPr lang="ru-RU" dirty="0"/>
              <a:t>10. Некоторые заболевания являются причиной снижения остроты зрения – глаукома (нарушение циркуляции внутриглазной жидкости), катаракта (помутнение хрусталика глаза), астигматизм (нарушение формы роговицы и хрусталика), близорукость и дальнозоркость.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20"/>
            <a:ext cx="169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5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формы 	нарушения зрения у детей: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Врождённая слепота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Косоглазие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различать цвета (дальтонизм)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 (миопия)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Дальнозоркость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Дефокусировка (астигматизм)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глаз (конъюктивит)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Глаукома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Катаракта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ночное зрение (куриная слепота)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глаз, связанные с некоторыми видами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5" y="0"/>
            <a:ext cx="2411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966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5" y="0"/>
            <a:ext cx="2411760" cy="6858000"/>
          </a:xfrm>
          <a:prstGeom prst="rect">
            <a:avLst/>
          </a:prstGeom>
        </p:spPr>
      </p:pic>
      <p:pic>
        <p:nvPicPr>
          <p:cNvPr id="5" name="Рисунок 4" descr="2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306" y="1700808"/>
            <a:ext cx="3214710" cy="2429662"/>
          </a:xfrm>
          <a:prstGeom prst="rect">
            <a:avLst/>
          </a:prstGeom>
        </p:spPr>
      </p:pic>
      <p:pic>
        <p:nvPicPr>
          <p:cNvPr id="6" name="Рисунок 5" descr="5173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49109"/>
            <a:ext cx="4253347" cy="38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5011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59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приобретенное заболевание, когда в период интенсивной длительной нагрузки (чтение, письмо, просмотр телепередач, игр на компьютере) из-за нарушения кровоснабжения происходят изменения в глазном яблоке, приводящие к его растяжению. В результате такого растяжения ухудшается зрение вдаль.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5" y="0"/>
            <a:ext cx="2411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515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Дальнозоркость.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76" y="-3946"/>
            <a:ext cx="2571750" cy="6861946"/>
          </a:xfrm>
          <a:prstGeom prst="rect">
            <a:avLst/>
          </a:prstGeom>
        </p:spPr>
      </p:pic>
      <p:pic>
        <p:nvPicPr>
          <p:cNvPr id="5" name="Рисунок 4" descr="gl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2571768" cy="1543053"/>
          </a:xfrm>
          <a:prstGeom prst="rect">
            <a:avLst/>
          </a:prstGeom>
        </p:spPr>
      </p:pic>
      <p:pic>
        <p:nvPicPr>
          <p:cNvPr id="6" name="Рисунок 5" descr="D:\Мои документы\dalnozorkos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492896"/>
            <a:ext cx="51045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2070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Дальнозоркость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близорукости, это не приобретенное, а врожденное состояние, связанное с особенностью строения глазного яблока.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признаки появления дальнозоркости - ухудшение остроты зрения вблизи, стремление отодвинуть текст от себя.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" y="0"/>
            <a:ext cx="2123728" cy="69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103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Астигматизм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6939116"/>
          </a:xfrm>
          <a:prstGeom prst="rect">
            <a:avLst/>
          </a:prstGeom>
        </p:spPr>
      </p:pic>
      <p:pic>
        <p:nvPicPr>
          <p:cNvPr id="5" name="Рисунок 4" descr="astigmatis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1597350"/>
            <a:ext cx="4572032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0" y="2708920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14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Спазм аккомодации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аккомодации (ложная близорукость) — это нарушение работы глазной (цилиарной) мышцы, и вследствие этого способности глаза поддерживать четкое видение предметов, находящихся на разных удалениях от глаз.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Спазмом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аккомодации называется чрезмерное напряжение мышцы, которое не проходит, даже когда глаз в нем не нуждается.</a:t>
            </a:r>
          </a:p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становится раздражительным, быстро устает, снижает свою успеваемость, жалуется на головные боли.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69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571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05172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2428868"/>
            <a:ext cx="3745992" cy="27860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1484785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001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Зрение школьников является предметом широких и всесторонних исследований. При этом все исследователи обнаруживают общую закономерность 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числа учащихся с близорукостью от младших классов к старшим.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547664" y="4480447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увеличивается не только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близорукости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но 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близорукости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999000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5"/>
            <a:ext cx="6622504" cy="1152127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Введение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0" y="1772816"/>
            <a:ext cx="6248722" cy="4536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данной темы в том,  что каждый год после медицинского осмотра добавляется процент детей у которых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ухудшилось зрение.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 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стало интересно почему это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происходит и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 восстановить зрение.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проведенного </a:t>
            </a:r>
            <a:r>
              <a:rPr lang="ru-RU" sz="3000" dirty="0">
                <a:solidFill>
                  <a:srgbClr val="FF0000"/>
                </a:solidFill>
              </a:rPr>
              <a:t>опроса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 выяснили,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в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нашей школе 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 есть проблемы со зрением, многие носят очки. Поэтому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 решили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изучить эту тему, чтобы помочь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ребятам нашего класса 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детям нашей школы.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0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634"/>
            <a:ext cx="2571750" cy="66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80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851104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Основными факторами, </a:t>
            </a:r>
            <a:r>
              <a:rPr lang="ru-RU" sz="3600" b="1" dirty="0" smtClean="0">
                <a:solidFill>
                  <a:srgbClr val="C00000"/>
                </a:solidFill>
              </a:rPr>
              <a:t>стимулирующими </a:t>
            </a:r>
            <a:r>
              <a:rPr lang="ru-RU" sz="3600" b="1" dirty="0">
                <a:solidFill>
                  <a:srgbClr val="C00000"/>
                </a:solidFill>
              </a:rPr>
              <a:t>близорукость у школьников, считается 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0517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95056" y="1700808"/>
            <a:ext cx="54726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освещение рабочего места в школе (особенно при искусственном освещении). Неизменный вред приносит недостаточная освещенность рабочего места в домашних условиях во время приготовления уроков и чтения.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посадка за рабочим столом. Вредная привычка читать и писать, сильно склонив голову, сгорбившись, с наклоном в сторону, в неудобном положении способствует развитию ослаблению зрения.  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637071" y="5079856"/>
            <a:ext cx="624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интенсивности зрительных нагрузок.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H="1" flipV="1">
            <a:off x="1637070" y="5364486"/>
            <a:ext cx="5239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электронных средств обучения.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4044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Острота зрения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05172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610562"/>
              </p:ext>
            </p:extLst>
          </p:nvPr>
        </p:nvGraphicFramePr>
        <p:xfrm>
          <a:off x="323528" y="1484784"/>
          <a:ext cx="8686800" cy="5157787"/>
        </p:xfrm>
        <a:graphic>
          <a:graphicData uri="http://schemas.openxmlformats.org/presentationml/2006/ole">
            <p:oleObj spid="_x0000_s2060" name="Диаграмма" r:id="rId4" imgW="8572608" imgH="4905332" progId="Excel.Shee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489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Делаете ли вы зарядку для глаз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05172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2794644"/>
              </p:ext>
            </p:extLst>
          </p:nvPr>
        </p:nvGraphicFramePr>
        <p:xfrm>
          <a:off x="1475656" y="2132856"/>
          <a:ext cx="7210425" cy="4061872"/>
        </p:xfrm>
        <a:graphic>
          <a:graphicData uri="http://schemas.openxmlformats.org/presentationml/2006/ole">
            <p:oleObj spid="_x0000_s3084" name="Диаграмма" r:id="rId4" imgW="8572608" imgH="4829163" progId="Excel.Shee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60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в день вы проводите за компьютером (телевизором)?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6857999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157266"/>
              </p:ext>
            </p:extLst>
          </p:nvPr>
        </p:nvGraphicFramePr>
        <p:xfrm>
          <a:off x="683568" y="2132855"/>
          <a:ext cx="7884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357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проблема это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4" y="1"/>
            <a:ext cx="212372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242090" y="3335117"/>
            <a:ext cx="1827915" cy="1746237"/>
            <a:chOff x="2457670" y="1886806"/>
            <a:chExt cx="1827915" cy="1746237"/>
          </a:xfrm>
        </p:grpSpPr>
        <p:sp>
          <p:nvSpPr>
            <p:cNvPr id="6" name="Овал 5"/>
            <p:cNvSpPr/>
            <p:nvPr/>
          </p:nvSpPr>
          <p:spPr>
            <a:xfrm>
              <a:off x="2457670" y="1886806"/>
              <a:ext cx="1827915" cy="174623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725362" y="2142536"/>
              <a:ext cx="1292531" cy="1234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300" kern="1200" dirty="0"/>
                <a:t>      </a:t>
              </a:r>
            </a:p>
          </p:txBody>
        </p:sp>
      </p:grpSp>
      <p:sp>
        <p:nvSpPr>
          <p:cNvPr id="13" name="Стрелка вправо 12"/>
          <p:cNvSpPr/>
          <p:nvPr/>
        </p:nvSpPr>
        <p:spPr>
          <a:xfrm rot="20695825">
            <a:off x="6142245" y="3589097"/>
            <a:ext cx="489204" cy="38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151206" flipH="1">
            <a:off x="3711532" y="3353945"/>
            <a:ext cx="521190" cy="329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405519" flipV="1">
            <a:off x="4990320" y="2831503"/>
            <a:ext cx="455811" cy="412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401366">
            <a:off x="3952442" y="4710795"/>
            <a:ext cx="515618" cy="375878"/>
          </a:xfrm>
          <a:prstGeom prst="rightArrow">
            <a:avLst>
              <a:gd name="adj1" fmla="val 50000"/>
              <a:gd name="adj2" fmla="val 53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783848">
            <a:off x="6022818" y="4699651"/>
            <a:ext cx="554749" cy="398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514" y="1111058"/>
            <a:ext cx="1920406" cy="16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6618224" y="2478281"/>
            <a:ext cx="2033208" cy="1753103"/>
            <a:chOff x="7377132" y="1172597"/>
            <a:chExt cx="2033208" cy="1753103"/>
          </a:xfrm>
        </p:grpSpPr>
        <p:sp>
          <p:nvSpPr>
            <p:cNvPr id="23" name="Овал 22"/>
            <p:cNvSpPr/>
            <p:nvPr/>
          </p:nvSpPr>
          <p:spPr>
            <a:xfrm>
              <a:off x="7377132" y="1172597"/>
              <a:ext cx="2033208" cy="17531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 flipH="1">
              <a:off x="7598544" y="1503501"/>
              <a:ext cx="1548788" cy="105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лучше следует сидеть не сбоку, а прямо перед экраном.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00192" y="4780033"/>
            <a:ext cx="2088232" cy="1765987"/>
            <a:chOff x="3772267" y="3683516"/>
            <a:chExt cx="2113510" cy="1765987"/>
          </a:xfrm>
        </p:grpSpPr>
        <p:sp>
          <p:nvSpPr>
            <p:cNvPr id="26" name="Овал 25"/>
            <p:cNvSpPr/>
            <p:nvPr/>
          </p:nvSpPr>
          <p:spPr>
            <a:xfrm>
              <a:off x="3772267" y="3683516"/>
              <a:ext cx="2113510" cy="17659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094149" y="3802217"/>
              <a:ext cx="1572988" cy="1346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 Если школьник носит очки для дали, ему следует их надеть, чтобы излишне не напрягать зрение.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866363" y="4670968"/>
            <a:ext cx="2065638" cy="1801917"/>
            <a:chOff x="849656" y="3765539"/>
            <a:chExt cx="2065638" cy="1801917"/>
          </a:xfrm>
        </p:grpSpPr>
        <p:sp>
          <p:nvSpPr>
            <p:cNvPr id="29" name="Овал 28"/>
            <p:cNvSpPr/>
            <p:nvPr/>
          </p:nvSpPr>
          <p:spPr>
            <a:xfrm>
              <a:off x="849656" y="3765539"/>
              <a:ext cx="2065638" cy="180191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1134005" y="3789513"/>
              <a:ext cx="1521085" cy="1550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Смотреть телевизор следует в освещенной комнате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603636" y="1988841"/>
            <a:ext cx="2111675" cy="2078433"/>
            <a:chOff x="-1478695" y="966872"/>
            <a:chExt cx="1934560" cy="1707320"/>
          </a:xfrm>
        </p:grpSpPr>
        <p:sp>
          <p:nvSpPr>
            <p:cNvPr id="32" name="Овал 31"/>
            <p:cNvSpPr/>
            <p:nvPr/>
          </p:nvSpPr>
          <p:spPr>
            <a:xfrm>
              <a:off x="-1478695" y="966872"/>
              <a:ext cx="1934560" cy="17073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-1339590" y="1143688"/>
              <a:ext cx="1696194" cy="13739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/>
                <a:t>. </a:t>
              </a:r>
              <a:r>
                <a:rPr lang="ru-RU" sz="1400" kern="1200" dirty="0">
                  <a:solidFill>
                    <a:schemeClr val="tx1"/>
                  </a:solidFill>
                </a:rPr>
                <a:t>Детям младшего школьного возраста следует смотреть только дневные передачи не более получаса.   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755476" y="1280761"/>
            <a:ext cx="245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Правила  гигиены при просмотре телевизора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3157"/>
            <a:ext cx="212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968" y="404664"/>
            <a:ext cx="7758608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за компьютером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552728" cy="4929411"/>
          </a:xfrm>
        </p:spPr>
        <p:txBody>
          <a:bodyPr/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подключать к розетке компьютера другие электроприборы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должен находиться в углу, т.к. сзади излучение выше ,чем от экрана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монитор не должны попадать прямые солнечные лучи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компьютером не должна превышать 2 часа в день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экрана до глаз - менее 50 см.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 периодически должна проводиться влажная уборка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6256" y="4681808"/>
            <a:ext cx="1955684" cy="1915544"/>
            <a:chOff x="2644881" y="1904530"/>
            <a:chExt cx="1955684" cy="2141952"/>
          </a:xfrm>
        </p:grpSpPr>
        <p:sp>
          <p:nvSpPr>
            <p:cNvPr id="9" name="Овал 8"/>
            <p:cNvSpPr/>
            <p:nvPr/>
          </p:nvSpPr>
          <p:spPr>
            <a:xfrm>
              <a:off x="2644881" y="1904530"/>
              <a:ext cx="1955684" cy="2141952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931284" y="2218212"/>
              <a:ext cx="1382878" cy="1514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400" kern="1200" dirty="0"/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98774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861448" cy="648072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сидеть при работе на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компьютере.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12372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76128" cy="7010400"/>
          </a:xfrm>
          <a:prstGeom prst="rect">
            <a:avLst/>
          </a:prstGeom>
        </p:spPr>
      </p:pic>
      <p:pic>
        <p:nvPicPr>
          <p:cNvPr id="6" name="Рисунок 15" descr="6a7a7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06564"/>
            <a:ext cx="7272808" cy="4066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2483766" y="5737322"/>
            <a:ext cx="177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-</a:t>
            </a:r>
            <a:r>
              <a:rPr lang="ru-RU" sz="2400" dirty="0"/>
              <a:t>  неверно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069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568591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- 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верно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66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57749"/>
          </a:xfrm>
        </p:spPr>
        <p:txBody>
          <a:bodyPr>
            <a:normAutofit fontScale="90000"/>
          </a:bodyPr>
          <a:lstStyle/>
          <a:p>
            <a:pPr lvl="0" indent="449263" algn="l" fontAlgn="base">
              <a:spcAft>
                <a:spcPct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гигиены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домашних заданий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5976664" cy="45259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заданий должно происходить в специально оборудованном  месте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падать с левой стороны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 должен освещать только рабочую поверхность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глаз до книги должно быть 35-40 см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лампочки в лампе должна быть не менее 60 Ватт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588224" y="5085183"/>
            <a:ext cx="2257684" cy="1647403"/>
            <a:chOff x="2894588" y="2225199"/>
            <a:chExt cx="2257684" cy="1647403"/>
          </a:xfrm>
        </p:grpSpPr>
        <p:sp>
          <p:nvSpPr>
            <p:cNvPr id="9" name="Овал 8"/>
            <p:cNvSpPr/>
            <p:nvPr/>
          </p:nvSpPr>
          <p:spPr>
            <a:xfrm>
              <a:off x="2894588" y="2225199"/>
              <a:ext cx="2257684" cy="1647403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225218" y="2466456"/>
              <a:ext cx="1596424" cy="1164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kern="1200" dirty="0"/>
                <a:t>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32929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96" y="543265"/>
            <a:ext cx="6148989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6624736" cy="5001419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1.Почаще давайте глазам отдых.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Если у ребенка хорошее зрение, он должен делать перерыв в занятиях каждые 40 мин.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Если уже слабая близорукость - через каждые 30 мин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Отдых для глаз - это когда ты бегаешь, прыгаешь, смотришь в даль.. Выполняйте с ребенком физкультминутки, направленные на улучшение зрения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20015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3.Ограничьте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и телевизор.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4.Книжку</a:t>
            </a:r>
            <a:r>
              <a:rPr lang="ru-RU" sz="2000" b="1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тетрадку держите на расстоянии 35-40 см.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5.Закаляйтесь, занимайтесь спортом.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6.Ешьте полезные для глаз продукты (творог, кефир, отварная рыба, говядина, морковь, капуста, чернику, зелень), принимайте витамины.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7.Систематически</a:t>
            </a:r>
            <a:r>
              <a:rPr lang="ru-RU" sz="20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посещайте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врача-окулиста.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8" name="Рисунок 7" descr="олллллллл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85728"/>
            <a:ext cx="1174323" cy="1143008"/>
          </a:xfrm>
          <a:prstGeom prst="rect">
            <a:avLst/>
          </a:prstGeom>
        </p:spPr>
      </p:pic>
      <p:pic>
        <p:nvPicPr>
          <p:cNvPr id="10" name="Рисунок 9" descr="ол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085184"/>
            <a:ext cx="1771196" cy="15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61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4" y="274638"/>
            <a:ext cx="7400925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улучшения зрения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каждого упражнения закрыть глаза ладонями на 10-15 сек., не нажимая на глазные яблоки. Каждое упражнение повторить не менее 6 раз, 2-3 раза в день.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Движение глазными яблоками вертикально: вверх – вниз.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Горизонтальные движения глаз: направо – налево.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Круговые движения глазами: по часовой стрелке и в противоположном направлении.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Движение глаз по диагонали: скосить глаза в левый нижний угол, затем по прямой перевести взгляд вверх. Аналогично – в противоположном направлении.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Медленно, в такт дыханию, плавно рисуйте глазами «восьмерку» в пространстве: по горизонтали, по вертикали, по диагонали. Упражнения 1-5 можно выполнять и с открытыми, и с закрытыми глазами.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197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840760" cy="103797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исследования: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96752"/>
            <a:ext cx="6372200" cy="280831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*Собрать и обобщить информацию об органе зрения.</a:t>
            </a:r>
            <a:endParaRPr lang="ru-RU" sz="4000" dirty="0">
              <a:solidFill>
                <a:srgbClr val="C00000"/>
              </a:solidFill>
            </a:endParaRPr>
          </a:p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*Подробно изучить и проанализировать причины возникновения нарушения зрения у детей..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889000"/>
            <a:bevelB w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2636"/>
            <a:ext cx="2571750" cy="66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72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Сведение глаз к носу. Для этого к переносице поставьте палец и посмотрите на него – глаза легко «соединятся».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Смотрите 5-6 секунд на большой палец правой руки, вытянутой на уровне глаз. Медленно отводите руку вправо, следите взглядом за пальцем, не поворачивая головы. Аналогично выполнить левой рукой. Упражнение повторить 5-7 раз в каждом направлении.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Интенсивные сжимания и разжимания глаз в быстром темпе.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Глубоко вдохните, зажмурив глаза как можно сильнее. Напрягите мышцы шеи, лица, головы. Задержите дыхание на 2-3 секунды, потом быстро выдохните, широко раскрыв на выдохе глаза на 3-5 секунд.</a:t>
            </a:r>
          </a:p>
          <a:p>
            <a:pPr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Частое моргание глазами в течении 1-2 минут.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225" y="-50935"/>
            <a:ext cx="2123728" cy="69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386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803"/>
            <a:ext cx="2571750" cy="6608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00203"/>
            <a:ext cx="2419350" cy="66087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300203"/>
            <a:ext cx="63367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Физкультминутки для глаз.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Нарисуйте мысленно глазами: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 – прямоугольник длиной 3м и высотой 2,5м;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2-   диагональ сверху справа- вниз налево, затем обратно;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3 -  диагональ сверху слева – вниз направо, затем обратно;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4-   прямую линию слева направо  и обратно;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 – верхнюю дугу;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6-   нижнюю дугу;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7 -  окружность.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8-  на стекле на уровне глаз нарисуйте  черную точку. Чередуя смотрите сначала на точку, затем в даль и т.д.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« Послушный цыпленок»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игры: коррекция зрения.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Суть игры заключается в том, что дети по команде преподавателя мысленно глазами передвигают цыпленка по таблице. Иногда даже сами дети дают команды.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168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 продукты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336704" cy="4525963"/>
          </a:xfrm>
        </p:spPr>
        <p:txBody>
          <a:bodyPr/>
          <a:lstStyle/>
          <a:p>
            <a:r>
              <a:rPr lang="ru-RU" altLang="ru-RU" dirty="0"/>
              <a:t>Полезные для глаз продукты: творог, кефир, отварная рыба, говядина, морковка, капуста. Особенно полезны ягоды (черника, брусника, клюква) и зелень (петрушка, укроп).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6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48680"/>
            <a:ext cx="5122912" cy="2702421"/>
          </a:xfrm>
        </p:spPr>
        <p:txBody>
          <a:bodyPr/>
          <a:lstStyle/>
          <a:p>
            <a:r>
              <a:rPr lang="ru-RU" altLang="ru-RU" dirty="0"/>
              <a:t>Занятия спортом: бег, плавание, теннис, бадминтон, баскетбол, волейбол.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52" y="3789040"/>
            <a:ext cx="24288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52" y="1590675"/>
            <a:ext cx="1905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429000"/>
            <a:ext cx="40481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9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6600" dirty="0">
                <a:solidFill>
                  <a:srgbClr val="FF0000"/>
                </a:solidFill>
              </a:rPr>
              <a:t>выводы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altLang="ru-RU" dirty="0"/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проблему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поняли,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зрение можно сохранить и даже восстановить, нужно только: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распределять время между учебой и отдыхом;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физкультурой;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смотреть телевизор и играть в компьютерные игры;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лениться делать гимнастику для глаз;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питаться;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зрение нужно с детства и обращаться к врачам как можно раньше.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803"/>
            <a:ext cx="2571750" cy="6608732"/>
          </a:xfrm>
          <a:prstGeom prst="rect">
            <a:avLst/>
          </a:prstGeom>
        </p:spPr>
      </p:pic>
      <p:pic>
        <p:nvPicPr>
          <p:cNvPr id="5" name="Picture 6" descr="http://t2.gstatic.com/images?q=tbn:sScio8JgVJwEeM:http://blogs.voices.com/voxdaily/exclamation-poi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87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6869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зрение!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ru-RU" altLang="ru-RU" dirty="0">
                <a:latin typeface="Franklin Gothic Book" pitchFamily="34" charset="0"/>
              </a:rPr>
              <a:t>“Глаза — зеркало души”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8000"/>
          </a:xfrm>
          <a:prstGeom prst="rect">
            <a:avLst/>
          </a:prstGeom>
        </p:spPr>
      </p:pic>
      <p:pic>
        <p:nvPicPr>
          <p:cNvPr id="5" name="Picture 2" descr="http://img.sunhome.ru/UsersGallery/wallpapers/68/15201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041" y="2348880"/>
            <a:ext cx="55149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4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памятки «Береги зрение»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ИРИНА\Desktop\школьные фото\Новая папка 4 кл\P106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0314"/>
            <a:ext cx="6696744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9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Задачи: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ru-RU" dirty="0"/>
              <a:t>1.Определить причины  нарушения зрения у детей младшего школьного возраста.</a:t>
            </a:r>
          </a:p>
          <a:p>
            <a:r>
              <a:rPr lang="ru-RU" dirty="0"/>
              <a:t>2.Определить, как влияет нарушение зрения на растущий организм ребенка, к каким последствиям это приводит.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803"/>
            <a:ext cx="2571750" cy="66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49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9046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Зрение принадлежит к числу интереснейших явлений природы.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4968552" cy="4709119"/>
          </a:xfrm>
        </p:spPr>
        <p:txBody>
          <a:bodyPr>
            <a:normAutofit/>
          </a:bodyPr>
          <a:lstStyle/>
          <a:p>
            <a:r>
              <a:rPr lang="ru-RU" sz="2000" dirty="0"/>
              <a:t>Зрение дает людям 90 % информации, воспринимаемой из внешнего мира.</a:t>
            </a:r>
          </a:p>
          <a:p>
            <a:r>
              <a:rPr lang="ru-RU" sz="2000" dirty="0"/>
              <a:t>Потеря зрения, особенно в детском возрасте - </a:t>
            </a:r>
            <a:r>
              <a:rPr lang="ru-RU" sz="2000" b="1" dirty="0">
                <a:solidFill>
                  <a:srgbClr val="C00000"/>
                </a:solidFill>
              </a:rPr>
              <a:t>это трагедия.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Дефицит </a:t>
            </a:r>
            <a:r>
              <a:rPr lang="ru-RU" sz="2000" dirty="0"/>
              <a:t>движений современного человека неизбежно пагубно отражается и на наших глазах. </a:t>
            </a:r>
          </a:p>
          <a:p>
            <a:r>
              <a:rPr lang="ru-RU" sz="2000" dirty="0"/>
              <a:t>Чрезмерные информационные нагрузки на глаза и мозг приводят к серьезным нарушениям и заболеваниям.</a:t>
            </a:r>
          </a:p>
          <a:p>
            <a:r>
              <a:rPr lang="ru-RU" sz="2000" dirty="0"/>
              <a:t>Особенно остро в последнее время этот вопрос встал из-за пагубного влияния дисплеев и компьютеров на зрение. 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7999"/>
          </a:xfrm>
          <a:prstGeom prst="rect">
            <a:avLst/>
          </a:prstGeom>
        </p:spPr>
      </p:pic>
      <p:pic>
        <p:nvPicPr>
          <p:cNvPr id="5" name="Рисунок 4" descr="i.jpeg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4440" y="188640"/>
            <a:ext cx="1498600" cy="1117600"/>
          </a:xfrm>
          <a:prstGeom prst="rect">
            <a:avLst/>
          </a:prstGeom>
        </p:spPr>
      </p:pic>
      <p:pic>
        <p:nvPicPr>
          <p:cNvPr id="6" name="Рисунок 5" descr="лолл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2483" y="1680649"/>
            <a:ext cx="1567973" cy="1714512"/>
          </a:xfrm>
          <a:prstGeom prst="rect">
            <a:avLst/>
          </a:prstGeom>
        </p:spPr>
      </p:pic>
      <p:pic>
        <p:nvPicPr>
          <p:cNvPr id="7" name="Рисунок 6" descr="ы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8140" y="3836751"/>
            <a:ext cx="1856660" cy="26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62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 зрением есть у 30% жителей планеты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у каждого второго жителя России есть какое-либо нарушение зрения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мегаполисах какое-либо нарушение зрения - у 80% жителей 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инвалидов по зрению  в России - до 500 тыс. человек. 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  поступающих в школу детей нарушения зрения имеют 4%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выпускников школ нарушения зрения – уже у 40%.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17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6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860" y="274638"/>
            <a:ext cx="7660940" cy="4900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мы изучили строение глаза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172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04120" cy="7010399"/>
          </a:xfrm>
          <a:prstGeom prst="rect">
            <a:avLst/>
          </a:prstGeom>
        </p:spPr>
      </p:pic>
      <p:pic>
        <p:nvPicPr>
          <p:cNvPr id="1027" name="Picture 3" descr="C:\Users\николай\Desktop\P106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3571900" cy="25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иколай\Desktop\P106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288031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иколай\Desktop\P1060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428999"/>
            <a:ext cx="4487303" cy="33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83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4690864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способность воспринимать свет, цвет и пространственное расположение объектов в виде изображения.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988840"/>
            <a:ext cx="6707087" cy="41373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глаза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35696" cy="6858000"/>
          </a:xfrm>
          <a:prstGeom prst="rect">
            <a:avLst/>
          </a:prstGeom>
        </p:spPr>
      </p:pic>
      <p:pic>
        <p:nvPicPr>
          <p:cNvPr id="5" name="Рисунок 4" descr="нег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99" y="476672"/>
            <a:ext cx="2071702" cy="1215399"/>
          </a:xfrm>
          <a:prstGeom prst="rect">
            <a:avLst/>
          </a:prstGeom>
        </p:spPr>
      </p:pic>
      <p:pic>
        <p:nvPicPr>
          <p:cNvPr id="6" name="Содержимое 3" descr="Строение глаза"/>
          <p:cNvPicPr>
            <a:picLocks noGr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848" y="2492896"/>
            <a:ext cx="5075946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2492896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человека представляет собой сложную оптическую систему, которая состоит из роговицы, хрусталика и стекловидного тела.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970224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- самый подвижный из всех органов человеческого организма. Он совершает постоянные движения, даже в состоянии кажущегося покоя. </a:t>
            </a:r>
          </a:p>
        </p:txBody>
      </p:sp>
    </p:spTree>
    <p:extLst>
      <p:ext uri="{BB962C8B-B14F-4D97-AF65-F5344CB8AC3E}">
        <p14:creationId xmlns:p14="http://schemas.microsoft.com/office/powerpoint/2010/main" xmlns="" val="1841355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видит мир здоровый человек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71750" cy="6858000"/>
          </a:xfrm>
          <a:prstGeom prst="rect">
            <a:avLst/>
          </a:prstGeom>
        </p:spPr>
      </p:pic>
      <p:pic>
        <p:nvPicPr>
          <p:cNvPr id="5" name="Рисунок 4" descr="6800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984776" cy="467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8497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1609</Words>
  <Application>Microsoft Office PowerPoint</Application>
  <PresentationFormat>Экран (4:3)</PresentationFormat>
  <Paragraphs>156</Paragraphs>
  <Slides>36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Диаграмма</vt:lpstr>
      <vt:lpstr>Исследовательская работа по теме «Почему у детей падает зрение»</vt:lpstr>
      <vt:lpstr>Введение</vt:lpstr>
      <vt:lpstr>Цель исследования: </vt:lpstr>
      <vt:lpstr>Задачи: </vt:lpstr>
      <vt:lpstr>Зрение принадлежит к числу интереснейших явлений природы.  </vt:lpstr>
      <vt:lpstr>Актуальность</vt:lpstr>
      <vt:lpstr>Сначала мы изучили строение глаза</vt:lpstr>
      <vt:lpstr>Зрение —  способность воспринимать свет, цвет и пространственное расположение объектов в виде изображения.  </vt:lpstr>
      <vt:lpstr>Так видит мир здоровый человек</vt:lpstr>
      <vt:lpstr>Затем, мы изучили причины вызывающие падение зрения</vt:lpstr>
      <vt:lpstr>    6. Усталость глаз и падение зрения могут быть вызваны стрессами, плохой экологией.  7. Патологии позвоночника, вызванные травмами, ушибами, инфекционными поражением плохо сказываются на остроте зрения – оно вскоре падает. </vt:lpstr>
      <vt:lpstr>Наиболее распространенные формы  нарушения зрения у детей:  </vt:lpstr>
      <vt:lpstr>Близорукость</vt:lpstr>
      <vt:lpstr>Близорукость</vt:lpstr>
      <vt:lpstr>Дальнозоркость.  </vt:lpstr>
      <vt:lpstr>Дальнозоркость</vt:lpstr>
      <vt:lpstr>Астигматизм </vt:lpstr>
      <vt:lpstr>Спазм аккомодации</vt:lpstr>
      <vt:lpstr>Слайд 19</vt:lpstr>
      <vt:lpstr>Основными факторами, стимулирующими близорукость у школьников, считается : </vt:lpstr>
      <vt:lpstr>Результаты анкетирования Острота зрения</vt:lpstr>
      <vt:lpstr>Делаете ли вы зарядку для глаз</vt:lpstr>
      <vt:lpstr>Сколько времени в день вы проводите за компьютером (телевизором)?</vt:lpstr>
      <vt:lpstr>Особая проблема это - ДЕТИ У ТЕЛЕВИЗОРА и компьютера </vt:lpstr>
      <vt:lpstr>Правила работы за компьютером</vt:lpstr>
      <vt:lpstr>Как правильно сидеть при работе на компьютере.    </vt:lpstr>
      <vt:lpstr> Правила гигиены при выполнении                домашних заданий     </vt:lpstr>
      <vt:lpstr> Рекомендации: </vt:lpstr>
      <vt:lpstr>Упражнения для улучшения зрения</vt:lpstr>
      <vt:lpstr>Слайд 30</vt:lpstr>
      <vt:lpstr>Слайд 31</vt:lpstr>
      <vt:lpstr>Полезные для глаз продукты</vt:lpstr>
      <vt:lpstr>Слайд 33</vt:lpstr>
      <vt:lpstr>выводы</vt:lpstr>
      <vt:lpstr>Берегите зрение!</vt:lpstr>
      <vt:lpstr>Наши памятки «Береги зрение»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2014-10-07T09:29:38Z</dcterms:created>
  <dcterms:modified xsi:type="dcterms:W3CDTF">2015-09-08T07:30:38Z</dcterms:modified>
</cp:coreProperties>
</file>