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2" r:id="rId3"/>
    <p:sldId id="271" r:id="rId4"/>
    <p:sldId id="274" r:id="rId5"/>
    <p:sldId id="273" r:id="rId6"/>
    <p:sldId id="275" r:id="rId7"/>
    <p:sldId id="27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6152-28DD-4B1F-B3F9-16666CDB052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7523-F2DA-4A18-8AB2-D8C8A1E041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6152-28DD-4B1F-B3F9-16666CDB052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7523-F2DA-4A18-8AB2-D8C8A1E04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6152-28DD-4B1F-B3F9-16666CDB052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7523-F2DA-4A18-8AB2-D8C8A1E04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6152-28DD-4B1F-B3F9-16666CDB052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7523-F2DA-4A18-8AB2-D8C8A1E041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6152-28DD-4B1F-B3F9-16666CDB052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7523-F2DA-4A18-8AB2-D8C8A1E04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6152-28DD-4B1F-B3F9-16666CDB052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7523-F2DA-4A18-8AB2-D8C8A1E04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6152-28DD-4B1F-B3F9-16666CDB052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7523-F2DA-4A18-8AB2-D8C8A1E04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6152-28DD-4B1F-B3F9-16666CDB052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7523-F2DA-4A18-8AB2-D8C8A1E04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6152-28DD-4B1F-B3F9-16666CDB052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7523-F2DA-4A18-8AB2-D8C8A1E04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6152-28DD-4B1F-B3F9-16666CDB052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7523-F2DA-4A18-8AB2-D8C8A1E04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6152-28DD-4B1F-B3F9-16666CDB052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7523-F2DA-4A18-8AB2-D8C8A1E04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3E166152-28DD-4B1F-B3F9-16666CDB0524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6107523-F2DA-4A18-8AB2-D8C8A1E041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48680"/>
            <a:ext cx="8352928" cy="4104456"/>
          </a:xfrm>
        </p:spPr>
        <p:txBody>
          <a:bodyPr>
            <a:normAutofit lnSpcReduction="10000"/>
          </a:bodyPr>
          <a:lstStyle/>
          <a:p>
            <a:r>
              <a:rPr lang="ru-RU" sz="6600" b="1" dirty="0" smtClean="0"/>
              <a:t>«Юные астрономы»</a:t>
            </a:r>
          </a:p>
          <a:p>
            <a:r>
              <a:rPr lang="ru-RU" sz="4800" b="1" dirty="0" smtClean="0">
                <a:solidFill>
                  <a:schemeClr val="tx1"/>
                </a:solidFill>
              </a:rPr>
              <a:t>Программа по внеурочной деятельности научно-познавательного направления для учащихся 1 – 4 классов</a:t>
            </a:r>
          </a:p>
          <a:p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97152"/>
            <a:ext cx="7772400" cy="1470025"/>
          </a:xfrm>
        </p:spPr>
        <p:txBody>
          <a:bodyPr/>
          <a:lstStyle/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8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chemeClr val="tx2"/>
                </a:solidFill>
              </a:rPr>
              <a:t>Цель программы:</a:t>
            </a:r>
            <a:endParaRPr lang="ru-RU" sz="48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Формировать у учащихся условия для устойчивого интереса к астрономии, «вооружить» детей знаниями о строении окружающего мира, всей Вселенной для объяснения явлений окружающего </a:t>
            </a:r>
            <a:r>
              <a:rPr lang="ru-RU" sz="3200" dirty="0" smtClean="0"/>
              <a:t>мира.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975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chemeClr val="tx2"/>
                </a:solidFill>
              </a:rPr>
              <a:t>Задачи программы:</a:t>
            </a:r>
            <a:endParaRPr lang="ru-RU" sz="4400" b="1" dirty="0">
              <a:solidFill>
                <a:schemeClr val="tx2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изучить </a:t>
            </a:r>
            <a:r>
              <a:rPr lang="ru-RU" sz="2400" dirty="0"/>
              <a:t>строение, расположение, движение объектов на звездном небе;</a:t>
            </a:r>
          </a:p>
          <a:p>
            <a:r>
              <a:rPr lang="ru-RU" sz="2400" dirty="0" smtClean="0"/>
              <a:t>изучить </a:t>
            </a:r>
            <a:r>
              <a:rPr lang="ru-RU" sz="2400" dirty="0"/>
              <a:t>влияние небесных объектов на Землю;</a:t>
            </a:r>
          </a:p>
          <a:p>
            <a:r>
              <a:rPr lang="ru-RU" sz="2400" dirty="0" smtClean="0"/>
              <a:t>повысить </a:t>
            </a:r>
            <a:r>
              <a:rPr lang="ru-RU" sz="2400" dirty="0"/>
              <a:t>эрудицию и расширить кругозор учащихся;</a:t>
            </a:r>
          </a:p>
          <a:p>
            <a:r>
              <a:rPr lang="ru-RU" sz="2400" dirty="0" smtClean="0"/>
              <a:t>развивать </a:t>
            </a:r>
            <a:r>
              <a:rPr lang="ru-RU" sz="2400" dirty="0"/>
              <a:t>стремление к исследовательской деятельности;</a:t>
            </a:r>
          </a:p>
          <a:p>
            <a:r>
              <a:rPr lang="ru-RU" sz="2400" dirty="0" smtClean="0"/>
              <a:t>развивать </a:t>
            </a:r>
            <a:r>
              <a:rPr lang="ru-RU" sz="2400" dirty="0"/>
              <a:t>навыки самостоятельности;</a:t>
            </a:r>
          </a:p>
          <a:p>
            <a:r>
              <a:rPr lang="ru-RU" sz="2400" dirty="0" smtClean="0"/>
              <a:t>развивать </a:t>
            </a:r>
            <a:r>
              <a:rPr lang="ru-RU" sz="2400" dirty="0"/>
              <a:t>умение работать в коллективе, включаться в активную беседу по </a:t>
            </a:r>
          </a:p>
          <a:p>
            <a:r>
              <a:rPr lang="ru-RU" sz="2400" dirty="0" smtClean="0"/>
              <a:t>обсуждению </a:t>
            </a:r>
            <a:r>
              <a:rPr lang="ru-RU" sz="2400" dirty="0"/>
              <a:t>увиденного, прослушанного, прочитанного;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chemeClr val="tx2"/>
                </a:solidFill>
              </a:rPr>
              <a:t>Особенности программы</a:t>
            </a:r>
            <a:endParaRPr lang="ru-RU" sz="48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	</a:t>
            </a:r>
          </a:p>
          <a:p>
            <a:r>
              <a:rPr lang="ru-RU" sz="2400" dirty="0"/>
              <a:t>непрерывность дополнительного образования как механизма полноты и целостности образования в целом</a:t>
            </a:r>
            <a:r>
              <a:rPr lang="ru-RU" sz="2400" dirty="0" smtClean="0"/>
              <a:t>;</a:t>
            </a:r>
            <a:endParaRPr lang="ru-RU" sz="2400" dirty="0"/>
          </a:p>
          <a:p>
            <a:r>
              <a:rPr lang="ru-RU" sz="2400" dirty="0"/>
              <a:t>развития индивидуальности каждого ребенка в процессе социального самоопределения в системе внеурочной деятельности</a:t>
            </a:r>
            <a:r>
              <a:rPr lang="ru-RU" sz="2400" dirty="0" smtClean="0"/>
              <a:t>;</a:t>
            </a:r>
            <a:r>
              <a:rPr lang="ru-RU" sz="2400" dirty="0"/>
              <a:t>	</a:t>
            </a:r>
          </a:p>
          <a:p>
            <a:r>
              <a:rPr lang="ru-RU" sz="2400" dirty="0"/>
              <a:t>системность организации учебно-воспитательного процесса</a:t>
            </a:r>
            <a:r>
              <a:rPr lang="ru-RU" sz="2400" dirty="0" smtClean="0"/>
              <a:t>;</a:t>
            </a:r>
            <a:endParaRPr lang="ru-RU" sz="2400" dirty="0"/>
          </a:p>
          <a:p>
            <a:r>
              <a:rPr lang="ru-RU" sz="2400" dirty="0"/>
              <a:t>раскрытие способностей и поддержка одаренности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59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7924800" cy="1143000"/>
          </a:xfrm>
        </p:spPr>
        <p:txBody>
          <a:bodyPr/>
          <a:lstStyle/>
          <a:p>
            <a:r>
              <a:rPr lang="ru-RU" sz="5400" dirty="0">
                <a:solidFill>
                  <a:schemeClr val="tx2"/>
                </a:solidFill>
              </a:rPr>
              <a:t>Формы организации учебного процесса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2276872"/>
            <a:ext cx="7924800" cy="4114800"/>
          </a:xfrm>
        </p:spPr>
        <p:txBody>
          <a:bodyPr>
            <a:normAutofit/>
          </a:bodyPr>
          <a:lstStyle/>
          <a:p>
            <a:r>
              <a:rPr lang="ru-RU" sz="4000" dirty="0"/>
              <a:t>теоретические </a:t>
            </a:r>
            <a:r>
              <a:rPr lang="ru-RU" sz="4000" dirty="0" smtClean="0"/>
              <a:t>занятия</a:t>
            </a:r>
            <a:r>
              <a:rPr lang="ru-RU" sz="4000" dirty="0"/>
              <a:t>;</a:t>
            </a:r>
            <a:endParaRPr lang="ru-RU" sz="4000" dirty="0" smtClean="0"/>
          </a:p>
          <a:p>
            <a:r>
              <a:rPr lang="ru-RU" sz="4000" dirty="0" smtClean="0"/>
              <a:t>практические работы</a:t>
            </a:r>
            <a:r>
              <a:rPr lang="ru-RU" sz="4000" dirty="0"/>
              <a:t>;</a:t>
            </a:r>
            <a:endParaRPr lang="ru-RU" sz="4000" dirty="0" smtClean="0"/>
          </a:p>
          <a:p>
            <a:r>
              <a:rPr lang="ru-RU" sz="4000" dirty="0" smtClean="0"/>
              <a:t> </a:t>
            </a:r>
            <a:r>
              <a:rPr lang="ru-RU" sz="4000" dirty="0"/>
              <a:t>наблюдения в природе.</a:t>
            </a:r>
          </a:p>
        </p:txBody>
      </p:sp>
    </p:spTree>
    <p:extLst>
      <p:ext uri="{BB962C8B-B14F-4D97-AF65-F5344CB8AC3E}">
        <p14:creationId xmlns:p14="http://schemas.microsoft.com/office/powerpoint/2010/main" val="125671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Содержание  деятельности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ru-RU" sz="3200" dirty="0" smtClean="0"/>
              <a:t>Что такое астрономия;</a:t>
            </a:r>
          </a:p>
          <a:p>
            <a:pPr>
              <a:buAutoNum type="arabicPeriod"/>
            </a:pPr>
            <a:r>
              <a:rPr lang="ru-RU" sz="3200" dirty="0" smtClean="0"/>
              <a:t>Человек и космос;</a:t>
            </a:r>
          </a:p>
          <a:p>
            <a:pPr>
              <a:buAutoNum type="arabicPeriod"/>
            </a:pPr>
            <a:r>
              <a:rPr lang="ru-RU" sz="3200" dirty="0" smtClean="0"/>
              <a:t>Солнечная система;</a:t>
            </a:r>
          </a:p>
          <a:p>
            <a:pPr>
              <a:buAutoNum type="arabicPeriod"/>
            </a:pPr>
            <a:r>
              <a:rPr lang="ru-RU" sz="3200" dirty="0" smtClean="0"/>
              <a:t>Малые тела солнечной системы;</a:t>
            </a:r>
          </a:p>
          <a:p>
            <a:pPr>
              <a:buAutoNum type="arabicPeriod"/>
            </a:pPr>
            <a:r>
              <a:rPr lang="ru-RU" sz="3200" dirty="0" smtClean="0"/>
              <a:t>Вселенная;</a:t>
            </a:r>
          </a:p>
          <a:p>
            <a:pPr>
              <a:buAutoNum type="arabicPeriod"/>
            </a:pPr>
            <a:r>
              <a:rPr lang="ru-RU" sz="3200" dirty="0" smtClean="0"/>
              <a:t>Экскурсии.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4213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924800" cy="1143000"/>
          </a:xfrm>
        </p:spPr>
        <p:txBody>
          <a:bodyPr/>
          <a:lstStyle/>
          <a:p>
            <a:r>
              <a:rPr lang="ru-RU" sz="4400" dirty="0" smtClean="0">
                <a:solidFill>
                  <a:schemeClr val="tx2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Спасибо за внимание!</a:t>
            </a:r>
            <a:endParaRPr lang="ru-RU" sz="4400" dirty="0">
              <a:solidFill>
                <a:schemeClr val="tx2"/>
              </a:solidFill>
              <a:latin typeface="Arial" pitchFamily="34" charset="0"/>
              <a:ea typeface="PMingLiU" pitchFamily="18" charset="-12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22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265</TotalTime>
  <Words>146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Горизонт</vt:lpstr>
      <vt:lpstr>Презентация PowerPoint</vt:lpstr>
      <vt:lpstr>Цель программы:</vt:lpstr>
      <vt:lpstr>Задачи программы:</vt:lpstr>
      <vt:lpstr>Особенности программы</vt:lpstr>
      <vt:lpstr>Формы организации учебного процесса</vt:lpstr>
      <vt:lpstr>Содержание  деятельности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Космическое путешествие…</dc:title>
  <dc:creator>САД-1157</dc:creator>
  <cp:lastModifiedBy>111</cp:lastModifiedBy>
  <cp:revision>28</cp:revision>
  <dcterms:created xsi:type="dcterms:W3CDTF">2013-04-08T07:45:17Z</dcterms:created>
  <dcterms:modified xsi:type="dcterms:W3CDTF">2014-04-28T15:32:17Z</dcterms:modified>
</cp:coreProperties>
</file>