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3" r:id="rId3"/>
    <p:sldId id="258" r:id="rId4"/>
    <p:sldId id="259" r:id="rId5"/>
    <p:sldId id="276" r:id="rId6"/>
    <p:sldId id="277" r:id="rId7"/>
    <p:sldId id="257" r:id="rId8"/>
    <p:sldId id="260" r:id="rId9"/>
    <p:sldId id="261" r:id="rId10"/>
    <p:sldId id="262" r:id="rId11"/>
    <p:sldId id="278" r:id="rId12"/>
    <p:sldId id="263" r:id="rId13"/>
    <p:sldId id="265" r:id="rId14"/>
    <p:sldId id="266" r:id="rId15"/>
    <p:sldId id="269" r:id="rId16"/>
    <p:sldId id="279" r:id="rId17"/>
    <p:sldId id="270" r:id="rId18"/>
    <p:sldId id="271" r:id="rId19"/>
    <p:sldId id="267" r:id="rId20"/>
    <p:sldId id="268" r:id="rId21"/>
    <p:sldId id="26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FC348-191A-4F0E-AFAD-C6DF23DC3DB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D99276-6241-4F8E-B83B-C785751ACBA4}">
      <dgm:prSet phldrT="[Текст]"/>
      <dgm:spPr/>
      <dgm:t>
        <a:bodyPr/>
        <a:lstStyle/>
        <a:p>
          <a:r>
            <a:rPr lang="ru-RU" dirty="0" smtClean="0"/>
            <a:t>Существуют ли няни в этой стране;</a:t>
          </a:r>
          <a:endParaRPr lang="ru-RU" dirty="0"/>
        </a:p>
      </dgm:t>
    </dgm:pt>
    <dgm:pt modelId="{3A77CEE3-5FE5-4834-BF77-722B6846A38B}" type="parTrans" cxnId="{BE68BF94-625D-44E3-AD70-B96760C68936}">
      <dgm:prSet/>
      <dgm:spPr/>
      <dgm:t>
        <a:bodyPr/>
        <a:lstStyle/>
        <a:p>
          <a:endParaRPr lang="ru-RU"/>
        </a:p>
      </dgm:t>
    </dgm:pt>
    <dgm:pt modelId="{E539C6D0-E641-41A9-A5F6-913F5C6ABD69}" type="sibTrans" cxnId="{BE68BF94-625D-44E3-AD70-B96760C68936}">
      <dgm:prSet/>
      <dgm:spPr/>
      <dgm:t>
        <a:bodyPr/>
        <a:lstStyle/>
        <a:p>
          <a:endParaRPr lang="ru-RU"/>
        </a:p>
      </dgm:t>
    </dgm:pt>
    <dgm:pt modelId="{00238848-85EB-4EBC-9F99-823676CC4F9D}">
      <dgm:prSet phldrT="[Текст]"/>
      <dgm:spPr/>
      <dgm:t>
        <a:bodyPr/>
        <a:lstStyle/>
        <a:p>
          <a:r>
            <a:rPr lang="ru-RU" dirty="0" smtClean="0"/>
            <a:t>Возраст с которого идут британцы в школу.</a:t>
          </a:r>
          <a:endParaRPr lang="ru-RU" dirty="0"/>
        </a:p>
      </dgm:t>
    </dgm:pt>
    <dgm:pt modelId="{B149C6DA-92D4-4144-9AA8-FC51875A180B}" type="parTrans" cxnId="{C8888891-8B26-4396-BF30-EB3534968C1D}">
      <dgm:prSet/>
      <dgm:spPr/>
      <dgm:t>
        <a:bodyPr/>
        <a:lstStyle/>
        <a:p>
          <a:endParaRPr lang="ru-RU"/>
        </a:p>
      </dgm:t>
    </dgm:pt>
    <dgm:pt modelId="{49694AF1-B598-4DB2-A2F5-1A99A3529D8F}" type="sibTrans" cxnId="{C8888891-8B26-4396-BF30-EB3534968C1D}">
      <dgm:prSet/>
      <dgm:spPr/>
      <dgm:t>
        <a:bodyPr/>
        <a:lstStyle/>
        <a:p>
          <a:endParaRPr lang="ru-RU"/>
        </a:p>
      </dgm:t>
    </dgm:pt>
    <dgm:pt modelId="{FB80C4E8-D8D8-424A-B63F-EE5DD3D1E2EE}">
      <dgm:prSet phldrT="[Текст]"/>
      <dgm:spPr/>
      <dgm:t>
        <a:bodyPr/>
        <a:lstStyle/>
        <a:p>
          <a:r>
            <a:rPr lang="ru-RU" dirty="0" smtClean="0"/>
            <a:t>Виды дошкольных учреждений;</a:t>
          </a:r>
          <a:endParaRPr lang="ru-RU" dirty="0"/>
        </a:p>
      </dgm:t>
    </dgm:pt>
    <dgm:pt modelId="{4D829F6A-ECD8-4450-BED3-BE7432AE8F21}" type="sibTrans" cxnId="{44B2037D-84CC-416D-AF46-44EE06CF3F1C}">
      <dgm:prSet/>
      <dgm:spPr/>
      <dgm:t>
        <a:bodyPr/>
        <a:lstStyle/>
        <a:p>
          <a:endParaRPr lang="ru-RU"/>
        </a:p>
      </dgm:t>
    </dgm:pt>
    <dgm:pt modelId="{5F4026AF-A1BE-45AC-916D-95141A48608A}" type="parTrans" cxnId="{44B2037D-84CC-416D-AF46-44EE06CF3F1C}">
      <dgm:prSet/>
      <dgm:spPr/>
      <dgm:t>
        <a:bodyPr/>
        <a:lstStyle/>
        <a:p>
          <a:endParaRPr lang="ru-RU"/>
        </a:p>
      </dgm:t>
    </dgm:pt>
    <dgm:pt modelId="{E46BFF1E-8C5B-485E-9945-647B962AC46D}" type="pres">
      <dgm:prSet presAssocID="{64EFC348-191A-4F0E-AFAD-C6DF23DC3D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4E5785-3990-4279-B9F4-159995EA6645}" type="pres">
      <dgm:prSet presAssocID="{FB80C4E8-D8D8-424A-B63F-EE5DD3D1E2EE}" presName="comp" presStyleCnt="0"/>
      <dgm:spPr/>
    </dgm:pt>
    <dgm:pt modelId="{3DD96999-421C-41FA-BA6F-19087A224BC3}" type="pres">
      <dgm:prSet presAssocID="{FB80C4E8-D8D8-424A-B63F-EE5DD3D1E2EE}" presName="box" presStyleLbl="node1" presStyleIdx="0" presStyleCnt="3"/>
      <dgm:spPr/>
      <dgm:t>
        <a:bodyPr/>
        <a:lstStyle/>
        <a:p>
          <a:endParaRPr lang="ru-RU"/>
        </a:p>
      </dgm:t>
    </dgm:pt>
    <dgm:pt modelId="{DDA4FF9D-3990-4C07-8AD4-862AF094D085}" type="pres">
      <dgm:prSet presAssocID="{FB80C4E8-D8D8-424A-B63F-EE5DD3D1E2EE}" presName="img" presStyleLbl="fgImgPlace1" presStyleIdx="0" presStyleCnt="3" custFlipHor="1" custScaleX="95528" custLinFactNeighborX="5064" custLinFactNeighborY="2042"/>
      <dgm:spPr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C51F4D6-A99B-493E-BF08-954B075987FB}" type="pres">
      <dgm:prSet presAssocID="{FB80C4E8-D8D8-424A-B63F-EE5DD3D1E2E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63BC4-D747-4138-9FBD-5A2D7C1BED1A}" type="pres">
      <dgm:prSet presAssocID="{4D829F6A-ECD8-4450-BED3-BE7432AE8F21}" presName="spacer" presStyleCnt="0"/>
      <dgm:spPr/>
    </dgm:pt>
    <dgm:pt modelId="{16BFE026-A278-4F16-8231-0B1E8FFD293F}" type="pres">
      <dgm:prSet presAssocID="{4ED99276-6241-4F8E-B83B-C785751ACBA4}" presName="comp" presStyleCnt="0"/>
      <dgm:spPr/>
    </dgm:pt>
    <dgm:pt modelId="{02137DEB-95B0-4CD3-9FE3-33CA8C1627A2}" type="pres">
      <dgm:prSet presAssocID="{4ED99276-6241-4F8E-B83B-C785751ACBA4}" presName="box" presStyleLbl="node1" presStyleIdx="1" presStyleCnt="3"/>
      <dgm:spPr/>
      <dgm:t>
        <a:bodyPr/>
        <a:lstStyle/>
        <a:p>
          <a:endParaRPr lang="ru-RU"/>
        </a:p>
      </dgm:t>
    </dgm:pt>
    <dgm:pt modelId="{89764F29-99BA-4300-82EE-9A98E5C54260}" type="pres">
      <dgm:prSet presAssocID="{4ED99276-6241-4F8E-B83B-C785751ACBA4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0C6E9F4-C1C5-40EC-996E-23D64C2B4DB2}" type="pres">
      <dgm:prSet presAssocID="{4ED99276-6241-4F8E-B83B-C785751ACBA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92575-DE40-4B3C-8D01-9660C1A73AC7}" type="pres">
      <dgm:prSet presAssocID="{E539C6D0-E641-41A9-A5F6-913F5C6ABD69}" presName="spacer" presStyleCnt="0"/>
      <dgm:spPr/>
    </dgm:pt>
    <dgm:pt modelId="{662A24D9-CFD5-468D-9FE6-0D1E21981B29}" type="pres">
      <dgm:prSet presAssocID="{00238848-85EB-4EBC-9F99-823676CC4F9D}" presName="comp" presStyleCnt="0"/>
      <dgm:spPr/>
    </dgm:pt>
    <dgm:pt modelId="{03E218BB-9900-46E9-8846-96DDCA7F2F7F}" type="pres">
      <dgm:prSet presAssocID="{00238848-85EB-4EBC-9F99-823676CC4F9D}" presName="box" presStyleLbl="node1" presStyleIdx="2" presStyleCnt="3"/>
      <dgm:spPr/>
      <dgm:t>
        <a:bodyPr/>
        <a:lstStyle/>
        <a:p>
          <a:endParaRPr lang="ru-RU"/>
        </a:p>
      </dgm:t>
    </dgm:pt>
    <dgm:pt modelId="{BA138EFF-3B30-4247-A089-443A0E38E9BC}" type="pres">
      <dgm:prSet presAssocID="{00238848-85EB-4EBC-9F99-823676CC4F9D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BF972F1-08BF-48EF-B1B9-ED1EEEB02DB7}" type="pres">
      <dgm:prSet presAssocID="{00238848-85EB-4EBC-9F99-823676CC4F9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F7CF52-7955-4727-92F4-7DF0BDE6E554}" type="presOf" srcId="{00238848-85EB-4EBC-9F99-823676CC4F9D}" destId="{03E218BB-9900-46E9-8846-96DDCA7F2F7F}" srcOrd="0" destOrd="0" presId="urn:microsoft.com/office/officeart/2005/8/layout/vList4"/>
    <dgm:cxn modelId="{6211C063-6F03-415E-B4BC-A9A37F1F85A7}" type="presOf" srcId="{4ED99276-6241-4F8E-B83B-C785751ACBA4}" destId="{02137DEB-95B0-4CD3-9FE3-33CA8C1627A2}" srcOrd="0" destOrd="0" presId="urn:microsoft.com/office/officeart/2005/8/layout/vList4"/>
    <dgm:cxn modelId="{C8888891-8B26-4396-BF30-EB3534968C1D}" srcId="{64EFC348-191A-4F0E-AFAD-C6DF23DC3DB1}" destId="{00238848-85EB-4EBC-9F99-823676CC4F9D}" srcOrd="2" destOrd="0" parTransId="{B149C6DA-92D4-4144-9AA8-FC51875A180B}" sibTransId="{49694AF1-B598-4DB2-A2F5-1A99A3529D8F}"/>
    <dgm:cxn modelId="{BE68BF94-625D-44E3-AD70-B96760C68936}" srcId="{64EFC348-191A-4F0E-AFAD-C6DF23DC3DB1}" destId="{4ED99276-6241-4F8E-B83B-C785751ACBA4}" srcOrd="1" destOrd="0" parTransId="{3A77CEE3-5FE5-4834-BF77-722B6846A38B}" sibTransId="{E539C6D0-E641-41A9-A5F6-913F5C6ABD69}"/>
    <dgm:cxn modelId="{CC621AE3-B57A-4D91-BAB0-F47223096F64}" type="presOf" srcId="{FB80C4E8-D8D8-424A-B63F-EE5DD3D1E2EE}" destId="{3DD96999-421C-41FA-BA6F-19087A224BC3}" srcOrd="0" destOrd="0" presId="urn:microsoft.com/office/officeart/2005/8/layout/vList4"/>
    <dgm:cxn modelId="{44B2037D-84CC-416D-AF46-44EE06CF3F1C}" srcId="{64EFC348-191A-4F0E-AFAD-C6DF23DC3DB1}" destId="{FB80C4E8-D8D8-424A-B63F-EE5DD3D1E2EE}" srcOrd="0" destOrd="0" parTransId="{5F4026AF-A1BE-45AC-916D-95141A48608A}" sibTransId="{4D829F6A-ECD8-4450-BED3-BE7432AE8F21}"/>
    <dgm:cxn modelId="{74642C51-30DC-406A-A597-AA9D236B242E}" type="presOf" srcId="{FB80C4E8-D8D8-424A-B63F-EE5DD3D1E2EE}" destId="{8C51F4D6-A99B-493E-BF08-954B075987FB}" srcOrd="1" destOrd="0" presId="urn:microsoft.com/office/officeart/2005/8/layout/vList4"/>
    <dgm:cxn modelId="{BAFC31BE-6199-465B-B1F9-F25F835C341A}" type="presOf" srcId="{4ED99276-6241-4F8E-B83B-C785751ACBA4}" destId="{80C6E9F4-C1C5-40EC-996E-23D64C2B4DB2}" srcOrd="1" destOrd="0" presId="urn:microsoft.com/office/officeart/2005/8/layout/vList4"/>
    <dgm:cxn modelId="{69B3AD9D-698E-4440-B7B9-5AB4456D519F}" type="presOf" srcId="{64EFC348-191A-4F0E-AFAD-C6DF23DC3DB1}" destId="{E46BFF1E-8C5B-485E-9945-647B962AC46D}" srcOrd="0" destOrd="0" presId="urn:microsoft.com/office/officeart/2005/8/layout/vList4"/>
    <dgm:cxn modelId="{E7975B12-ECFC-470F-9E2A-6F711B8E0D2C}" type="presOf" srcId="{00238848-85EB-4EBC-9F99-823676CC4F9D}" destId="{0BF972F1-08BF-48EF-B1B9-ED1EEEB02DB7}" srcOrd="1" destOrd="0" presId="urn:microsoft.com/office/officeart/2005/8/layout/vList4"/>
    <dgm:cxn modelId="{E432D277-1DAD-4395-BCCB-F8AD90A231C4}" type="presParOf" srcId="{E46BFF1E-8C5B-485E-9945-647B962AC46D}" destId="{214E5785-3990-4279-B9F4-159995EA6645}" srcOrd="0" destOrd="0" presId="urn:microsoft.com/office/officeart/2005/8/layout/vList4"/>
    <dgm:cxn modelId="{10E999B1-45A0-41D6-A886-1B757666A37D}" type="presParOf" srcId="{214E5785-3990-4279-B9F4-159995EA6645}" destId="{3DD96999-421C-41FA-BA6F-19087A224BC3}" srcOrd="0" destOrd="0" presId="urn:microsoft.com/office/officeart/2005/8/layout/vList4"/>
    <dgm:cxn modelId="{44FB3F19-6906-4EFE-97D7-AA8D363516D3}" type="presParOf" srcId="{214E5785-3990-4279-B9F4-159995EA6645}" destId="{DDA4FF9D-3990-4C07-8AD4-862AF094D085}" srcOrd="1" destOrd="0" presId="urn:microsoft.com/office/officeart/2005/8/layout/vList4"/>
    <dgm:cxn modelId="{8CE4F016-D5AA-4143-B50D-4DE23BFCAB79}" type="presParOf" srcId="{214E5785-3990-4279-B9F4-159995EA6645}" destId="{8C51F4D6-A99B-493E-BF08-954B075987FB}" srcOrd="2" destOrd="0" presId="urn:microsoft.com/office/officeart/2005/8/layout/vList4"/>
    <dgm:cxn modelId="{4732E415-FE3D-446D-BE84-F6BF087AE0F4}" type="presParOf" srcId="{E46BFF1E-8C5B-485E-9945-647B962AC46D}" destId="{B2763BC4-D747-4138-9FBD-5A2D7C1BED1A}" srcOrd="1" destOrd="0" presId="urn:microsoft.com/office/officeart/2005/8/layout/vList4"/>
    <dgm:cxn modelId="{322F7502-8B45-4EEC-A9F2-1239DABED74D}" type="presParOf" srcId="{E46BFF1E-8C5B-485E-9945-647B962AC46D}" destId="{16BFE026-A278-4F16-8231-0B1E8FFD293F}" srcOrd="2" destOrd="0" presId="urn:microsoft.com/office/officeart/2005/8/layout/vList4"/>
    <dgm:cxn modelId="{29C5F350-0C84-4E5A-A279-D15127F30B6F}" type="presParOf" srcId="{16BFE026-A278-4F16-8231-0B1E8FFD293F}" destId="{02137DEB-95B0-4CD3-9FE3-33CA8C1627A2}" srcOrd="0" destOrd="0" presId="urn:microsoft.com/office/officeart/2005/8/layout/vList4"/>
    <dgm:cxn modelId="{70369B95-5D78-49D2-930C-12881FD8FD4D}" type="presParOf" srcId="{16BFE026-A278-4F16-8231-0B1E8FFD293F}" destId="{89764F29-99BA-4300-82EE-9A98E5C54260}" srcOrd="1" destOrd="0" presId="urn:microsoft.com/office/officeart/2005/8/layout/vList4"/>
    <dgm:cxn modelId="{126B6F12-63C4-4A92-AB6A-65B4E9179D2C}" type="presParOf" srcId="{16BFE026-A278-4F16-8231-0B1E8FFD293F}" destId="{80C6E9F4-C1C5-40EC-996E-23D64C2B4DB2}" srcOrd="2" destOrd="0" presId="urn:microsoft.com/office/officeart/2005/8/layout/vList4"/>
    <dgm:cxn modelId="{6248B78A-0643-43E9-B72D-24C4EE9C5548}" type="presParOf" srcId="{E46BFF1E-8C5B-485E-9945-647B962AC46D}" destId="{9E192575-DE40-4B3C-8D01-9660C1A73AC7}" srcOrd="3" destOrd="0" presId="urn:microsoft.com/office/officeart/2005/8/layout/vList4"/>
    <dgm:cxn modelId="{A5F5B939-FD86-4D6C-83F9-D74AB882BF9F}" type="presParOf" srcId="{E46BFF1E-8C5B-485E-9945-647B962AC46D}" destId="{662A24D9-CFD5-468D-9FE6-0D1E21981B29}" srcOrd="4" destOrd="0" presId="urn:microsoft.com/office/officeart/2005/8/layout/vList4"/>
    <dgm:cxn modelId="{102D5A05-F1B9-441F-BAA5-3F09F2E7A83B}" type="presParOf" srcId="{662A24D9-CFD5-468D-9FE6-0D1E21981B29}" destId="{03E218BB-9900-46E9-8846-96DDCA7F2F7F}" srcOrd="0" destOrd="0" presId="urn:microsoft.com/office/officeart/2005/8/layout/vList4"/>
    <dgm:cxn modelId="{5045597B-889A-4B0C-9263-C7AE51A146C0}" type="presParOf" srcId="{662A24D9-CFD5-468D-9FE6-0D1E21981B29}" destId="{BA138EFF-3B30-4247-A089-443A0E38E9BC}" srcOrd="1" destOrd="0" presId="urn:microsoft.com/office/officeart/2005/8/layout/vList4"/>
    <dgm:cxn modelId="{9D6A7B28-7CDD-462C-81C6-ACB18E93696A}" type="presParOf" srcId="{662A24D9-CFD5-468D-9FE6-0D1E21981B29}" destId="{0BF972F1-08BF-48EF-B1B9-ED1EEEB02DB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D96999-421C-41FA-BA6F-19087A224BC3}">
      <dsp:nvSpPr>
        <dsp:cNvPr id="0" name=""/>
        <dsp:cNvSpPr/>
      </dsp:nvSpPr>
      <dsp:spPr>
        <a:xfrm>
          <a:off x="0" y="0"/>
          <a:ext cx="7239000" cy="1514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Виды дошкольных учреждений;</a:t>
          </a:r>
          <a:endParaRPr lang="ru-RU" sz="3700" kern="1200" dirty="0"/>
        </a:p>
      </dsp:txBody>
      <dsp:txXfrm>
        <a:off x="1599257" y="0"/>
        <a:ext cx="5639742" cy="1514574"/>
      </dsp:txXfrm>
    </dsp:sp>
    <dsp:sp modelId="{DDA4FF9D-3990-4C07-8AD4-862AF094D085}">
      <dsp:nvSpPr>
        <dsp:cNvPr id="0" name=""/>
        <dsp:cNvSpPr/>
      </dsp:nvSpPr>
      <dsp:spPr>
        <a:xfrm flipH="1">
          <a:off x="257146" y="176199"/>
          <a:ext cx="1383054" cy="1211659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37DEB-95B0-4CD3-9FE3-33CA8C1627A2}">
      <dsp:nvSpPr>
        <dsp:cNvPr id="0" name=""/>
        <dsp:cNvSpPr/>
      </dsp:nvSpPr>
      <dsp:spPr>
        <a:xfrm>
          <a:off x="0" y="1666031"/>
          <a:ext cx="7239000" cy="1514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Существуют ли няни в этой стране;</a:t>
          </a:r>
          <a:endParaRPr lang="ru-RU" sz="3700" kern="1200" dirty="0"/>
        </a:p>
      </dsp:txBody>
      <dsp:txXfrm>
        <a:off x="1599257" y="1666031"/>
        <a:ext cx="5639742" cy="1514574"/>
      </dsp:txXfrm>
    </dsp:sp>
    <dsp:sp modelId="{89764F29-99BA-4300-82EE-9A98E5C54260}">
      <dsp:nvSpPr>
        <dsp:cNvPr id="0" name=""/>
        <dsp:cNvSpPr/>
      </dsp:nvSpPr>
      <dsp:spPr>
        <a:xfrm>
          <a:off x="151457" y="1817489"/>
          <a:ext cx="1447800" cy="12116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218BB-9900-46E9-8846-96DDCA7F2F7F}">
      <dsp:nvSpPr>
        <dsp:cNvPr id="0" name=""/>
        <dsp:cNvSpPr/>
      </dsp:nvSpPr>
      <dsp:spPr>
        <a:xfrm>
          <a:off x="0" y="3332063"/>
          <a:ext cx="7239000" cy="1514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Возраст с которого идут британцы в школу.</a:t>
          </a:r>
          <a:endParaRPr lang="ru-RU" sz="3700" kern="1200" dirty="0"/>
        </a:p>
      </dsp:txBody>
      <dsp:txXfrm>
        <a:off x="1599257" y="3332063"/>
        <a:ext cx="5639742" cy="1514574"/>
      </dsp:txXfrm>
    </dsp:sp>
    <dsp:sp modelId="{BA138EFF-3B30-4247-A089-443A0E38E9BC}">
      <dsp:nvSpPr>
        <dsp:cNvPr id="0" name=""/>
        <dsp:cNvSpPr/>
      </dsp:nvSpPr>
      <dsp:spPr>
        <a:xfrm>
          <a:off x="151457" y="3483521"/>
          <a:ext cx="1447800" cy="12116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4B365D-E571-4C73-A471-853A88B5833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1512C3-C296-4550-80C2-1478D0B36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307183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Доклад на тему: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Дошкольное образование в Великобритании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5751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Подготовили</a:t>
            </a:r>
          </a:p>
          <a:p>
            <a:pPr algn="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Слушатели педагогических курсов</a:t>
            </a:r>
          </a:p>
          <a:p>
            <a:pPr algn="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Воспитатели ГБДОУ Детский сад № 72 комбинированного вида Выборгского  района </a:t>
            </a:r>
          </a:p>
          <a:p>
            <a:pPr algn="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Василенко Лидия Викторовна</a:t>
            </a:r>
          </a:p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Мойжешевская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Марина Михайловна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Санкт-Петербург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2014 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воспитания и ее особенности: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воспитания в дошкольных учреждения построена из интересов ребенка.</a:t>
            </a:r>
          </a:p>
          <a:p>
            <a:r>
              <a:rPr lang="ru-RU" dirty="0" smtClean="0"/>
              <a:t>Во главу угла ставиться забота о душевном комфорте ребенка.</a:t>
            </a:r>
          </a:p>
          <a:p>
            <a:r>
              <a:rPr lang="ru-RU" dirty="0" smtClean="0"/>
              <a:t>С детьми, даже с совсем маленькими, обсуждаются все необходимые вопросы.</a:t>
            </a:r>
          </a:p>
          <a:p>
            <a:r>
              <a:rPr lang="ru-RU" dirty="0" smtClean="0"/>
              <a:t>При этом похвалы здесь щедро раздаются по каждому поводу и за любой даже маленький, успех.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.MICROSOF-1A9D31\Мои документы\дошкольное образование в великобритании\1328426738_1.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7429552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Государственная Школа </a:t>
            </a:r>
            <a:r>
              <a:rPr lang="en-US" dirty="0" err="1" smtClean="0"/>
              <a:t>Nurseru</a:t>
            </a:r>
            <a:r>
              <a:rPr lang="en-US" dirty="0" smtClean="0"/>
              <a:t> </a:t>
            </a:r>
            <a:r>
              <a:rPr lang="en-US" dirty="0" err="1" smtClean="0"/>
              <a:t>Schol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Виды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Обучаются петь песни;</a:t>
            </a:r>
          </a:p>
          <a:p>
            <a:r>
              <a:rPr lang="ru-RU" dirty="0" smtClean="0"/>
              <a:t>Чтение стихов;</a:t>
            </a:r>
          </a:p>
          <a:p>
            <a:r>
              <a:rPr lang="ru-RU" dirty="0" smtClean="0"/>
              <a:t>Разучивание танцев;</a:t>
            </a:r>
          </a:p>
          <a:p>
            <a:r>
              <a:rPr lang="ru-RU" dirty="0" smtClean="0"/>
              <a:t>Упражнения на развитие мелкой моторики;</a:t>
            </a:r>
          </a:p>
          <a:p>
            <a:r>
              <a:rPr lang="ru-RU" dirty="0" smtClean="0"/>
              <a:t>Проведение игры (</a:t>
            </a:r>
            <a:r>
              <a:rPr lang="ru-RU" smtClean="0"/>
              <a:t>развитие абстрактного </a:t>
            </a:r>
            <a:r>
              <a:rPr lang="ru-RU" dirty="0" smtClean="0"/>
              <a:t>мышления);</a:t>
            </a:r>
          </a:p>
          <a:p>
            <a:r>
              <a:rPr lang="ru-RU" dirty="0" smtClean="0"/>
              <a:t>Взаимопомощь друг другу;</a:t>
            </a:r>
          </a:p>
          <a:p>
            <a:r>
              <a:rPr lang="ru-RU" dirty="0" smtClean="0"/>
              <a:t>Изучение английского языка.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Игровые группы для дошкольников: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Зарегистрированная организация, которой руководит правительство, выбранное из родителей.</a:t>
            </a:r>
          </a:p>
          <a:p>
            <a:r>
              <a:rPr lang="ru-RU" dirty="0" smtClean="0"/>
              <a:t>Время нахождения в группе 2,5 часа в день.</a:t>
            </a:r>
          </a:p>
          <a:p>
            <a:r>
              <a:rPr lang="ru-RU" dirty="0" smtClean="0"/>
              <a:t>Дети учатся читать, изучают цвета, цифры и буквы.</a:t>
            </a:r>
          </a:p>
          <a:p>
            <a:r>
              <a:rPr lang="ru-RU" dirty="0" smtClean="0"/>
              <a:t>Развивают необходимые навыки общения друг с другом, поют песни, читают книги.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Оборудование в помещениях и возможности.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Столы в разных концах комнаты, на которых разложены самые разные игрушки и пособия – от кубиков и машин до пластилина, конструкторов и головоломок.</a:t>
            </a:r>
          </a:p>
          <a:p>
            <a:r>
              <a:rPr lang="ru-RU" dirty="0" smtClean="0"/>
              <a:t>Каждый малыш имеет возможность заниматься тем, что ему интересно в данный момент.</a:t>
            </a:r>
          </a:p>
          <a:p>
            <a:r>
              <a:rPr lang="ru-RU" dirty="0" smtClean="0"/>
              <a:t>Здесь на 8 детей – 1 воспитатель (обязательно специалист с соответствующей квалификацией).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Старшие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/>
          </a:bodyPr>
          <a:lstStyle/>
          <a:p>
            <a:r>
              <a:rPr lang="ru-RU" dirty="0" smtClean="0"/>
              <a:t>Учат алфавит,</a:t>
            </a:r>
          </a:p>
          <a:p>
            <a:r>
              <a:rPr lang="ru-RU" dirty="0" smtClean="0"/>
              <a:t>Решают несложные задачи,</a:t>
            </a:r>
          </a:p>
          <a:p>
            <a:r>
              <a:rPr lang="ru-RU" dirty="0" smtClean="0"/>
              <a:t>Учатся писать буквы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.MICROSOF-1A9D31\Мои документы\дошкольное образование в великобритании\1328426738_1.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928934"/>
            <a:ext cx="742955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Младшие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Изучают различные предметы и их назначения. </a:t>
            </a:r>
          </a:p>
          <a:p>
            <a:r>
              <a:rPr lang="ru-RU" dirty="0" smtClean="0"/>
              <a:t> Такие занятия проводятся в течение десяти пятнадцати минут.</a:t>
            </a:r>
          </a:p>
          <a:p>
            <a:pPr>
              <a:buNone/>
            </a:pPr>
            <a:r>
              <a:rPr lang="ru-RU" dirty="0" smtClean="0"/>
              <a:t>        После этого дети могут спокойно поиграть, тем более в игрушках недостатка нет – здесь всевозможные машинки, конструкторы, куклы, детские домики, маленькие качели, карандаши и краски для рисования, пластилин и другие принадлежности для поделок.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Обязательное правило: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игры все убрать на место, привести в порядок комнату, убрать мусор. Убирают все вместе – и дети, и воспитатели.</a:t>
            </a:r>
          </a:p>
          <a:p>
            <a:r>
              <a:rPr lang="ru-RU" dirty="0" smtClean="0"/>
              <a:t>После </a:t>
            </a:r>
            <a:r>
              <a:rPr lang="ru-RU" dirty="0" err="1" smtClean="0"/>
              <a:t>ланча</a:t>
            </a:r>
            <a:r>
              <a:rPr lang="ru-RU" dirty="0" smtClean="0"/>
              <a:t> дети приступают к развитию творческих навыков – поют песни, сочиняют сценки, собирают мозаику, рисуют лепят из глины.</a:t>
            </a:r>
          </a:p>
          <a:p>
            <a:r>
              <a:rPr lang="ru-RU" dirty="0" smtClean="0"/>
              <a:t>Затем осуществляют прогулку на специально отведенных площадках.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дня: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Утренняя сессия (приблизительно с девяти утра до двенадцати);</a:t>
            </a:r>
          </a:p>
          <a:p>
            <a:r>
              <a:rPr lang="ru-RU" dirty="0" smtClean="0"/>
              <a:t>Дневная сессия (приблизительно с часу до четырех часов вечера);</a:t>
            </a:r>
          </a:p>
          <a:p>
            <a:r>
              <a:rPr lang="ru-RU" dirty="0" smtClean="0"/>
              <a:t>Между сессиями перерыв на </a:t>
            </a:r>
            <a:r>
              <a:rPr lang="ru-RU" dirty="0" err="1" smtClean="0"/>
              <a:t>ланч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Возможно приводить ребенка и на полный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.MICROSOF-1A9D31\Мои документы\Downloads\doshkolnoe-obrazovanie-raznih-str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792961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проходят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рассаживаются на паласах, и воспитатель проводит перекличку.</a:t>
            </a:r>
          </a:p>
          <a:p>
            <a:r>
              <a:rPr lang="ru-RU" dirty="0" smtClean="0"/>
              <a:t>Один из старших воспитанников под диктовку остальных детей расставляет таблички с указание текущего дня недели, числа месяца, погоды.</a:t>
            </a:r>
          </a:p>
          <a:p>
            <a:r>
              <a:rPr lang="ru-RU" dirty="0" smtClean="0"/>
              <a:t>Затем группу делят на две подгруппы по возрасту.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Частные школы </a:t>
            </a:r>
            <a:r>
              <a:rPr lang="en-US" dirty="0" err="1" smtClean="0"/>
              <a:t>Nursru</a:t>
            </a:r>
            <a:r>
              <a:rPr lang="en-US" dirty="0" smtClean="0"/>
              <a:t> School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Ясельные группы. Прием детей осуществляется с трех месяцев;</a:t>
            </a:r>
          </a:p>
          <a:p>
            <a:r>
              <a:rPr lang="ru-RU" dirty="0" smtClean="0"/>
              <a:t>Обычные. Прием детей с двух лет.</a:t>
            </a:r>
          </a:p>
          <a:p>
            <a:pPr>
              <a:buNone/>
            </a:pPr>
            <a:r>
              <a:rPr lang="ru-RU" dirty="0" smtClean="0"/>
              <a:t>Услуги первых очень дорогие. На одного воспитателя приходится всего трое детей, а питание и занятия индивидуальные.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связи с тем, что похвалы за проделанную работу происходят регулярно, это повышает самооценку малыша и способствует развитию уверенности в себе. </a:t>
            </a:r>
          </a:p>
          <a:p>
            <a:r>
              <a:rPr lang="ru-RU" dirty="0" smtClean="0"/>
              <a:t>Считается, что такое отношение впоследствии поможет ему приспосабливаться к жизни в любом обществе и в любой среде, справляться даже с очень трудными жизненными ситуациями и выходить  из них победителем, как подобает истинному англичанину.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Актуальность проблемы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счет раннего развития и раннего вовлечения детей в процесс обучения и воспитания повышается общий уровень школьного образования;</a:t>
            </a:r>
          </a:p>
          <a:p>
            <a:r>
              <a:rPr lang="ru-RU" dirty="0" smtClean="0"/>
              <a:t>Упущенные возможности для развития в раннем детстве гораздо сложнее или вообще невозможно наверстать в более зрелом возрасте.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Важность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Имея свой опыт работы по обучению,  всегда интересно знать, как готовят детей к школе за границей?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СТАНОВЛЕНИЕ И РАЗВИТИЕ 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Становление и развитие дошкольного образования протекало неразрывно с начальным школьным образованием. В 1816-1818 годы школьный возраст был определен парламентом как возраст от 6 до 12 или с 7 до 13 лет, но многие дети младше этого возраста посещали школы со своими старшими братьями и сестрами. Педагоги на практике разрабатывали концепцию целостного </a:t>
            </a:r>
            <a:r>
              <a:rPr lang="ru-RU" dirty="0" err="1" smtClean="0"/>
              <a:t>дошкольно-начального</a:t>
            </a:r>
            <a:r>
              <a:rPr lang="ru-RU" dirty="0" smtClean="0"/>
              <a:t> </a:t>
            </a:r>
            <a:r>
              <a:rPr lang="ru-RU" dirty="0" err="1" smtClean="0"/>
              <a:t>образования.Распространение</a:t>
            </a:r>
            <a:r>
              <a:rPr lang="ru-RU" dirty="0" smtClean="0"/>
              <a:t> общественного начального или элементарного образования  для детей из рабочих семей в Англии конца XVIII начала XIX века главным образом связано с деятельностью двух благотворительных обществ, основанных Дж. Ланкастером и Э. Беллом. Впоследствии школы, созданные ими, стали рассматриваться в качестве единой Белл-Ланкастер- </a:t>
            </a:r>
            <a:r>
              <a:rPr lang="ru-RU" dirty="0" err="1" smtClean="0"/>
              <a:t>ской</a:t>
            </a:r>
            <a:r>
              <a:rPr lang="ru-RU" dirty="0" smtClean="0"/>
              <a:t> системы, практикующей принцип </a:t>
            </a:r>
            <a:r>
              <a:rPr lang="ru-RU" dirty="0" err="1" smtClean="0"/>
              <a:t>мониториального</a:t>
            </a:r>
            <a:r>
              <a:rPr lang="ru-RU" dirty="0" smtClean="0"/>
              <a:t> или взаимного обучения, когда старшие ученики обучали более младших. С детьми занимались чтением, письмом и счетом, было распространено механическое заучивание наизусть. Дж. Ланкастер понимал, что данное образовательное содержание и методы скорее пригодны для детей старше 6-7 лет, но был вынужден принимать детей и с 4 лет.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.MICROSOF-1A9D31\Мои документы\дошкольное образование в великобритании\1328426732_1.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6858048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Задачи: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Применение теоретических знаний в практике;</a:t>
            </a:r>
          </a:p>
          <a:p>
            <a:r>
              <a:rPr lang="ru-RU" dirty="0" smtClean="0"/>
              <a:t>Улучшение качества работы воспитателя детского сада.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дошкольных учреждений: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Школа – </a:t>
            </a:r>
            <a:r>
              <a:rPr lang="en-US" dirty="0" err="1" smtClean="0"/>
              <a:t>Nurseru</a:t>
            </a:r>
            <a:r>
              <a:rPr lang="en-US" dirty="0" smtClean="0"/>
              <a:t> School (</a:t>
            </a:r>
            <a:r>
              <a:rPr lang="ru-RU" dirty="0" smtClean="0"/>
              <a:t>«ясельная школа»);</a:t>
            </a:r>
          </a:p>
          <a:p>
            <a:pPr>
              <a:buNone/>
            </a:pPr>
            <a:r>
              <a:rPr lang="ru-RU" dirty="0" smtClean="0"/>
              <a:t>   - государственные;</a:t>
            </a:r>
          </a:p>
          <a:p>
            <a:pPr>
              <a:buNone/>
            </a:pPr>
            <a:r>
              <a:rPr lang="ru-RU" dirty="0" smtClean="0"/>
              <a:t>   - частные.</a:t>
            </a:r>
          </a:p>
          <a:p>
            <a:r>
              <a:rPr lang="ru-RU" dirty="0" smtClean="0"/>
              <a:t>Игровые группы для дошкольников – </a:t>
            </a:r>
            <a:r>
              <a:rPr lang="ru-RU" dirty="0" err="1" smtClean="0"/>
              <a:t>р</a:t>
            </a:r>
            <a:r>
              <a:rPr lang="en-US" dirty="0" err="1" smtClean="0"/>
              <a:t>reschool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194</TotalTime>
  <Words>839</Words>
  <Application>Microsoft Office PowerPoint</Application>
  <PresentationFormat>Экран (4:3)</PresentationFormat>
  <Paragraphs>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Доклад на тему: Дошкольное образование в Великобритании</vt:lpstr>
      <vt:lpstr>Слайд 2</vt:lpstr>
      <vt:lpstr>Актуальность проблемы</vt:lpstr>
      <vt:lpstr>Важность работы</vt:lpstr>
      <vt:lpstr>СТАНОВЛЕНИЕ И РАЗВИТИЕ ДОШКОЛЬНОГО ОБРАЗОВАНИЯ</vt:lpstr>
      <vt:lpstr>Слайд 6</vt:lpstr>
      <vt:lpstr>Задачи:</vt:lpstr>
      <vt:lpstr>Вопросы:</vt:lpstr>
      <vt:lpstr>Виды дошкольных учреждений:</vt:lpstr>
      <vt:lpstr>Система воспитания и ее особенности:</vt:lpstr>
      <vt:lpstr>Слайд 11</vt:lpstr>
      <vt:lpstr>Государственная Школа Nurseru Schol Виды деятельности:</vt:lpstr>
      <vt:lpstr>Игровые группы для дошкольников:</vt:lpstr>
      <vt:lpstr>Оборудование в помещениях и возможности.</vt:lpstr>
      <vt:lpstr>Старшие группы</vt:lpstr>
      <vt:lpstr>Слайд 16</vt:lpstr>
      <vt:lpstr>Младшие группы</vt:lpstr>
      <vt:lpstr>Обязательное правило:</vt:lpstr>
      <vt:lpstr>Режим дня:</vt:lpstr>
      <vt:lpstr>Как проходят занятия</vt:lpstr>
      <vt:lpstr>Частные школы Nursru School</vt:lpstr>
      <vt:lpstr>Выводы: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Дошкольное образование в Великобритании</dc:title>
  <dc:creator>Admin</dc:creator>
  <cp:lastModifiedBy>Катя</cp:lastModifiedBy>
  <cp:revision>28</cp:revision>
  <dcterms:created xsi:type="dcterms:W3CDTF">2014-03-11T17:09:14Z</dcterms:created>
  <dcterms:modified xsi:type="dcterms:W3CDTF">2014-03-29T06:03:55Z</dcterms:modified>
</cp:coreProperties>
</file>