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358" autoAdjust="0"/>
  </p:normalViewPr>
  <p:slideViewPr>
    <p:cSldViewPr snapToGrid="0">
      <p:cViewPr varScale="1">
        <p:scale>
          <a:sx n="71" d="100"/>
          <a:sy n="71" d="100"/>
        </p:scale>
        <p:origin x="12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ADBFE-7443-4112-9757-FBC3F7FF82F7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C68FE-EA0B-45FC-BEEB-DB6225AB0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300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C68FE-EA0B-45FC-BEEB-DB6225AB083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953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EA4CBE-8329-4F4A-83F9-91334B752B40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8D1652-0220-49E1-A2D7-A3B64ACD18A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5791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4000">
        <p15:prstTrans prst="fallOver"/>
      </p:transition>
    </mc:Choice>
    <mc:Fallback>
      <p:transition spd="slow" advClick="0" advTm="4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4CBE-8329-4F4A-83F9-91334B752B40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1652-0220-49E1-A2D7-A3B64ACD1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1663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4000">
        <p15:prstTrans prst="fallOver"/>
      </p:transition>
    </mc:Choice>
    <mc:Fallback>
      <p:transition spd="slow" advClick="0" advTm="4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4CBE-8329-4F4A-83F9-91334B752B40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1652-0220-49E1-A2D7-A3B64ACD1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2480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4000">
        <p15:prstTrans prst="fallOver"/>
      </p:transition>
    </mc:Choice>
    <mc:Fallback>
      <p:transition spd="slow" advClick="0" advTm="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4CBE-8329-4F4A-83F9-91334B752B40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1652-0220-49E1-A2D7-A3B64ACD1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1695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4000">
        <p15:prstTrans prst="fallOver"/>
      </p:transition>
    </mc:Choice>
    <mc:Fallback>
      <p:transition spd="slow" advClick="0" advTm="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4CBE-8329-4F4A-83F9-91334B752B40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1652-0220-49E1-A2D7-A3B64ACD18A9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9630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4000">
        <p15:prstTrans prst="fallOver"/>
      </p:transition>
    </mc:Choice>
    <mc:Fallback>
      <p:transition spd="slow" advClick="0" advTm="4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4CBE-8329-4F4A-83F9-91334B752B40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1652-0220-49E1-A2D7-A3B64ACD1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2351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4000">
        <p15:prstTrans prst="fallOver"/>
      </p:transition>
    </mc:Choice>
    <mc:Fallback>
      <p:transition spd="slow" advClick="0" advTm="4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4CBE-8329-4F4A-83F9-91334B752B40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1652-0220-49E1-A2D7-A3B64ACD1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103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4000">
        <p15:prstTrans prst="fallOver"/>
      </p:transition>
    </mc:Choice>
    <mc:Fallback>
      <p:transition spd="slow" advClick="0" advTm="4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4CBE-8329-4F4A-83F9-91334B752B40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1652-0220-49E1-A2D7-A3B64ACD1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3782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4000">
        <p15:prstTrans prst="fallOver"/>
      </p:transition>
    </mc:Choice>
    <mc:Fallback>
      <p:transition spd="slow" advClick="0" advTm="4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4CBE-8329-4F4A-83F9-91334B752B40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1652-0220-49E1-A2D7-A3B64ACD1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4220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4000">
        <p15:prstTrans prst="fallOver"/>
      </p:transition>
    </mc:Choice>
    <mc:Fallback>
      <p:transition spd="slow" advClick="0" advTm="4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4CBE-8329-4F4A-83F9-91334B752B40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1652-0220-49E1-A2D7-A3B64ACD1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0341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4000">
        <p15:prstTrans prst="fallOver"/>
      </p:transition>
    </mc:Choice>
    <mc:Fallback>
      <p:transition spd="slow" advClick="0" advTm="4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4CBE-8329-4F4A-83F9-91334B752B40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D1652-0220-49E1-A2D7-A3B64ACD1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8544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4000">
        <p15:prstTrans prst="fallOver"/>
      </p:transition>
    </mc:Choice>
    <mc:Fallback>
      <p:transition spd="slow" advClick="0" advTm="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2EA4CBE-8329-4F4A-83F9-91334B752B40}" type="datetimeFigureOut">
              <a:rPr lang="ru-RU" smtClean="0"/>
              <a:t>14.11.2014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F8D1652-0220-49E1-A2D7-A3B64ACD1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764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4000">
        <p15:prstTrans prst="fallOver"/>
      </p:transition>
    </mc:Choice>
    <mc:Fallback>
      <p:transition spd="slow" advClick="0" advTm="4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01498" y="705080"/>
            <a:ext cx="8849268" cy="545395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ru-RU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Консультация для воспитателей «Организация тематических прогулок с детьми </a:t>
            </a:r>
            <a:r>
              <a:rPr lang="ru-RU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дошкольного возраста." </a:t>
            </a:r>
            <a:endParaRPr lang="ru-RU" cap="non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36433" y="1597446"/>
            <a:ext cx="1586429" cy="148727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573" y="1003976"/>
            <a:ext cx="2764890" cy="2583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3303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4000">
        <p15:prstTrans prst="fallOver"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140" y="4697305"/>
            <a:ext cx="6589059" cy="186525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417" y="484094"/>
            <a:ext cx="4361890" cy="539803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68941" y="484094"/>
            <a:ext cx="85119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/>
                <a:latin typeface="Monotype Corsiva" panose="03010101010201010101" pitchFamily="66" charset="0"/>
              </a:rPr>
              <a:t>В прогулках – трудовых акциях преобладают трудовые поручения, воспитанники приобщаются к разным формам труда в </a:t>
            </a:r>
          </a:p>
          <a:p>
            <a:r>
              <a:rPr lang="ru-RU" sz="2400" dirty="0" smtClean="0">
                <a:effectLst/>
                <a:latin typeface="Monotype Corsiva" panose="03010101010201010101" pitchFamily="66" charset="0"/>
              </a:rPr>
              <a:t>соответствии с сезоном и погодными условиями. В процессе </a:t>
            </a:r>
          </a:p>
          <a:p>
            <a:r>
              <a:rPr lang="ru-RU" sz="2400" dirty="0" smtClean="0">
                <a:effectLst/>
                <a:latin typeface="Monotype Corsiva" panose="03010101010201010101" pitchFamily="66" charset="0"/>
              </a:rPr>
              <a:t>прогулки детей формируется понимание, что труд на природе - это не игра или развлечение, а серьезное занятие. При организации </a:t>
            </a:r>
          </a:p>
          <a:p>
            <a:r>
              <a:rPr lang="ru-RU" sz="2400" dirty="0" smtClean="0">
                <a:effectLst/>
                <a:latin typeface="Monotype Corsiva" panose="03010101010201010101" pitchFamily="66" charset="0"/>
              </a:rPr>
              <a:t>трудовой деятельности на участке следует соблюдать </a:t>
            </a:r>
          </a:p>
          <a:p>
            <a:r>
              <a:rPr lang="ru-RU" sz="2400" dirty="0" smtClean="0">
                <a:effectLst/>
                <a:latin typeface="Monotype Corsiva" panose="03010101010201010101" pitchFamily="66" charset="0"/>
              </a:rPr>
              <a:t>следующие правила: Работать не в жаркие часы дня, а утром</a:t>
            </a:r>
          </a:p>
          <a:p>
            <a:r>
              <a:rPr lang="ru-RU" sz="2400" dirty="0" smtClean="0">
                <a:effectLst/>
                <a:latin typeface="Monotype Corsiva" panose="03010101010201010101" pitchFamily="66" charset="0"/>
              </a:rPr>
              <a:t> или вечером Материалы и инструменты должны </a:t>
            </a:r>
          </a:p>
          <a:p>
            <a:r>
              <a:rPr lang="ru-RU" sz="2400" dirty="0" smtClean="0">
                <a:effectLst/>
                <a:latin typeface="Monotype Corsiva" panose="03010101010201010101" pitchFamily="66" charset="0"/>
              </a:rPr>
              <a:t>соответствовать гигиеническим требованиям и правилам </a:t>
            </a:r>
          </a:p>
          <a:p>
            <a:r>
              <a:rPr lang="ru-RU" sz="2400" dirty="0" smtClean="0">
                <a:effectLst/>
                <a:latin typeface="Monotype Corsiva" panose="03010101010201010101" pitchFamily="66" charset="0"/>
              </a:rPr>
              <a:t>охраны жизни и здоровья детей Запрещается давать детям </a:t>
            </a:r>
          </a:p>
          <a:p>
            <a:r>
              <a:rPr lang="ru-RU" sz="2400" dirty="0" smtClean="0">
                <a:effectLst/>
                <a:latin typeface="Monotype Corsiva" panose="03010101010201010101" pitchFamily="66" charset="0"/>
              </a:rPr>
              <a:t>для работы то, что может создать малейшую опасность </a:t>
            </a:r>
          </a:p>
          <a:p>
            <a:r>
              <a:rPr lang="ru-RU" sz="2400" dirty="0" smtClean="0">
                <a:effectLst/>
                <a:latin typeface="Monotype Corsiva" panose="03010101010201010101" pitchFamily="66" charset="0"/>
              </a:rPr>
              <a:t>получения травмы или оказать неблагоприятное влияние </a:t>
            </a:r>
          </a:p>
          <a:p>
            <a:r>
              <a:rPr lang="ru-RU" sz="2400" dirty="0" smtClean="0">
                <a:effectLst/>
                <a:latin typeface="Monotype Corsiva" panose="03010101010201010101" pitchFamily="66" charset="0"/>
              </a:rPr>
              <a:t>на их здоровье и физическое  развитие .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3847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4000">
        <p15:prstTrans prst="fallOver"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859" y="331045"/>
            <a:ext cx="9883587" cy="6124626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88259" y="331045"/>
            <a:ext cx="1075765" cy="6526955"/>
          </a:xfrm>
        </p:spPr>
        <p:txBody>
          <a:bodyPr vert="wordArtVert">
            <a:normAutofit/>
          </a:bodyPr>
          <a:lstStyle/>
          <a:p>
            <a:r>
              <a:rPr lang="ru-RU" sz="4400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Спасибо!</a:t>
            </a:r>
            <a:endParaRPr lang="ru-RU" sz="4400" cap="non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-603364" y="1009613"/>
            <a:ext cx="8767860" cy="1388165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8281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4000">
        <p15:prstTrans prst="fallOver"/>
        <p:sndAc>
          <p:stSnd loop="1">
            <p:snd r:embed="rId3" name="chimes.wav"/>
          </p:stSnd>
        </p:sndAc>
      </p:transition>
    </mc:Choice>
    <mc:Fallback>
      <p:transition spd="slow" advClick="0" advTm="4000">
        <p:fade/>
        <p:sndAc>
          <p:stSnd loop="1"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6718" y="1414713"/>
            <a:ext cx="3648562" cy="450800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94911" y="330507"/>
            <a:ext cx="854908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effectLst/>
                <a:latin typeface="Monotype Corsiva" panose="03010101010201010101" pitchFamily="66" charset="0"/>
              </a:rPr>
              <a:t>Традиционно прогулка включает в себя организацию с воспитанниками наблюдений за явлениями природы (растительным и животным миром, неживой природой); разнообразные игры; трудовую деятельность; спортивные упражнения самостоятельную деятельность детей по их выбору и интересам Основная задача воспитателя при проведении прогулок состоит в обеспечении активной, содержательной, разнообразной и интересной для воспитанников деятельности. </a:t>
            </a:r>
            <a:endParaRPr lang="ru-RU" sz="36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9334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4000">
        <p15:prstTrans prst="fallOver"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6434" y="209319"/>
            <a:ext cx="9981281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>
              <a:effectLst/>
              <a:latin typeface="Monotype Corsiva" panose="03010101010201010101" pitchFamily="66" charset="0"/>
            </a:endParaRPr>
          </a:p>
          <a:p>
            <a:r>
              <a:rPr lang="ru-RU" sz="2800" dirty="0" smtClean="0">
                <a:effectLst/>
                <a:latin typeface="Monotype Corsiva" panose="03010101010201010101" pitchFamily="66" charset="0"/>
              </a:rPr>
              <a:t>СанПиН 2.4.1.3049-13 "Санитарно-эпидемиологические требования к устройству, содержанию и организации режима работы дошкольных образовательных организаций" п. 11.5 - рекомендуемая продолжительность ежедневных прогулок составляет 3-4 ч. Продолжительность прогулки определяется дошкольной образовательной организацией в зависимости от климатических условий. При температуре воздуха ниже -15 °C и скорости ветра более 7 м/с продолжительность прогулки рекомендуется сокращать. п. 11.6 - рекомендуется организовывать прогулки 2 раза в день: в первую половину дня и во вторую половину дня - после дневного сна или перед уходом детей домой. п. 12.7 - прогулку детей после плавания в бассейне организуют не менее чем через 50 мин в целях предупреждения переохлаждения воспитанников. </a:t>
            </a:r>
            <a:endParaRPr lang="ru-RU" sz="2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4001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4000">
        <p15:prstTrans prst="fallOver"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219" y="352745"/>
            <a:ext cx="4200525" cy="6096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41524" y="826266"/>
            <a:ext cx="701774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effectLst/>
                <a:latin typeface="Monotype Corsiva" panose="03010101010201010101" pitchFamily="66" charset="0"/>
              </a:rPr>
              <a:t>Обязательными составляющими тематических прогулок самых разных видов являются совместная деятельность взрослого с детьми, совместная деятельность со сверстниками и самостоятельная деятельность ребенка. Рассмотрим пять видов тематических прогулок: прогулки-походы,</a:t>
            </a:r>
          </a:p>
          <a:p>
            <a:r>
              <a:rPr lang="ru-RU" sz="3200" dirty="0" smtClean="0">
                <a:effectLst/>
                <a:latin typeface="Monotype Corsiva" panose="03010101010201010101" pitchFamily="66" charset="0"/>
              </a:rPr>
              <a:t>развлекательные прогулки с персонажем, прогулки-события, спортивные прогулки, прогулки - трудовые акции.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332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4000">
        <p15:prstTrans prst="fallOver"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228" y="1839816"/>
            <a:ext cx="4536333" cy="401059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61012" y="594911"/>
            <a:ext cx="742536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/>
                <a:latin typeface="Monotype Corsiva" panose="03010101010201010101" pitchFamily="66" charset="0"/>
              </a:rPr>
              <a:t>Прогулки - </a:t>
            </a:r>
            <a:r>
              <a:rPr lang="ru-RU" sz="2400" dirty="0" err="1" smtClean="0">
                <a:effectLst/>
                <a:latin typeface="Monotype Corsiva" panose="03010101010201010101" pitchFamily="66" charset="0"/>
              </a:rPr>
              <a:t>пoходы</a:t>
            </a:r>
            <a:r>
              <a:rPr lang="ru-RU" sz="2400" dirty="0" smtClean="0">
                <a:effectLst/>
                <a:latin typeface="Monotype Corsiva" panose="03010101010201010101" pitchFamily="66" charset="0"/>
              </a:rPr>
              <a:t> представляют собой организованный вид деятельности, в ходе которого решаются оздоровительные задачи, совершенствуются двигательные навыки и физические качества детей, удовлетворяются их познавательные потребности, воспитывается любовь и эстетическое отношение к природе. Структура прогулки-похода: Организационный момент: сбор, перекличка и проведение инструктажа. Движение группы до привала. Могут быть короткие остановки, как для отдыха, так и для наблюдения за интересными объектами. Привал – конечный пункт прогулки-похода. Место должно быть удобно для отдыха, где есть возможность, например, организовать пикник, поставить палатку, развести костер, организовать игры и т.д. Сбор детей и уборка территории после привала. Движение группы до детского сада. Могут быть короткие остановки для отдыха и наблюдений. 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3598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4000">
        <p15:prstTrans prst="fallOver"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071" y="470647"/>
            <a:ext cx="1139192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>Алгоритм подготовки прогулки-похода</a:t>
            </a:r>
            <a:r>
              <a:rPr lang="ru-RU" sz="2800" dirty="0" smtClean="0">
                <a:effectLst/>
                <a:latin typeface="Monotype Corsiva" panose="03010101010201010101" pitchFamily="66" charset="0"/>
              </a:rPr>
              <a:t>: Определение маршрута прогулки-похода. Согласование маршрута с администрацией ДОО. Тщательное изучение маршрута прогулки-похода, его прохождение взрослыми. Привлечение родителей для участия в прогулке-походе. Подготовка необходимого снаряжения. Подготовка к проведению инструктажа для участников похода (определение даты, времени и продолжительности прогулки-похода, рекомендации по экипировке туриста – форме одежды и содержание рюкзака). </a:t>
            </a:r>
          </a:p>
          <a:p>
            <a:r>
              <a:rPr lang="ru-RU" sz="2800" dirty="0" smtClean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>Правила безопасности при проведении прогулки-похода</a:t>
            </a:r>
            <a:r>
              <a:rPr lang="ru-RU" sz="2800" dirty="0" smtClean="0">
                <a:effectLst/>
                <a:latin typeface="Monotype Corsiva" panose="03010101010201010101" pitchFamily="66" charset="0"/>
              </a:rPr>
              <a:t>: Движение группы по определенному и спланированному маршруту; Сопровождение детей взрослыми, не менее двух взрослых на группу ;Присутствие медицинского работника и наличие аптечки ;Проведение переклички по списку (несколько раз в течение похода); Одежда должна соответствовать сезону года и состоянию погоды, головной убор обязателен; Соблюдение правил дорожного движения при переходе улиц и дорог; Соблюдение питьевого режима .</a:t>
            </a:r>
            <a:endParaRPr lang="ru-RU" sz="2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0017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4000">
        <p15:prstTrans prst="fallOver"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53" y="202197"/>
            <a:ext cx="11752729" cy="644065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89965" y="443754"/>
            <a:ext cx="875403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effectLst/>
                <a:latin typeface="Monotype Corsiva" panose="03010101010201010101" pitchFamily="66" charset="0"/>
              </a:rPr>
              <a:t>Развлекательные прогулки с персонажем направлены на создание позитивного эмоционального фона, эмоциональную и психологическую разгрузку детей, удовлетворение их потребности в двигательной активности. Примеры прогулок-развлечений: «В гостях у колобка» (первая младшая группа), «На полянке у реки» (младший дошкольный возраст), «Парк развлечений» (средний и старший дошкольный возраст), «Незнайка из Цветочного города в гостях у ребят» (старший дошкольный возраст), «Веселые герои» (старший дошкольный возраст) и др. 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6060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4000">
        <p15:prstTrans prst="fallOver"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109" y="282388"/>
            <a:ext cx="5457809" cy="657561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70647" y="376518"/>
            <a:ext cx="867335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effectLst/>
                <a:latin typeface="Monotype Corsiva" panose="03010101010201010101" pitchFamily="66" charset="0"/>
              </a:rPr>
              <a:t>Прогулка-событие -</a:t>
            </a:r>
            <a:r>
              <a:rPr lang="ru-RU" sz="2800" dirty="0" smtClean="0">
                <a:effectLst/>
                <a:latin typeface="Monotype Corsiva" panose="03010101010201010101" pitchFamily="66" charset="0"/>
              </a:rPr>
              <a:t> способствуют умственному, нравственному, эстетическому воспитанию, развивают любознательность дошкольников. Структура прогулки-события: Организационный момент – сплочение детского коллектива, беседа о предстоящем событии Знакомство с темой прогулки – ввод в событие; Подвижные и </a:t>
            </a:r>
          </a:p>
          <a:p>
            <a:r>
              <a:rPr lang="ru-RU" sz="2800" dirty="0" smtClean="0">
                <a:effectLst/>
                <a:latin typeface="Monotype Corsiva" panose="03010101010201010101" pitchFamily="66" charset="0"/>
              </a:rPr>
              <a:t>дидактические игры, детское экспериментирование и др. Самостоятельная творческая деятельность детей.</a:t>
            </a:r>
          </a:p>
          <a:p>
            <a:r>
              <a:rPr lang="ru-RU" sz="2800" dirty="0" smtClean="0">
                <a:effectLst/>
                <a:latin typeface="Monotype Corsiva" panose="03010101010201010101" pitchFamily="66" charset="0"/>
              </a:rPr>
              <a:t> Примеры прогулки-события: «Нам песочек привезли» (младший дошкольный возраст), «Песочная страна» (все возрастные группы), «Экспедиция. </a:t>
            </a:r>
          </a:p>
          <a:p>
            <a:r>
              <a:rPr lang="ru-RU" sz="2800" dirty="0" smtClean="0">
                <a:effectLst/>
                <a:latin typeface="Monotype Corsiva" panose="03010101010201010101" pitchFamily="66" charset="0"/>
              </a:rPr>
              <a:t>Охотники за минералами» (старший дошкольный возраст), «С днем рождения, Земля!» (старший дошкольный возраст), «Первый полет космос» (старший дошкольный возраст). </a:t>
            </a:r>
            <a:endParaRPr lang="ru-RU" sz="28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735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4000">
        <p15:prstTrans prst="fallOver"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756" y="1008529"/>
            <a:ext cx="4620185" cy="524767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82389" y="403412"/>
            <a:ext cx="88616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effectLst/>
                <a:latin typeface="Monotype Corsiva" panose="03010101010201010101" pitchFamily="66" charset="0"/>
              </a:rPr>
              <a:t>Спортивные прогулки направлены на укрепление здоровья, профилактику утомления, физическое и умственное развитие, оптимизацию двигательной активности детей. </a:t>
            </a:r>
          </a:p>
          <a:p>
            <a:r>
              <a:rPr lang="ru-RU" sz="2400" dirty="0" smtClean="0">
                <a:effectLst/>
                <a:latin typeface="Monotype Corsiva" panose="03010101010201010101" pitchFamily="66" charset="0"/>
              </a:rPr>
              <a:t>Структура спортивной прогулки: Организационный </a:t>
            </a:r>
          </a:p>
          <a:p>
            <a:r>
              <a:rPr lang="ru-RU" sz="2400" dirty="0" smtClean="0">
                <a:effectLst/>
                <a:latin typeface="Monotype Corsiva" panose="03010101010201010101" pitchFamily="66" charset="0"/>
              </a:rPr>
              <a:t>момент или вводная беседа Подвижные, спортивные игры </a:t>
            </a:r>
          </a:p>
          <a:p>
            <a:r>
              <a:rPr lang="ru-RU" sz="2400" dirty="0" smtClean="0">
                <a:effectLst/>
                <a:latin typeface="Monotype Corsiva" panose="03010101010201010101" pitchFamily="66" charset="0"/>
              </a:rPr>
              <a:t>Спортивные упражнения Самостоятельная </a:t>
            </a:r>
          </a:p>
          <a:p>
            <a:r>
              <a:rPr lang="ru-RU" sz="2400" dirty="0" smtClean="0">
                <a:effectLst/>
                <a:latin typeface="Monotype Corsiva" panose="03010101010201010101" pitchFamily="66" charset="0"/>
              </a:rPr>
              <a:t>деятельность детей Индивидуальная работа </a:t>
            </a:r>
          </a:p>
          <a:p>
            <a:r>
              <a:rPr lang="ru-RU" sz="2400" dirty="0" smtClean="0">
                <a:effectLst/>
                <a:latin typeface="Monotype Corsiva" panose="03010101010201010101" pitchFamily="66" charset="0"/>
              </a:rPr>
              <a:t>по различным направлениям развития</a:t>
            </a:r>
          </a:p>
          <a:p>
            <a:r>
              <a:rPr lang="ru-RU" sz="2400" dirty="0" smtClean="0">
                <a:effectLst/>
                <a:latin typeface="Monotype Corsiva" panose="03010101010201010101" pitchFamily="66" charset="0"/>
              </a:rPr>
              <a:t> воспитанников Подведение итогов прогулки, </a:t>
            </a:r>
          </a:p>
          <a:p>
            <a:r>
              <a:rPr lang="ru-RU" sz="2400" dirty="0" smtClean="0">
                <a:effectLst/>
                <a:latin typeface="Monotype Corsiva" panose="03010101010201010101" pitchFamily="66" charset="0"/>
              </a:rPr>
              <a:t>выполнение творческого задания Примеры </a:t>
            </a:r>
          </a:p>
          <a:p>
            <a:r>
              <a:rPr lang="ru-RU" sz="2400" dirty="0" smtClean="0">
                <a:effectLst/>
                <a:latin typeface="Monotype Corsiva" panose="03010101010201010101" pitchFamily="66" charset="0"/>
              </a:rPr>
              <a:t>спортивных прогулок: «Страна спортивных мячей» </a:t>
            </a:r>
          </a:p>
          <a:p>
            <a:r>
              <a:rPr lang="ru-RU" sz="2400" dirty="0" smtClean="0">
                <a:effectLst/>
                <a:latin typeface="Monotype Corsiva" panose="03010101010201010101" pitchFamily="66" charset="0"/>
              </a:rPr>
              <a:t>(все возрастные группы), «Готовимся к Олимпийским играм» </a:t>
            </a:r>
          </a:p>
          <a:p>
            <a:r>
              <a:rPr lang="ru-RU" sz="2400" dirty="0" smtClean="0">
                <a:effectLst/>
                <a:latin typeface="Monotype Corsiva" panose="03010101010201010101" pitchFamily="66" charset="0"/>
              </a:rPr>
              <a:t>(старший дошкольный возраст), «</a:t>
            </a:r>
            <a:r>
              <a:rPr lang="ru-RU" sz="2400" dirty="0" err="1" smtClean="0">
                <a:effectLst/>
                <a:latin typeface="Monotype Corsiva" panose="03010101010201010101" pitchFamily="66" charset="0"/>
              </a:rPr>
              <a:t>Олимпики</a:t>
            </a:r>
            <a:r>
              <a:rPr lang="ru-RU" sz="2400" dirty="0" smtClean="0">
                <a:effectLst/>
                <a:latin typeface="Monotype Corsiva" panose="03010101010201010101" pitchFamily="66" charset="0"/>
              </a:rPr>
              <a:t> на старте» </a:t>
            </a:r>
          </a:p>
          <a:p>
            <a:r>
              <a:rPr lang="ru-RU" sz="2400" dirty="0" smtClean="0">
                <a:effectLst/>
                <a:latin typeface="Monotype Corsiva" panose="03010101010201010101" pitchFamily="66" charset="0"/>
              </a:rPr>
              <a:t>(старший дошкольный возраст), «Веселые старты»</a:t>
            </a:r>
          </a:p>
          <a:p>
            <a:r>
              <a:rPr lang="ru-RU" sz="2400" dirty="0" smtClean="0">
                <a:effectLst/>
                <a:latin typeface="Monotype Corsiva" panose="03010101010201010101" pitchFamily="66" charset="0"/>
              </a:rPr>
              <a:t> (старший дошкольный возраст) и др. </a:t>
            </a:r>
            <a:endParaRPr lang="ru-RU" sz="24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6981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4000">
        <p15:prstTrans prst="fallOver"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895</Words>
  <Application>Microsoft Office PowerPoint</Application>
  <PresentationFormat>Широкоэкранный</PresentationFormat>
  <Paragraphs>40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Calibri</vt:lpstr>
      <vt:lpstr>Corbel</vt:lpstr>
      <vt:lpstr>Monotype Corsiva</vt:lpstr>
      <vt:lpstr>Базис</vt:lpstr>
      <vt:lpstr>Консультация для воспитателей «Организация тематических прогулок с детьми дошкольного возраста."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воспитателей «Организация тематических прогулок с детьми дошкольного возраста." </dc:title>
  <dc:creator>ивановки</dc:creator>
  <cp:lastModifiedBy>ивановки</cp:lastModifiedBy>
  <cp:revision>8</cp:revision>
  <dcterms:created xsi:type="dcterms:W3CDTF">2014-11-14T13:22:01Z</dcterms:created>
  <dcterms:modified xsi:type="dcterms:W3CDTF">2014-11-14T14:45:23Z</dcterms:modified>
</cp:coreProperties>
</file>