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87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70" r:id="rId10"/>
    <p:sldId id="263" r:id="rId11"/>
    <p:sldId id="267" r:id="rId12"/>
    <p:sldId id="265" r:id="rId13"/>
    <p:sldId id="268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1E386-9B14-4853-95BD-6B5258210C4C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F2E82F-B59B-4DF7-87B2-73294B36E59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ln w="15875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dist="38100" dir="2700000" algn="tl" rotWithShape="0">
                    <a:schemeClr val="accent1"/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chemeClr val="accent1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19.03.2015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4493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60710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59181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5888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lang="en-US" sz="6000" b="1" kern="1200" cap="all" baseline="0" dirty="0">
                <a:ln w="15875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dist="38100" dir="2700000" algn="tl" rotWithShape="0">
                    <a:schemeClr val="accent1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54751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68603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99773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26310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48647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07202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33672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19.03.2015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56915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88" r:id="rId1"/>
    <p:sldLayoutId id="2147484489" r:id="rId2"/>
    <p:sldLayoutId id="2147484490" r:id="rId3"/>
    <p:sldLayoutId id="2147484491" r:id="rId4"/>
    <p:sldLayoutId id="2147484492" r:id="rId5"/>
    <p:sldLayoutId id="2147484493" r:id="rId6"/>
    <p:sldLayoutId id="2147484494" r:id="rId7"/>
    <p:sldLayoutId id="2147484495" r:id="rId8"/>
    <p:sldLayoutId id="2147484496" r:id="rId9"/>
    <p:sldLayoutId id="2147484497" r:id="rId10"/>
    <p:sldLayoutId id="214748449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785794"/>
            <a:ext cx="8311515" cy="3331784"/>
          </a:xfrm>
        </p:spPr>
        <p:txBody>
          <a:bodyPr>
            <a:prstTxWarp prst="textPlain">
              <a:avLst/>
            </a:prstTxWarp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ru-RU" cap="none" dirty="0">
                <a:ln/>
                <a:solidFill>
                  <a:srgbClr val="C00000"/>
                </a:solidFill>
                <a:effectLst/>
              </a:rPr>
              <a:t>Случайные события и их вероятность</a:t>
            </a:r>
            <a:r>
              <a:rPr lang="ru-RU" cap="none" dirty="0">
                <a:ln/>
                <a:solidFill>
                  <a:schemeClr val="accent3"/>
                </a:solidFill>
                <a:effectLst/>
              </a:rPr>
              <a:t/>
            </a:r>
            <a:br>
              <a:rPr lang="ru-RU" cap="none" dirty="0">
                <a:ln/>
                <a:solidFill>
                  <a:schemeClr val="accent3"/>
                </a:solidFill>
                <a:effectLst/>
              </a:rPr>
            </a:br>
            <a:endParaRPr lang="ru-RU" cap="none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dice-3D-inspirational-desktop-wallpap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628" y="3143248"/>
            <a:ext cx="3643338" cy="296441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Autofit/>
          </a:bodyPr>
          <a:lstStyle/>
          <a:p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 помощью какой числовой характеристики можно оценить, какой из двух прогнозов об исходе броска игральной кости более правдоподобен: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1.Выпадет максимальное число очков .</a:t>
            </a:r>
            <a:endParaRPr lang="en-US" sz="24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 Выпадет четное число очков.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H:\Documents and Settings\1\Рабочий стол\Картинки\Картиноидыыы\31590337_bon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42" y="4500570"/>
            <a:ext cx="2678112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285992"/>
            <a:ext cx="7404653" cy="4038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Классическое определение вероятности</a:t>
            </a:r>
            <a:endParaRPr lang="en-US" sz="40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Вероятностью  Р случайного события А называют отношение числа благоприятных исходов 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к числу всех возможных исходов 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(для испытаний с равновозможными попарно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несовместными исходами).</a:t>
            </a:r>
            <a:endPara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/>
            </a:r>
            <a:br>
              <a:rPr lang="en-US" dirty="0" smtClean="0">
                <a:latin typeface="Times New Roman"/>
                <a:cs typeface="Times New Roman"/>
              </a:rPr>
            </a:br>
            <a:r>
              <a:rPr lang="en-US" dirty="0" smtClean="0">
                <a:latin typeface="Times New Roman"/>
                <a:cs typeface="Times New Roman"/>
              </a:rPr>
              <a:t>                                         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214346" y="3786190"/>
            <a:ext cx="8969267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</a:rPr>
              <a:t>                                         </a:t>
            </a:r>
          </a:p>
          <a:p>
            <a:pPr algn="ctr"/>
            <a:endParaRPr lang="en-US" sz="5400" b="1" dirty="0" smtClean="0">
              <a:ln/>
              <a:solidFill>
                <a:schemeClr val="accent3"/>
              </a:solidFill>
            </a:endParaRPr>
          </a:p>
          <a:p>
            <a:pPr algn="ctr"/>
            <a:r>
              <a:rPr lang="en-US" sz="6000" b="1" dirty="0" smtClean="0">
                <a:ln/>
                <a:solidFill>
                  <a:srgbClr val="C00000"/>
                </a:solidFill>
              </a:rPr>
              <a:t>P(A</a:t>
            </a:r>
            <a:r>
              <a:rPr lang="en-US" sz="6000" b="1" dirty="0" smtClean="0">
                <a:ln/>
                <a:solidFill>
                  <a:srgbClr val="C00000"/>
                </a:solidFill>
              </a:rPr>
              <a:t>)=</a:t>
            </a:r>
            <a:r>
              <a:rPr lang="en-US" sz="6000" b="1" dirty="0" smtClean="0">
                <a:ln/>
                <a:solidFill>
                  <a:srgbClr val="C00000"/>
                </a:solidFill>
                <a:latin typeface="Times New Roman"/>
                <a:cs typeface="Times New Roman"/>
              </a:rPr>
              <a:t>m/n</a:t>
            </a:r>
            <a:endParaRPr lang="ru-RU" sz="6000" b="1" dirty="0">
              <a:ln/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800" b="1" cap="none" dirty="0" smtClean="0">
                <a:ln/>
                <a:solidFill>
                  <a:srgbClr val="C00000"/>
                </a:solidFill>
              </a:rPr>
              <a:t>Самостоятельная работа:</a:t>
            </a:r>
            <a:endParaRPr lang="ru-RU" sz="4800" b="1" cap="none" dirty="0">
              <a:ln/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1.В школе 600 человек. Из них 3 ученика хулиганы . Какова вероятность того, что один из них попадется директору на глаза?</a:t>
            </a:r>
            <a:endPara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В сборнике билетов по биологии всего 55 билетов ,в 11 из них встречается вопрос по ботанике. Найдите вероятность того, что в случайно выбранном билете ученику достанется вопрос не по ботанике.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3600" dirty="0" smtClean="0"/>
              <a:t>            </a:t>
            </a:r>
            <a:r>
              <a:rPr lang="ru-RU" sz="3600" b="1" dirty="0" smtClean="0">
                <a:solidFill>
                  <a:schemeClr val="tx1"/>
                </a:solidFill>
              </a:rPr>
              <a:t>          Ответы.</a:t>
            </a:r>
          </a:p>
          <a:p>
            <a:endParaRPr lang="ru-RU" sz="36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     1.    0,005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     2.    0,8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  </a:t>
            </a:r>
            <a:endParaRPr lang="ru-RU" dirty="0"/>
          </a:p>
        </p:txBody>
      </p:sp>
      <p:pic>
        <p:nvPicPr>
          <p:cNvPr id="5" name="Picture 6" descr="j02321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3357562"/>
            <a:ext cx="328614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dirty="0" smtClean="0">
                <a:ln/>
                <a:solidFill>
                  <a:srgbClr val="C00000"/>
                </a:solidFill>
              </a:rPr>
              <a:t>Итоги урока:</a:t>
            </a:r>
            <a:endParaRPr lang="ru-RU" sz="5400" b="1" cap="none" dirty="0">
              <a:ln/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786842" cy="4873752"/>
          </a:xfrm>
        </p:spPr>
        <p:txBody>
          <a:bodyPr/>
          <a:lstStyle/>
          <a:p>
            <a:pPr algn="ctr">
              <a:buNone/>
            </a:pP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1.Определите новые знания ,которые открыты на уроке.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Сформулируйте цель, которая стояла перед вами.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Определите ,достигнута ли цель.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 Событие, которое в одних и тех же условиях может произойти ,а может и не произойти, называют </a:t>
            </a:r>
            <a:r>
              <a:rPr lang="ru-RU" sz="2800" b="1" dirty="0" smtClean="0">
                <a:solidFill>
                  <a:srgbClr val="FF0000"/>
                </a:solidFill>
              </a:rPr>
              <a:t>случайным.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События, которые в данных условиях никогда не происходят, называют </a:t>
            </a:r>
            <a:r>
              <a:rPr lang="ru-RU" sz="2800" b="1" dirty="0" smtClean="0">
                <a:solidFill>
                  <a:srgbClr val="FF0000"/>
                </a:solidFill>
              </a:rPr>
              <a:t>невозможными.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События, которые в данных условиях происходят всегда ,называют </a:t>
            </a:r>
            <a:r>
              <a:rPr lang="ru-RU" sz="2800" b="1" dirty="0" smtClean="0">
                <a:solidFill>
                  <a:srgbClr val="FF0000"/>
                </a:solidFill>
              </a:rPr>
              <a:t>достоверными.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143000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cap="none" dirty="0" smtClean="0">
                <a:ln/>
                <a:solidFill>
                  <a:srgbClr val="C00000"/>
                </a:solidFill>
              </a:rPr>
              <a:t>Выпишите номера </a:t>
            </a:r>
            <a:r>
              <a:rPr lang="ru-RU" sz="3600" b="1" i="1" cap="none" dirty="0" smtClean="0">
                <a:ln/>
                <a:solidFill>
                  <a:srgbClr val="C00000"/>
                </a:solidFill>
              </a:rPr>
              <a:t>невозможных, достоверных</a:t>
            </a:r>
            <a:r>
              <a:rPr lang="ru-RU" sz="3600" b="1" cap="none" dirty="0" smtClean="0">
                <a:ln/>
                <a:solidFill>
                  <a:srgbClr val="C00000"/>
                </a:solidFill>
              </a:rPr>
              <a:t> и </a:t>
            </a:r>
            <a:r>
              <a:rPr lang="ru-RU" sz="3600" b="1" i="1" cap="none" dirty="0" smtClean="0">
                <a:ln/>
                <a:solidFill>
                  <a:srgbClr val="C00000"/>
                </a:solidFill>
              </a:rPr>
              <a:t>случайных событий:</a:t>
            </a:r>
            <a:endParaRPr lang="ru-RU" sz="3600" b="1" i="1" cap="none" dirty="0">
              <a:ln/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1.В условиях земного тяготения подброшенная                монета непременно упадет вниз.  </a:t>
            </a:r>
          </a:p>
          <a:p>
            <a:pPr>
              <a:buNone/>
            </a:pPr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2. После зимы наступит лето.</a:t>
            </a:r>
          </a:p>
          <a:p>
            <a:pPr>
              <a:buNone/>
            </a:pPr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3. По дороге в школу вы встретите учителя    математики.</a:t>
            </a:r>
          </a:p>
          <a:p>
            <a:pPr>
              <a:buNone/>
            </a:pPr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4.На олимпиаде в Сочи 2014 года победила сборная России.</a:t>
            </a:r>
          </a:p>
          <a:p>
            <a:pPr>
              <a:buNone/>
            </a:pPr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5.Вы плаваете в реке Волга ,а навстречу вам акула.</a:t>
            </a:r>
          </a:p>
          <a:p>
            <a:pPr>
              <a:buNone/>
            </a:pPr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6. Вы выиграете, участвуя в лотерее.</a:t>
            </a:r>
            <a:endParaRPr lang="ru-RU" sz="22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6000" b="1" cap="none" dirty="0" smtClean="0">
                <a:ln/>
                <a:solidFill>
                  <a:srgbClr val="C00000"/>
                </a:solidFill>
              </a:rPr>
              <a:t>Ответы:</a:t>
            </a:r>
            <a:endParaRPr lang="ru-RU" sz="6000" b="1" cap="none" dirty="0">
              <a:ln/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Невозможные события: 2,5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Достоверные события: 1,4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Случайные события: 3,6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b="1" cap="none" dirty="0" smtClean="0">
                <a:ln/>
                <a:solidFill>
                  <a:srgbClr val="C00000"/>
                </a:solidFill>
              </a:rPr>
              <a:t>Какие события могут произойти одновременно?</a:t>
            </a:r>
            <a:endParaRPr lang="ru-RU" sz="4400" b="1" cap="none" dirty="0">
              <a:ln/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1. «Сейчас утро» - «сейчас идет снег».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. «Сейчас утро» - «сейчас месяц март»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3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. «Наступила ночь»- «наступил день».</a:t>
            </a:r>
          </a:p>
          <a:p>
            <a:pPr algn="ctr">
              <a:buNone/>
            </a:pPr>
            <a:r>
              <a:rPr lang="ru-RU" sz="2800" b="1" smtClean="0">
                <a:solidFill>
                  <a:schemeClr val="accent3">
                    <a:lumMod val="50000"/>
                  </a:schemeClr>
                </a:solidFill>
              </a:rPr>
              <a:t>4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. « Человек читает» – «человек спит».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51" y="2500306"/>
            <a:ext cx="7404653" cy="3595694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     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2. «Наступила ночь»- «наступил день».</a:t>
            </a:r>
          </a:p>
          <a:p>
            <a:pPr>
              <a:buNone/>
            </a:pPr>
            <a:endParaRPr lang="ru-RU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      4. « Человек читает» – «человек спит».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Несовместными</a:t>
            </a:r>
            <a:r>
              <a:rPr lang="ru-RU" sz="5400" b="1" dirty="0" smtClean="0">
                <a:solidFill>
                  <a:srgbClr val="C00000"/>
                </a:solidFill>
              </a:rPr>
              <a:t> </a:t>
            </a:r>
            <a:endParaRPr lang="en-US" sz="54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называют такие события, которые в рассматриваемом эксперименте не могут произойти одновременно.</a:t>
            </a:r>
          </a:p>
          <a:p>
            <a:endParaRPr lang="ru-RU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74" y="620688"/>
            <a:ext cx="8429652" cy="1296974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dirty="0" smtClean="0">
                <a:ln/>
                <a:solidFill>
                  <a:srgbClr val="C00000"/>
                </a:solidFill>
              </a:rPr>
              <a:t>Найдите пару совместных событий:</a:t>
            </a:r>
            <a:endParaRPr lang="ru-RU" sz="5400" b="1" cap="none" dirty="0">
              <a:ln/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857496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1. «Коля получил за итоговый тест по алгебре 10б.» – «Оля получила за итоговый тест 10б.»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2. «Коля получил за итоговый тест по алгебре 10б.» – « Коля получил за итоговый тест 2б.»</a:t>
            </a:r>
          </a:p>
          <a:p>
            <a:endParaRPr lang="ru-RU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212" y="1700808"/>
            <a:ext cx="7404653" cy="4038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Относительной частотой случайного события 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называется отношение числа появлений этого события к общему числу проведенных экспериментов.</a:t>
            </a:r>
            <a:endParaRPr lang="ru-RU" sz="3600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Базис">
  <a:themeElements>
    <a:clrScheme name="Оранжевый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Базис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446C221D-F63F-4DD8-B509-CFE168687BF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Основа</Template>
  <TotalTime>181</TotalTime>
  <Words>461</Words>
  <Application>Microsoft Office PowerPoint</Application>
  <PresentationFormat>Экран (4:3)</PresentationFormat>
  <Paragraphs>55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Базис</vt:lpstr>
      <vt:lpstr>Случайные события и их вероятность </vt:lpstr>
      <vt:lpstr>Слайд 2</vt:lpstr>
      <vt:lpstr>Выпишите номера невозможных, достоверных и случайных событий:</vt:lpstr>
      <vt:lpstr>Ответы:</vt:lpstr>
      <vt:lpstr>Какие события могут произойти одновременно?</vt:lpstr>
      <vt:lpstr>Слайд 6</vt:lpstr>
      <vt:lpstr>Слайд 7</vt:lpstr>
      <vt:lpstr>Найдите пару совместных событий:</vt:lpstr>
      <vt:lpstr>Слайд 9</vt:lpstr>
      <vt:lpstr>Слайд 10</vt:lpstr>
      <vt:lpstr>Слайд 11</vt:lpstr>
      <vt:lpstr>Самостоятельная работа:</vt:lpstr>
      <vt:lpstr>Слайд 13</vt:lpstr>
      <vt:lpstr>Итоги урока: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Случайные события и их вероятность</dc:title>
  <cp:lastModifiedBy>Admin</cp:lastModifiedBy>
  <cp:revision>25</cp:revision>
  <dcterms:modified xsi:type="dcterms:W3CDTF">2015-03-19T09:52:51Z</dcterms:modified>
</cp:coreProperties>
</file>