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3" r:id="rId5"/>
    <p:sldId id="265" r:id="rId6"/>
    <p:sldId id="264" r:id="rId7"/>
    <p:sldId id="280" r:id="rId8"/>
    <p:sldId id="260" r:id="rId9"/>
    <p:sldId id="261" r:id="rId10"/>
    <p:sldId id="262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FFF00"/>
            </a:gs>
            <a:gs pos="50000">
              <a:schemeClr val="accent1">
                <a:lumMod val="20000"/>
                <a:lumOff val="80000"/>
                <a:alpha val="78000"/>
              </a:schemeClr>
            </a:gs>
            <a:gs pos="23000">
              <a:schemeClr val="tx2">
                <a:alpha val="83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F468-DE7C-49CE-A521-EB98EFF4768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5673B-A5C9-4131-8832-5364233E6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01">
            <a:off x="233620" y="476672"/>
            <a:ext cx="2376264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Парад профессий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Открытый урок в 5 классе</a:t>
            </a:r>
          </a:p>
          <a:p>
            <a:r>
              <a:rPr lang="ru-RU" sz="3600" b="1" u="sng" dirty="0" smtClean="0">
                <a:solidFill>
                  <a:srgbClr val="FF0000"/>
                </a:solidFill>
              </a:rPr>
              <a:t>Учитель русского языка</a:t>
            </a:r>
          </a:p>
          <a:p>
            <a:r>
              <a:rPr lang="ru-RU" sz="3600" b="1" u="sng" dirty="0" smtClean="0">
                <a:solidFill>
                  <a:srgbClr val="FF0000"/>
                </a:solidFill>
              </a:rPr>
              <a:t>МБОУ «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Рыбаловская</a:t>
            </a:r>
            <a:r>
              <a:rPr lang="ru-RU" sz="3600" b="1" u="sng" dirty="0" smtClean="0">
                <a:solidFill>
                  <a:srgbClr val="FF0000"/>
                </a:solidFill>
              </a:rPr>
              <a:t> СОШ»</a:t>
            </a:r>
          </a:p>
          <a:p>
            <a:r>
              <a:rPr lang="ru-RU" sz="3600" b="1" u="sng" dirty="0" smtClean="0">
                <a:solidFill>
                  <a:srgbClr val="FF0000"/>
                </a:solidFill>
              </a:rPr>
              <a:t>Рябова Надежда Васильевна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384">
            <a:off x="5878194" y="141203"/>
            <a:ext cx="2088630" cy="258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25" y="3759628"/>
            <a:ext cx="1601060" cy="239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Анаграммы-профессионалы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томат + голос =&gt; </a:t>
            </a:r>
            <a:r>
              <a:rPr lang="ru-RU" dirty="0" smtClean="0"/>
              <a:t>с…</a:t>
            </a:r>
            <a:r>
              <a:rPr lang="ru-RU" dirty="0"/>
              <a:t>	(зубной врач);</a:t>
            </a:r>
          </a:p>
          <a:p>
            <a:pPr lvl="0"/>
            <a:r>
              <a:rPr lang="ru-RU" dirty="0"/>
              <a:t>банщик + раба =&gt; </a:t>
            </a:r>
            <a:r>
              <a:rPr lang="ru-RU" dirty="0" smtClean="0"/>
              <a:t>б…</a:t>
            </a:r>
            <a:r>
              <a:rPr lang="ru-RU" dirty="0"/>
              <a:t>	(ударная профессия);</a:t>
            </a:r>
          </a:p>
          <a:p>
            <a:pPr lvl="0"/>
            <a:r>
              <a:rPr lang="ru-RU" dirty="0"/>
              <a:t>риск + пачка =&gt; </a:t>
            </a:r>
            <a:r>
              <a:rPr lang="ru-RU" dirty="0" smtClean="0"/>
              <a:t>с…</a:t>
            </a:r>
            <a:r>
              <a:rPr lang="ru-RU" dirty="0"/>
              <a:t>	(женщина-музыкант);</a:t>
            </a:r>
          </a:p>
          <a:p>
            <a:pPr lvl="0"/>
            <a:r>
              <a:rPr lang="ru-RU" dirty="0"/>
              <a:t>ад + министр + рота =&gt; </a:t>
            </a:r>
            <a:r>
              <a:rPr lang="ru-RU" dirty="0" smtClean="0"/>
              <a:t>а….</a:t>
            </a:r>
            <a:r>
              <a:rPr lang="ru-RU" dirty="0"/>
              <a:t>	(</a:t>
            </a:r>
            <a:r>
              <a:rPr lang="ru-RU" dirty="0" smtClean="0"/>
              <a:t>руководящее </a:t>
            </a:r>
            <a:r>
              <a:rPr lang="ru-RU" dirty="0"/>
              <a:t>должностное лицо).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25144"/>
            <a:ext cx="15335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 - </a:t>
            </a:r>
            <a:r>
              <a:rPr lang="ru-RU" b="1" dirty="0" smtClean="0"/>
              <a:t>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/>
              <a:t>прочитайте </a:t>
            </a:r>
            <a:r>
              <a:rPr lang="ru-RU" i="1" dirty="0"/>
              <a:t>предложенные утверждения и </a:t>
            </a:r>
            <a:r>
              <a:rPr lang="ru-RU" i="1" dirty="0" smtClean="0"/>
              <a:t>согласитесь </a:t>
            </a:r>
            <a:r>
              <a:rPr lang="ru-RU" i="1" dirty="0"/>
              <a:t>или не согласитесь с ними. </a:t>
            </a:r>
          </a:p>
          <a:p>
            <a:pPr lvl="0"/>
            <a:r>
              <a:rPr lang="ru-RU" b="1" dirty="0"/>
              <a:t>Она - балерина, он - </a:t>
            </a:r>
            <a:r>
              <a:rPr lang="ru-RU" b="1" dirty="0" err="1" smtClean="0"/>
              <a:t>балерун</a:t>
            </a:r>
            <a:endParaRPr lang="ru-RU" b="1" dirty="0"/>
          </a:p>
          <a:p>
            <a:pPr lvl="0"/>
            <a:r>
              <a:rPr lang="ru-RU" b="1" dirty="0"/>
              <a:t>Она - актриса, он - </a:t>
            </a:r>
            <a:r>
              <a:rPr lang="ru-RU" b="1" dirty="0" smtClean="0"/>
              <a:t>актер</a:t>
            </a:r>
            <a:endParaRPr lang="ru-RU" b="1" dirty="0"/>
          </a:p>
          <a:p>
            <a:pPr lvl="0"/>
            <a:r>
              <a:rPr lang="ru-RU" b="1" dirty="0"/>
              <a:t>Она - стюардесса, он - стюардесс. 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Она - учительница, он - учитель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Она - проводница, он - </a:t>
            </a:r>
            <a:r>
              <a:rPr lang="ru-RU" b="1" dirty="0" smtClean="0">
                <a:solidFill>
                  <a:srgbClr val="002060"/>
                </a:solidFill>
              </a:rPr>
              <a:t>проводник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Она - конькобежка, он - </a:t>
            </a:r>
            <a:r>
              <a:rPr lang="ru-RU" b="1" dirty="0" err="1" smtClean="0">
                <a:solidFill>
                  <a:srgbClr val="002060"/>
                </a:solidFill>
              </a:rPr>
              <a:t>конькобегун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Она - доярка, он - </a:t>
            </a:r>
            <a:r>
              <a:rPr lang="ru-RU" b="1" dirty="0" smtClean="0">
                <a:solidFill>
                  <a:srgbClr val="FF0000"/>
                </a:solidFill>
              </a:rPr>
              <a:t>подойник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Она - писательница, он - </a:t>
            </a:r>
            <a:r>
              <a:rPr lang="ru-RU" b="1" dirty="0" smtClean="0">
                <a:solidFill>
                  <a:srgbClr val="FF0000"/>
                </a:solidFill>
              </a:rPr>
              <a:t>писатель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Она - художница, он - </a:t>
            </a:r>
            <a:r>
              <a:rPr lang="ru-RU" b="1" dirty="0" smtClean="0">
                <a:solidFill>
                  <a:srgbClr val="FF0000"/>
                </a:solidFill>
              </a:rPr>
              <a:t>художник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11525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9000"/>
            <a:ext cx="2149199" cy="266429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Он- 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b="1" dirty="0"/>
              <a:t>Она - запевала, он </a:t>
            </a:r>
            <a:r>
              <a:rPr lang="ru-RU" sz="2000" b="1" dirty="0" smtClean="0"/>
              <a:t>– запевал</a:t>
            </a:r>
          </a:p>
          <a:p>
            <a:pPr lvl="0"/>
            <a:r>
              <a:rPr lang="ru-RU" sz="2000" b="1" dirty="0"/>
              <a:t>Он - пилот, она - пилотка</a:t>
            </a:r>
          </a:p>
          <a:p>
            <a:r>
              <a:rPr lang="ru-RU" sz="2000" b="1" dirty="0" smtClean="0"/>
              <a:t>Она </a:t>
            </a:r>
            <a:r>
              <a:rPr lang="ru-RU" sz="2000" b="1" dirty="0"/>
              <a:t>- медсестра, он - </a:t>
            </a:r>
            <a:r>
              <a:rPr lang="ru-RU" sz="2000" b="1" dirty="0" smtClean="0"/>
              <a:t>медбрат</a:t>
            </a:r>
            <a:endParaRPr lang="ru-RU" sz="2000" b="1" dirty="0"/>
          </a:p>
          <a:p>
            <a:pPr lvl="0"/>
            <a:r>
              <a:rPr lang="ru-RU" sz="2000" b="1" dirty="0"/>
              <a:t>Она - стряпуха, он - </a:t>
            </a:r>
            <a:r>
              <a:rPr lang="ru-RU" sz="2000" b="1" dirty="0" smtClean="0"/>
              <a:t>стряпчий</a:t>
            </a:r>
            <a:endParaRPr lang="ru-RU" sz="2000" b="1" dirty="0"/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Он - доктор, она - </a:t>
            </a:r>
            <a:r>
              <a:rPr lang="ru-RU" sz="2000" b="1" dirty="0" smtClean="0">
                <a:solidFill>
                  <a:srgbClr val="002060"/>
                </a:solidFill>
              </a:rPr>
              <a:t>доктрина</a:t>
            </a:r>
            <a:endParaRPr lang="ru-RU" sz="2000" b="1" dirty="0">
              <a:solidFill>
                <a:srgbClr val="002060"/>
              </a:solidFill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Он - профессор, она - профессура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 Он - штукатур, она – </a:t>
            </a:r>
            <a:r>
              <a:rPr lang="ru-RU" sz="2000" b="1" dirty="0" smtClean="0">
                <a:solidFill>
                  <a:srgbClr val="002060"/>
                </a:solidFill>
              </a:rPr>
              <a:t>штукатурка</a:t>
            </a:r>
            <a:endParaRPr lang="ru-RU" sz="2000" b="1" dirty="0">
              <a:solidFill>
                <a:srgbClr val="002060"/>
              </a:solidFill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Он - певец, она - певица. 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Он - кузнец, она - кузница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Он - повар, она - </a:t>
            </a:r>
            <a:r>
              <a:rPr lang="ru-RU" sz="2000" b="1" dirty="0" smtClean="0">
                <a:solidFill>
                  <a:srgbClr val="FF0000"/>
                </a:solidFill>
              </a:rPr>
              <a:t>поварешка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Он </a:t>
            </a:r>
            <a:r>
              <a:rPr lang="ru-RU" sz="2000" b="1" dirty="0">
                <a:solidFill>
                  <a:srgbClr val="FF0000"/>
                </a:solidFill>
              </a:rPr>
              <a:t>- пилот, она </a:t>
            </a:r>
            <a:r>
              <a:rPr lang="ru-RU" sz="2000" b="1" dirty="0" smtClean="0">
                <a:solidFill>
                  <a:srgbClr val="FF0000"/>
                </a:solidFill>
              </a:rPr>
              <a:t>– пилотка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Он - музыковед, она </a:t>
            </a:r>
            <a:r>
              <a:rPr lang="ru-RU" sz="2000" b="1" dirty="0" smtClean="0">
                <a:solidFill>
                  <a:srgbClr val="FF0000"/>
                </a:solidFill>
              </a:rPr>
              <a:t>– </a:t>
            </a:r>
            <a:r>
              <a:rPr lang="ru-RU" sz="2000" b="1" dirty="0" err="1" smtClean="0">
                <a:solidFill>
                  <a:srgbClr val="FF0000"/>
                </a:solidFill>
              </a:rPr>
              <a:t>музыковедьма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cocuk_resimle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556792"/>
            <a:ext cx="3888926" cy="379818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571744"/>
            <a:ext cx="2074769" cy="250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кем все люди снимают шапки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(Перед </a:t>
            </a:r>
            <a:r>
              <a:rPr lang="ru-RU" dirty="0" smtClean="0"/>
              <a:t>парикмахером</a:t>
            </a:r>
            <a:r>
              <a:rPr lang="ru-RU" dirty="0"/>
              <a:t>.)</a:t>
            </a:r>
          </a:p>
          <a:p>
            <a:pPr lvl="0"/>
            <a:r>
              <a:rPr lang="ru-RU" dirty="0"/>
              <a:t>Кому разрешается поворачиваться к королю </a:t>
            </a:r>
            <a:r>
              <a:rPr lang="ru-RU" dirty="0" smtClean="0"/>
              <a:t>спиной?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(Кучеру, а теперь - шоферу.)</a:t>
            </a:r>
          </a:p>
          <a:p>
            <a:pPr lvl="0"/>
            <a:r>
              <a:rPr lang="ru-RU" dirty="0"/>
              <a:t>Как звали первую женщину-летчицу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(Баба Яга.)</a:t>
            </a:r>
          </a:p>
          <a:p>
            <a:pPr lvl="0"/>
            <a:r>
              <a:rPr lang="ru-RU" dirty="0" smtClean="0"/>
              <a:t>Кто </a:t>
            </a:r>
            <a:r>
              <a:rPr lang="ru-RU" dirty="0"/>
              <a:t>дымом кормится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(Трубочист.)</a:t>
            </a:r>
          </a:p>
          <a:p>
            <a:pPr lvl="0"/>
            <a:r>
              <a:rPr lang="ru-RU" dirty="0"/>
              <a:t>«Многоликий» профессионал - это... </a:t>
            </a:r>
            <a:endParaRPr lang="ru-RU" dirty="0" smtClean="0"/>
          </a:p>
          <a:p>
            <a:pPr lvl="0"/>
            <a:r>
              <a:rPr lang="ru-RU" dirty="0" smtClean="0"/>
              <a:t>(</a:t>
            </a:r>
            <a:r>
              <a:rPr lang="ru-RU" dirty="0" err="1"/>
              <a:t>сто-рож</a:t>
            </a:r>
            <a:r>
              <a:rPr lang="ru-RU" dirty="0"/>
              <a:t>).</a:t>
            </a:r>
          </a:p>
          <a:p>
            <a:r>
              <a:rPr lang="ru-RU" dirty="0"/>
              <a:t> </a:t>
            </a:r>
            <a:r>
              <a:rPr lang="ru-RU" dirty="0" smtClean="0"/>
              <a:t>Кто </a:t>
            </a:r>
            <a:r>
              <a:rPr lang="ru-RU" dirty="0"/>
              <a:t>на работе играет и получает за это не выговор, а заработную плату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(Актеры, музыканты.)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Профи-викторина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68" y="0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Назовите «орудие труда» оперного певца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(Голос.)</a:t>
            </a:r>
          </a:p>
          <a:p>
            <a:pPr lvl="0"/>
            <a:r>
              <a:rPr lang="ru-RU" dirty="0"/>
              <a:t>Врач произведений искусств - это</a:t>
            </a:r>
            <a:r>
              <a:rPr lang="ru-RU" dirty="0" smtClean="0"/>
              <a:t>...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(реставратор).</a:t>
            </a:r>
          </a:p>
          <a:p>
            <a:pPr lvl="0"/>
            <a:r>
              <a:rPr lang="ru-RU" dirty="0"/>
              <a:t>Какой водитель смотрит на землю свысока? </a:t>
            </a:r>
            <a:endParaRPr lang="ru-RU" dirty="0" smtClean="0"/>
          </a:p>
          <a:p>
            <a:pPr lvl="0"/>
            <a:r>
              <a:rPr lang="ru-RU" dirty="0" smtClean="0"/>
              <a:t>(</a:t>
            </a:r>
            <a:r>
              <a:rPr lang="ru-RU" dirty="0"/>
              <a:t>Пилот.)</a:t>
            </a:r>
          </a:p>
          <a:p>
            <a:pPr lvl="0"/>
            <a:r>
              <a:rPr lang="ru-RU" dirty="0" smtClean="0"/>
              <a:t>Какую </a:t>
            </a:r>
            <a:r>
              <a:rPr lang="ru-RU" dirty="0"/>
              <a:t>профессию и на какую сменил Иван </a:t>
            </a:r>
            <a:r>
              <a:rPr lang="ru-RU" dirty="0" smtClean="0"/>
              <a:t>Васильевич </a:t>
            </a:r>
            <a:r>
              <a:rPr lang="ru-RU" dirty="0"/>
              <a:t>в известном советском кинофильме «Иван </a:t>
            </a:r>
            <a:r>
              <a:rPr lang="ru-RU" dirty="0" smtClean="0"/>
              <a:t>Васильевич </a:t>
            </a:r>
            <a:r>
              <a:rPr lang="ru-RU" dirty="0"/>
              <a:t>меняет профессию</a:t>
            </a:r>
            <a:r>
              <a:rPr lang="ru-RU" dirty="0" smtClean="0"/>
              <a:t>»?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Дом.управа</a:t>
            </a:r>
            <a:r>
              <a:rPr lang="ru-RU" dirty="0" smtClean="0"/>
              <a:t> </a:t>
            </a:r>
            <a:r>
              <a:rPr lang="ru-RU" dirty="0"/>
              <a:t>или управдома, на царя.)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000" b="1" dirty="0"/>
              <a:t>Кем по профессии был отец трех сыновей в </a:t>
            </a:r>
            <a:r>
              <a:rPr lang="ru-RU" sz="4000" b="1" dirty="0" smtClean="0"/>
              <a:t>сказке </a:t>
            </a:r>
            <a:r>
              <a:rPr lang="ru-RU" sz="4000" b="1" dirty="0"/>
              <a:t>«Кот в сапогах</a:t>
            </a:r>
            <a:r>
              <a:rPr lang="ru-RU" sz="4000" b="1" dirty="0" smtClean="0"/>
              <a:t>»?</a:t>
            </a:r>
          </a:p>
          <a:p>
            <a:pPr lvl="0"/>
            <a:r>
              <a:rPr lang="ru-RU" sz="4000" b="1" dirty="0" smtClean="0"/>
              <a:t> </a:t>
            </a:r>
            <a:r>
              <a:rPr lang="ru-RU" sz="4000" b="1" dirty="0"/>
              <a:t>(Мельником.)</a:t>
            </a:r>
          </a:p>
          <a:p>
            <a:pPr lvl="0"/>
            <a:r>
              <a:rPr lang="ru-RU" sz="4000" b="1" dirty="0"/>
              <a:t>Человек какой профессии в сказке Шарля Перро спас Красную Шапочку и ее бабушку</a:t>
            </a:r>
            <a:r>
              <a:rPr lang="ru-RU" sz="4000" b="1" dirty="0" smtClean="0"/>
              <a:t>?</a:t>
            </a:r>
          </a:p>
          <a:p>
            <a:pPr lvl="0"/>
            <a:r>
              <a:rPr lang="ru-RU" sz="4000" b="1" dirty="0" smtClean="0"/>
              <a:t> </a:t>
            </a:r>
            <a:r>
              <a:rPr lang="ru-RU" sz="4000" b="1" dirty="0"/>
              <a:t>(Дровосек.)</a:t>
            </a:r>
          </a:p>
          <a:p>
            <a:pPr lvl="0"/>
            <a:r>
              <a:rPr lang="ru-RU" sz="4000" b="1" dirty="0" smtClean="0"/>
              <a:t>Какая </a:t>
            </a:r>
            <a:r>
              <a:rPr lang="ru-RU" sz="4000" b="1" dirty="0"/>
              <a:t>сказка заканчивается восклицанием: «</a:t>
            </a:r>
            <a:r>
              <a:rPr lang="ru-RU" sz="4000" b="1" dirty="0" smtClean="0"/>
              <a:t>Слава </a:t>
            </a:r>
            <a:r>
              <a:rPr lang="ru-RU" sz="4000" b="1" dirty="0"/>
              <a:t>добрым докторам</a:t>
            </a:r>
            <a:r>
              <a:rPr lang="ru-RU" sz="4000" b="1" dirty="0" smtClean="0"/>
              <a:t>!»?  </a:t>
            </a:r>
          </a:p>
          <a:p>
            <a:pPr lvl="0"/>
            <a:r>
              <a:rPr lang="ru-RU" sz="4000" b="1" dirty="0" smtClean="0"/>
              <a:t>           </a:t>
            </a:r>
            <a:r>
              <a:rPr lang="ru-RU" sz="4000" b="1" dirty="0"/>
              <a:t>(«Доктор Айболит».)</a:t>
            </a:r>
          </a:p>
          <a:p>
            <a:pPr lvl="0"/>
            <a:r>
              <a:rPr lang="ru-RU" sz="4000" b="1" dirty="0" smtClean="0"/>
              <a:t>Кем </a:t>
            </a:r>
            <a:r>
              <a:rPr lang="ru-RU" sz="4000" b="1" dirty="0"/>
              <a:t>работала фрекен Бок в сказке «Малыш и </a:t>
            </a:r>
            <a:r>
              <a:rPr lang="ru-RU" sz="4000" b="1" dirty="0" err="1" smtClean="0"/>
              <a:t>Карлсон</a:t>
            </a:r>
            <a:r>
              <a:rPr lang="ru-RU" sz="4000" b="1" dirty="0" smtClean="0"/>
              <a:t>»?</a:t>
            </a:r>
          </a:p>
          <a:p>
            <a:pPr lvl="0"/>
            <a:r>
              <a:rPr lang="ru-RU" sz="4000" b="1" dirty="0" smtClean="0"/>
              <a:t> </a:t>
            </a:r>
            <a:r>
              <a:rPr lang="ru-RU" sz="4000" b="1" dirty="0"/>
              <a:t>(Домработницей, а по определению </a:t>
            </a:r>
            <a:r>
              <a:rPr lang="ru-RU" sz="4000" b="1" dirty="0" err="1"/>
              <a:t>Карлсона</a:t>
            </a:r>
            <a:r>
              <a:rPr lang="ru-RU" sz="4000" b="1" dirty="0"/>
              <a:t> -</a:t>
            </a:r>
            <a:r>
              <a:rPr lang="ru-RU" sz="4000" b="1" dirty="0" err="1"/>
              <a:t>домомучительницей</a:t>
            </a:r>
            <a:r>
              <a:rPr lang="ru-RU" sz="4000" b="1" dirty="0"/>
              <a:t>.)</a:t>
            </a:r>
          </a:p>
          <a:p>
            <a:pPr lvl="0"/>
            <a:r>
              <a:rPr lang="ru-RU" sz="4000" b="1" dirty="0"/>
              <a:t>Звездный бухгалтер - это</a:t>
            </a:r>
            <a:r>
              <a:rPr lang="ru-RU" sz="4000" b="1" dirty="0" smtClean="0"/>
              <a:t>...</a:t>
            </a:r>
          </a:p>
          <a:p>
            <a:pPr lvl="0"/>
            <a:r>
              <a:rPr lang="ru-RU" sz="4000" b="1" dirty="0" smtClean="0"/>
              <a:t> </a:t>
            </a:r>
            <a:r>
              <a:rPr lang="ru-RU" sz="4000" b="1" dirty="0"/>
              <a:t>(астроном).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23" y="2698583"/>
            <a:ext cx="3552056" cy="266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Без чего не могут обойтись охотники, математики и барабанщики? </a:t>
            </a:r>
            <a:endParaRPr lang="ru-RU" b="1" dirty="0" smtClean="0"/>
          </a:p>
          <a:p>
            <a:pPr lvl="0"/>
            <a:r>
              <a:rPr lang="ru-RU" b="1" dirty="0" smtClean="0"/>
              <a:t>(</a:t>
            </a:r>
            <a:r>
              <a:rPr lang="ru-RU" b="1" dirty="0"/>
              <a:t>Без дроби.)</a:t>
            </a:r>
          </a:p>
          <a:p>
            <a:pPr lvl="0"/>
            <a:r>
              <a:rPr lang="ru-RU" b="1" dirty="0"/>
              <a:t>Без какого орудия труда не обойтись ни </a:t>
            </a:r>
            <a:r>
              <a:rPr lang="ru-RU" b="1" dirty="0" smtClean="0"/>
              <a:t>археологам</a:t>
            </a:r>
            <a:r>
              <a:rPr lang="ru-RU" b="1" dirty="0"/>
              <a:t>, ни художникам? </a:t>
            </a:r>
            <a:endParaRPr lang="ru-RU" b="1" dirty="0" smtClean="0"/>
          </a:p>
          <a:p>
            <a:pPr lvl="0"/>
            <a:r>
              <a:rPr lang="ru-RU" b="1" dirty="0" smtClean="0"/>
              <a:t>(</a:t>
            </a:r>
            <a:r>
              <a:rPr lang="ru-RU" b="1" dirty="0"/>
              <a:t>Без кисти.)</a:t>
            </a:r>
          </a:p>
          <a:p>
            <a:pPr lvl="0"/>
            <a:r>
              <a:rPr lang="ru-RU" b="1" dirty="0" smtClean="0"/>
              <a:t>Буревестник </a:t>
            </a:r>
            <a:r>
              <a:rPr lang="ru-RU" b="1" dirty="0"/>
              <a:t>- это птица или синоптик? </a:t>
            </a:r>
            <a:endParaRPr lang="ru-RU" b="1" dirty="0" smtClean="0"/>
          </a:p>
          <a:p>
            <a:pPr lvl="0"/>
            <a:r>
              <a:rPr lang="ru-RU" b="1" dirty="0" smtClean="0"/>
              <a:t>(</a:t>
            </a:r>
            <a:r>
              <a:rPr lang="ru-RU" b="1" dirty="0"/>
              <a:t>Птица.)</a:t>
            </a:r>
          </a:p>
          <a:p>
            <a:pPr lvl="0"/>
            <a:r>
              <a:rPr lang="ru-RU" b="1" dirty="0"/>
              <a:t>Сидит дед, в сто шуб одет; кто мимо него </a:t>
            </a:r>
            <a:r>
              <a:rPr lang="ru-RU" b="1" dirty="0" smtClean="0"/>
              <a:t>пробегает</a:t>
            </a:r>
            <a:r>
              <a:rPr lang="ru-RU" b="1" dirty="0"/>
              <a:t>, у того он шубу отбирает. Кто это</a:t>
            </a:r>
            <a:r>
              <a:rPr lang="ru-RU" b="1" dirty="0" smtClean="0"/>
              <a:t>?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/>
              <a:t>(Гардеробщик.)</a:t>
            </a:r>
          </a:p>
          <a:p>
            <a:r>
              <a:rPr lang="ru-RU" b="1" dirty="0" smtClean="0"/>
              <a:t>Представители </a:t>
            </a:r>
            <a:r>
              <a:rPr lang="ru-RU" b="1" dirty="0"/>
              <a:t>какой профессии не </a:t>
            </a:r>
            <a:r>
              <a:rPr lang="ru-RU" b="1" dirty="0" smtClean="0"/>
              <a:t>обидятся, если </a:t>
            </a:r>
            <a:r>
              <a:rPr lang="ru-RU" b="1" dirty="0"/>
              <a:t>им скажут: «Ваше место - в яме!»? </a:t>
            </a:r>
            <a:endParaRPr lang="ru-RU" b="1" dirty="0" smtClean="0"/>
          </a:p>
          <a:p>
            <a:r>
              <a:rPr lang="ru-RU" b="1" dirty="0" smtClean="0"/>
              <a:t>(Музыканты,  ведь </a:t>
            </a:r>
            <a:r>
              <a:rPr lang="ru-RU" b="1" dirty="0"/>
              <a:t>их рабочее место - оркестровая яма.)</a:t>
            </a:r>
          </a:p>
          <a:p>
            <a:pPr lvl="0"/>
            <a:r>
              <a:rPr lang="ru-RU" b="1" dirty="0" smtClean="0"/>
              <a:t>Стенания </a:t>
            </a:r>
            <a:r>
              <a:rPr lang="ru-RU" b="1" dirty="0"/>
              <a:t>- это профессиональные песни </a:t>
            </a:r>
            <a:r>
              <a:rPr lang="ru-RU" b="1" dirty="0" smtClean="0"/>
              <a:t>каменщиков</a:t>
            </a:r>
            <a:r>
              <a:rPr lang="ru-RU" b="1" dirty="0"/>
              <a:t>, штукатуров и маляров. Так ли это</a:t>
            </a:r>
            <a:r>
              <a:rPr lang="ru-RU" b="1" dirty="0" smtClean="0"/>
              <a:t>?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/>
              <a:t>(Нет. </a:t>
            </a:r>
            <a:r>
              <a:rPr lang="ru-RU" b="1" dirty="0" smtClean="0"/>
              <a:t>Стенания </a:t>
            </a:r>
            <a:r>
              <a:rPr lang="ru-RU" b="1" dirty="0"/>
              <a:t>- это жалобные протяжные стоны</a:t>
            </a:r>
            <a:r>
              <a:rPr lang="ru-RU" b="1" dirty="0" smtClean="0"/>
              <a:t>.)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164"/>
            <a:ext cx="2106782" cy="143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Профи-тест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26831"/>
            <a:ext cx="2762252" cy="253116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i="1" u="sng" dirty="0" smtClean="0"/>
              <a:t> Кто на съемках кинофильма вместо актера прыгает   из окна третьего этажа дома?</a:t>
            </a:r>
          </a:p>
          <a:p>
            <a:pPr marL="0" lvl="0" indent="0">
              <a:buNone/>
            </a:pPr>
            <a:r>
              <a:rPr lang="ru-RU" sz="3800" b="1" dirty="0" smtClean="0"/>
              <a:t>А -гример;   Б- режиссер; В- каскадер;   Г- сценарист.</a:t>
            </a:r>
          </a:p>
          <a:p>
            <a:pPr>
              <a:buNone/>
            </a:pPr>
            <a:endParaRPr lang="ru-RU" sz="3800" b="1" i="1" u="sng" dirty="0" smtClean="0"/>
          </a:p>
          <a:p>
            <a:pPr>
              <a:buNone/>
            </a:pPr>
            <a:r>
              <a:rPr lang="ru-RU" sz="3800" b="1" i="1" u="sng" dirty="0" smtClean="0"/>
              <a:t> У кого из этих сказочных персонажей </a:t>
            </a:r>
            <a:r>
              <a:rPr lang="ru-RU" sz="3800" b="1" i="1" u="sng" dirty="0" err="1" smtClean="0"/>
              <a:t>Астрид</a:t>
            </a:r>
            <a:r>
              <a:rPr lang="ru-RU" sz="3800" b="1" i="1" u="sng" dirty="0" smtClean="0"/>
              <a:t> Линдгрен отец был капитаном дальнего плавания?</a:t>
            </a:r>
          </a:p>
          <a:p>
            <a:pPr marL="0" lvl="0" indent="0">
              <a:buNone/>
            </a:pPr>
            <a:r>
              <a:rPr lang="ru-RU" sz="3800" b="1" dirty="0" smtClean="0"/>
              <a:t>А -у </a:t>
            </a:r>
            <a:r>
              <a:rPr lang="ru-RU" sz="3800" b="1" dirty="0" err="1" smtClean="0"/>
              <a:t>Карлсона</a:t>
            </a:r>
            <a:r>
              <a:rPr lang="ru-RU" sz="3800" b="1" dirty="0" smtClean="0"/>
              <a:t>; Б- у </a:t>
            </a:r>
            <a:r>
              <a:rPr lang="ru-RU" sz="3800" b="1" dirty="0" err="1" smtClean="0"/>
              <a:t>Пеппи</a:t>
            </a:r>
            <a:r>
              <a:rPr lang="ru-RU" sz="3800" b="1" dirty="0" smtClean="0"/>
              <a:t>; В-  у </a:t>
            </a:r>
            <a:r>
              <a:rPr lang="ru-RU" sz="3800" b="1" dirty="0" err="1" smtClean="0"/>
              <a:t>Рони</a:t>
            </a:r>
            <a:r>
              <a:rPr lang="ru-RU" sz="3800" b="1" dirty="0" smtClean="0"/>
              <a:t>;  Г - у </a:t>
            </a:r>
            <a:r>
              <a:rPr lang="ru-RU" sz="3800" b="1" dirty="0" err="1" smtClean="0"/>
              <a:t>Калле</a:t>
            </a:r>
            <a:r>
              <a:rPr lang="ru-RU" sz="3800" b="1" dirty="0" smtClean="0"/>
              <a:t>.</a:t>
            </a:r>
          </a:p>
          <a:p>
            <a:pPr>
              <a:buNone/>
            </a:pPr>
            <a:endParaRPr lang="ru-RU" sz="3800" b="1" i="1" u="sng" dirty="0" smtClean="0"/>
          </a:p>
          <a:p>
            <a:pPr>
              <a:buNone/>
            </a:pPr>
            <a:r>
              <a:rPr lang="ru-RU" sz="3800" b="1" i="1" u="sng" dirty="0" smtClean="0"/>
              <a:t>Где работает крупье?</a:t>
            </a:r>
          </a:p>
          <a:p>
            <a:pPr marL="0" indent="0">
              <a:buNone/>
            </a:pPr>
            <a:r>
              <a:rPr lang="ru-RU" sz="3800" b="1" dirty="0" smtClean="0"/>
              <a:t>А -на конюшне;   Б- на мельнице; В- на бирже; Г- в казино.</a:t>
            </a:r>
          </a:p>
          <a:p>
            <a:pPr>
              <a:buNone/>
            </a:pPr>
            <a:r>
              <a:rPr lang="ru-RU" sz="3600" b="1" i="1" u="sng" dirty="0" smtClean="0"/>
              <a:t> </a:t>
            </a:r>
          </a:p>
          <a:p>
            <a:pPr>
              <a:buNone/>
            </a:pPr>
            <a:r>
              <a:rPr lang="ru-RU" sz="3600" b="1" i="1" u="sng" dirty="0" smtClean="0"/>
              <a:t> Представитель какой профессии в послереволюционной России назывался «</a:t>
            </a:r>
            <a:r>
              <a:rPr lang="ru-RU" sz="3600" b="1" i="1" u="sng" dirty="0" err="1" smtClean="0"/>
              <a:t>шкрабом</a:t>
            </a:r>
            <a:r>
              <a:rPr lang="ru-RU" sz="3600" b="1" i="1" u="sng" dirty="0" smtClean="0"/>
              <a:t>»?</a:t>
            </a:r>
          </a:p>
          <a:p>
            <a:pPr marL="0" lvl="0" indent="0">
              <a:buNone/>
            </a:pPr>
            <a:r>
              <a:rPr lang="ru-RU" sz="3600" b="1" dirty="0" smtClean="0"/>
              <a:t>А- полотер;  Б- учитель;  В-  посудомойка; Г- сторож.</a:t>
            </a:r>
          </a:p>
          <a:p>
            <a:pPr lvl="0"/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	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/>
              <a:t>С представителями какой уважаемой профессии     сравнивают </a:t>
            </a:r>
            <a:r>
              <a:rPr lang="ru-RU" b="1" i="1" u="sng" dirty="0" err="1" smtClean="0"/>
              <a:t>грязнулю</a:t>
            </a:r>
            <a:r>
              <a:rPr lang="ru-RU" b="1" i="1" u="sng" dirty="0" smtClean="0"/>
              <a:t>?</a:t>
            </a:r>
          </a:p>
          <a:p>
            <a:pPr marL="0" lvl="0" indent="0">
              <a:buNone/>
            </a:pPr>
            <a:r>
              <a:rPr lang="ru-RU" b="1" dirty="0" smtClean="0"/>
              <a:t>А - с шахтером;  Б-  с трубочистом;   В- с нефтяником;   Г-  с пожарным.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u="sng" dirty="0" smtClean="0"/>
              <a:t>Кто в больнице погружает в глубокий сон пациента    перед операцией?</a:t>
            </a:r>
          </a:p>
          <a:p>
            <a:pPr>
              <a:buNone/>
            </a:pPr>
            <a:r>
              <a:rPr lang="ru-RU" b="1" dirty="0" smtClean="0"/>
              <a:t>А- физиотерапевт; Б-</a:t>
            </a:r>
            <a:r>
              <a:rPr lang="ru-RU" b="1" dirty="0"/>
              <a:t> </a:t>
            </a:r>
            <a:r>
              <a:rPr lang="ru-RU" b="1" dirty="0" smtClean="0"/>
              <a:t>анестезиолог;  В-   рентгенолог;     Г-гипнотизер.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За чем мужчина обращается к флористу?</a:t>
            </a:r>
          </a:p>
          <a:p>
            <a:pPr marL="0" lvl="0" indent="0">
              <a:buNone/>
            </a:pPr>
            <a:r>
              <a:rPr lang="ru-RU" b="1" dirty="0" smtClean="0"/>
              <a:t>А- за грибами;   Б-  за букетом;   В-  за отваром;    Г-за табаком.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  Кто надевает во время работы самый дорогой в     мире костюм?</a:t>
            </a:r>
          </a:p>
          <a:p>
            <a:pPr marL="0" lvl="0" indent="0">
              <a:buNone/>
            </a:pPr>
            <a:r>
              <a:rPr lang="ru-RU" b="1" dirty="0" smtClean="0"/>
              <a:t>А- летчик;   Б- автогонщик;   В- аквалангист;  Г- космонавт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56992"/>
            <a:ext cx="1752241" cy="26250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52692"/>
            <a:ext cx="8229600" cy="5344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u="sng" dirty="0" smtClean="0"/>
              <a:t>Кем работал в зоопарке крокодил Гена?</a:t>
            </a:r>
          </a:p>
          <a:p>
            <a:pPr marL="0" lvl="0" indent="0">
              <a:buNone/>
            </a:pPr>
            <a:r>
              <a:rPr lang="ru-RU" b="1" dirty="0" smtClean="0"/>
              <a:t>А-сторожем;   Б- директором;   В- дрессировщиком;  Г- крокодилом.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Как называют семью тружеников, передающую из  поколения в поколение профессию, мастерство и трудовые традиции?</a:t>
            </a:r>
          </a:p>
          <a:p>
            <a:pPr marL="0" lvl="0" indent="0">
              <a:buNone/>
            </a:pPr>
            <a:r>
              <a:rPr lang="ru-RU" b="1" dirty="0" smtClean="0"/>
              <a:t>А-династия; Б-   фракция;  В- партия;  Г- колония.</a:t>
            </a:r>
          </a:p>
          <a:p>
            <a:pPr lvl="0">
              <a:buNone/>
            </a:pPr>
            <a:r>
              <a:rPr lang="ru-RU" b="1" dirty="0" smtClean="0"/>
              <a:t>	</a:t>
            </a:r>
          </a:p>
          <a:p>
            <a:pPr lvl="0">
              <a:buNone/>
            </a:pPr>
            <a:r>
              <a:rPr lang="ru-RU" b="1" i="1" u="sng" dirty="0" smtClean="0"/>
              <a:t>Кто из перечисленных лиц не работает в художественном музее?</a:t>
            </a:r>
          </a:p>
          <a:p>
            <a:pPr marL="0" lvl="0" indent="0">
              <a:buNone/>
            </a:pPr>
            <a:r>
              <a:rPr lang="ru-RU" b="1" dirty="0" smtClean="0"/>
              <a:t>А-хранитель;    Б-реставратор;  В- экскурсовод;    Г- ресторатор.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u="sng" dirty="0" smtClean="0"/>
              <a:t>К кому из перечисленных лиц не принято обращаться «маэстро»?</a:t>
            </a:r>
          </a:p>
          <a:p>
            <a:pPr marL="0" lvl="0" indent="0">
              <a:buNone/>
            </a:pPr>
            <a:r>
              <a:rPr lang="ru-RU" b="1" dirty="0" smtClean="0"/>
              <a:t>А-к художнику;   Б- к композитору;   В- к шахматисту;  Г-  к бухгалтеру.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Что делает визажист?</a:t>
            </a:r>
          </a:p>
          <a:p>
            <a:pPr>
              <a:buNone/>
            </a:pPr>
            <a:r>
              <a:rPr lang="ru-RU" b="1" dirty="0" smtClean="0"/>
              <a:t> А- визы;    Б-макияж;   В- пластические операции;  Г-  художественные фотографии.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4664"/>
            <a:ext cx="1368152" cy="169605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 smtClean="0"/>
              <a:t> Цель и задачи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05152"/>
            <a:ext cx="2520677" cy="31248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Расширить </a:t>
            </a:r>
            <a:r>
              <a:rPr lang="ru-RU" b="1" dirty="0"/>
              <a:t>представления учащихся об огромном и многообразном мире </a:t>
            </a:r>
            <a:r>
              <a:rPr lang="ru-RU" b="1" dirty="0" smtClean="0"/>
              <a:t>профессий</a:t>
            </a:r>
            <a:endParaRPr lang="ru-RU" b="1" dirty="0"/>
          </a:p>
          <a:p>
            <a:r>
              <a:rPr lang="ru-RU" b="1" dirty="0" smtClean="0"/>
              <a:t>Закрепить изученную тему «Лексика»</a:t>
            </a:r>
          </a:p>
          <a:p>
            <a:r>
              <a:rPr lang="ru-RU" b="1" dirty="0" smtClean="0"/>
              <a:t>Активизировать познавательный процесс учащихся</a:t>
            </a:r>
          </a:p>
          <a:p>
            <a:r>
              <a:rPr lang="ru-RU" b="1" dirty="0" smtClean="0"/>
              <a:t>Вызвать интерес к предмету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53" y="188640"/>
            <a:ext cx="1743075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Профи-тест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62601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/>
              <a:t>Что «разнюхивают» журналисты?</a:t>
            </a:r>
          </a:p>
          <a:p>
            <a:pPr marL="0" lvl="0" indent="0">
              <a:buNone/>
            </a:pPr>
            <a:r>
              <a:rPr lang="ru-RU" b="1" dirty="0" smtClean="0"/>
              <a:t>А-вареные идеи;   Б-жареные факты;   В-маринованные фото;   Г-копченые улики.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Какое из приведенных слов не обозначает военнослужащего?</a:t>
            </a:r>
          </a:p>
          <a:p>
            <a:pPr marL="0" lvl="0" indent="0">
              <a:buNone/>
            </a:pPr>
            <a:r>
              <a:rPr lang="ru-RU" b="1" dirty="0" smtClean="0"/>
              <a:t>А-</a:t>
            </a:r>
            <a:r>
              <a:rPr lang="ru-RU" b="1" dirty="0" err="1" smtClean="0"/>
              <a:t>комэск</a:t>
            </a:r>
            <a:r>
              <a:rPr lang="ru-RU" b="1" dirty="0" smtClean="0"/>
              <a:t>; Б-   комбат;  В- комфорт; Г-  комдив.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u="sng" dirty="0" smtClean="0"/>
              <a:t>Как называется артист, объявляющий и комментирующий номера эстрадной программы?</a:t>
            </a:r>
          </a:p>
          <a:p>
            <a:pPr marL="0" indent="0">
              <a:buNone/>
            </a:pPr>
            <a:r>
              <a:rPr lang="ru-RU" b="1" dirty="0" smtClean="0"/>
              <a:t>А-тамада;    Б-конферансье;  В-  диктор; Г-  спикер.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Что держит в руках ведущий аукциона?</a:t>
            </a:r>
          </a:p>
          <a:p>
            <a:pPr marL="0" indent="0">
              <a:buNone/>
            </a:pPr>
            <a:r>
              <a:rPr lang="ru-RU" b="1" dirty="0" smtClean="0"/>
              <a:t>А-пилу;  Б- молоток;  В- топор;  Г- щипцы.</a:t>
            </a:r>
          </a:p>
          <a:p>
            <a:pPr lvl="0">
              <a:buNone/>
            </a:pP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i="1" u="sng" dirty="0" smtClean="0"/>
              <a:t>Ветка какого дерева украшает фуражку российского лесника?</a:t>
            </a:r>
          </a:p>
          <a:p>
            <a:pPr marL="0" lvl="0" indent="0">
              <a:buNone/>
            </a:pPr>
            <a:r>
              <a:rPr lang="ru-RU" b="1" dirty="0" smtClean="0"/>
              <a:t>А-сосны;   Б-пальмы;  В-дуба;  Г- клена.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ПОДВЕДЕМ ИТОГИ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 rot="20844305">
            <a:off x="1352629" y="2967335"/>
            <a:ext cx="6438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049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Профессии-синонимы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747731"/>
              </p:ext>
            </p:extLst>
          </p:nvPr>
        </p:nvGraphicFramePr>
        <p:xfrm>
          <a:off x="457200" y="1600200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педагог - ... </a:t>
                      </a:r>
                    </a:p>
                    <a:p>
                      <a:r>
                        <a:rPr lang="ru-RU" sz="2800" dirty="0" smtClean="0"/>
                        <a:t>врач - ... </a:t>
                      </a:r>
                    </a:p>
                    <a:p>
                      <a:r>
                        <a:rPr lang="ru-RU" sz="2800" dirty="0" smtClean="0"/>
                        <a:t>стоматолог - ... </a:t>
                      </a:r>
                    </a:p>
                    <a:p>
                      <a:r>
                        <a:rPr lang="ru-RU" sz="2800" dirty="0" smtClean="0"/>
                        <a:t>портниха - ...</a:t>
                      </a:r>
                    </a:p>
                    <a:p>
                      <a:r>
                        <a:rPr lang="ru-RU" sz="2800" dirty="0" smtClean="0"/>
                        <a:t>сторож - ... 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летчик - ... </a:t>
                      </a:r>
                    </a:p>
                    <a:p>
                      <a:r>
                        <a:rPr lang="ru-RU" sz="2800" dirty="0" smtClean="0"/>
                        <a:t>шофер - ...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голкипер - ... </a:t>
                      </a:r>
                    </a:p>
                    <a:p>
                      <a:r>
                        <a:rPr lang="ru-RU" sz="2400" dirty="0" smtClean="0"/>
                        <a:t>солдат - ... </a:t>
                      </a:r>
                    </a:p>
                    <a:p>
                      <a:r>
                        <a:rPr lang="ru-RU" sz="2400" dirty="0" smtClean="0"/>
                        <a:t>торговец - ... </a:t>
                      </a:r>
                    </a:p>
                    <a:p>
                      <a:r>
                        <a:rPr lang="ru-RU" sz="2400" dirty="0" smtClean="0"/>
                        <a:t>экскурсовод - ... </a:t>
                      </a:r>
                    </a:p>
                    <a:p>
                      <a:r>
                        <a:rPr lang="ru-RU" sz="2400" dirty="0" smtClean="0"/>
                        <a:t>письмоносец - ... </a:t>
                      </a:r>
                    </a:p>
                    <a:p>
                      <a:r>
                        <a:rPr lang="ru-RU" sz="2400" dirty="0" smtClean="0"/>
                        <a:t> 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государственный обвинитель </a:t>
                      </a:r>
                    </a:p>
                    <a:p>
                      <a:r>
                        <a:rPr lang="ru-RU" sz="2400" dirty="0" smtClean="0"/>
                        <a:t>актер - ...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рыбак - ... </a:t>
                      </a:r>
                    </a:p>
                    <a:p>
                      <a:r>
                        <a:rPr lang="ru-RU" sz="2800" dirty="0" smtClean="0"/>
                        <a:t>парикмахер - ... </a:t>
                      </a:r>
                    </a:p>
                    <a:p>
                      <a:r>
                        <a:rPr lang="ru-RU" sz="2800" dirty="0" smtClean="0"/>
                        <a:t>фокусник - ... </a:t>
                      </a:r>
                    </a:p>
                    <a:p>
                      <a:r>
                        <a:rPr lang="ru-RU" sz="2800" dirty="0" smtClean="0"/>
                        <a:t>архитектор - ... </a:t>
                      </a:r>
                    </a:p>
                    <a:p>
                      <a:r>
                        <a:rPr lang="ru-RU" sz="2800" dirty="0" smtClean="0"/>
                        <a:t>художник </a:t>
                      </a:r>
                      <a:r>
                        <a:rPr lang="ru-RU" sz="2800" dirty="0" smtClean="0"/>
                        <a:t>- ... </a:t>
                      </a:r>
                    </a:p>
                    <a:p>
                      <a:r>
                        <a:rPr lang="ru-RU" sz="2800" dirty="0" smtClean="0"/>
                        <a:t>рудокоп - ... </a:t>
                      </a:r>
                    </a:p>
                    <a:p>
                      <a:r>
                        <a:rPr lang="ru-RU" sz="2800" dirty="0" smtClean="0"/>
                        <a:t>адвокат - ...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59" y="-1"/>
            <a:ext cx="1403648" cy="3671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5108575"/>
            <a:ext cx="18653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19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1272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Омонимы-профессионалы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/>
              <a:t>отгадать слова, имеющие два значения, одно из которых - название профессии.</a:t>
            </a:r>
            <a:endParaRPr lang="ru-RU" i="1" dirty="0"/>
          </a:p>
          <a:p>
            <a:pPr>
              <a:buNone/>
            </a:pPr>
            <a:r>
              <a:rPr lang="ru-RU" i="1" dirty="0" smtClean="0"/>
              <a:t>1.  </a:t>
            </a:r>
            <a:r>
              <a:rPr lang="ru-RU" dirty="0" smtClean="0"/>
              <a:t>Не </a:t>
            </a:r>
            <a:r>
              <a:rPr lang="ru-RU" dirty="0"/>
              <a:t>только бытовой прибор для обработки </a:t>
            </a:r>
            <a:r>
              <a:rPr lang="ru-RU" dirty="0" smtClean="0"/>
              <a:t>паркетных </a:t>
            </a:r>
            <a:r>
              <a:rPr lang="ru-RU" dirty="0"/>
              <a:t>полов, но и работник, занимающийся натиркой таких полов. </a:t>
            </a:r>
          </a:p>
          <a:p>
            <a:pPr marL="0" lvl="0" indent="0">
              <a:buNone/>
            </a:pPr>
            <a:r>
              <a:rPr lang="ru-RU" dirty="0" smtClean="0"/>
              <a:t>2.Не </a:t>
            </a:r>
            <a:r>
              <a:rPr lang="ru-RU" dirty="0"/>
              <a:t>только вещество, хорошо проводящее </a:t>
            </a:r>
            <a:r>
              <a:rPr lang="ru-RU" dirty="0" smtClean="0"/>
              <a:t>электрический </a:t>
            </a:r>
            <a:r>
              <a:rPr lang="ru-RU" dirty="0"/>
              <a:t>ток, пропускающее через себя звук и теплоту, но и железнодорожный служащий, сопровождающий вагон. 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Не </a:t>
            </a:r>
            <a:r>
              <a:rPr lang="ru-RU" dirty="0"/>
              <a:t>только человек, прислуживающий игрокам на </a:t>
            </a:r>
            <a:r>
              <a:rPr lang="ru-RU" dirty="0" smtClean="0"/>
              <a:t>бильярде </a:t>
            </a:r>
            <a:r>
              <a:rPr lang="ru-RU" dirty="0"/>
              <a:t>и ведущий счет, но и цветной фломастер для </a:t>
            </a:r>
            <a:r>
              <a:rPr lang="ru-RU" dirty="0" smtClean="0"/>
              <a:t>нанесения </a:t>
            </a:r>
            <a:r>
              <a:rPr lang="ru-RU" dirty="0"/>
              <a:t>отметок в тексте.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6384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4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Омонимы-профессионалы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4.  Не только линия, дающая наглядное представление о характере изменения математической функции, но и художник, рисующий карандашом и тушью. </a:t>
            </a:r>
          </a:p>
          <a:p>
            <a:pPr marL="0" lvl="0" indent="0">
              <a:buNone/>
            </a:pPr>
            <a:r>
              <a:rPr lang="ru-RU" dirty="0" smtClean="0"/>
              <a:t>5. Не только один из двух стеклоочистителей автомобиля, но и профессионал, отвечающий за порядок и чистоту во дворе и на улице. </a:t>
            </a:r>
          </a:p>
          <a:p>
            <a:pPr marL="0" lvl="0" indent="0">
              <a:buNone/>
            </a:pPr>
            <a:r>
              <a:rPr lang="ru-RU" dirty="0" smtClean="0"/>
              <a:t>6. Не только ученый-физик, но и специалист, занимающийся наблюдением за работой машин. </a:t>
            </a:r>
          </a:p>
          <a:p>
            <a:pPr marL="0" lvl="0" indent="0">
              <a:buNone/>
            </a:pPr>
            <a:r>
              <a:rPr lang="ru-RU" dirty="0" smtClean="0"/>
              <a:t>7.Не только литературное произведение или фильм, изображающие раскрытие запутанных преступлений, но и специалист по раскрытию уголовных преступлений.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Омонимы-профессионалы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5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8. Не </a:t>
            </a:r>
            <a:r>
              <a:rPr lang="ru-RU" dirty="0"/>
              <a:t>только передовой работник, добивающийся </a:t>
            </a:r>
            <a:r>
              <a:rPr lang="ru-RU" dirty="0" smtClean="0"/>
              <a:t>высоких </a:t>
            </a:r>
            <a:r>
              <a:rPr lang="ru-RU" dirty="0"/>
              <a:t>результатов в труде, но и музыкант, играющий на ударном инструменте. </a:t>
            </a:r>
          </a:p>
          <a:p>
            <a:pPr marL="0" lvl="0" indent="0">
              <a:buNone/>
            </a:pPr>
            <a:r>
              <a:rPr lang="ru-RU" dirty="0" smtClean="0"/>
              <a:t>9. Не </a:t>
            </a:r>
            <a:r>
              <a:rPr lang="ru-RU" dirty="0"/>
              <a:t>только сто рублей, но и придворный чин на Руси до </a:t>
            </a:r>
            <a:r>
              <a:rPr lang="en-US" dirty="0"/>
              <a:t>XVII </a:t>
            </a:r>
            <a:r>
              <a:rPr lang="ru-RU" dirty="0"/>
              <a:t>века. </a:t>
            </a:r>
          </a:p>
          <a:p>
            <a:pPr marL="0" indent="0">
              <a:buNone/>
            </a:pPr>
            <a:r>
              <a:rPr lang="ru-RU" dirty="0" smtClean="0"/>
              <a:t>10. Не </a:t>
            </a:r>
            <a:r>
              <a:rPr lang="ru-RU" dirty="0"/>
              <a:t>только плоский чемоданчик для бумаг и книг,</a:t>
            </a:r>
            <a:br>
              <a:rPr lang="ru-RU" dirty="0"/>
            </a:br>
            <a:r>
              <a:rPr lang="ru-RU" dirty="0"/>
              <a:t>но и специалист в области внешних </a:t>
            </a:r>
            <a:r>
              <a:rPr lang="ru-RU" dirty="0" smtClean="0"/>
              <a:t>отношений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11. Не </a:t>
            </a:r>
            <a:r>
              <a:rPr lang="ru-RU" dirty="0"/>
              <a:t>только детская игра, включающая в себя набор деталей, но и работник, занимающийся разработкой </a:t>
            </a:r>
            <a:r>
              <a:rPr lang="ru-RU" dirty="0" smtClean="0"/>
              <a:t>новых </a:t>
            </a:r>
            <a:r>
              <a:rPr lang="ru-RU" dirty="0"/>
              <a:t>устройств и изделий.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12. Не только консервирование в соленом растворе, но и дипломатический представитель высшего ранга. 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Проверим 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361023"/>
              </p:ext>
            </p:extLst>
          </p:nvPr>
        </p:nvGraphicFramePr>
        <p:xfrm>
          <a:off x="457200" y="1600200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1.Полотер</a:t>
                      </a:r>
                    </a:p>
                    <a:p>
                      <a:r>
                        <a:rPr lang="ru-RU" sz="3200" dirty="0" smtClean="0"/>
                        <a:t>2.Проводник </a:t>
                      </a:r>
                    </a:p>
                    <a:p>
                      <a:r>
                        <a:rPr lang="ru-RU" sz="3200" dirty="0" smtClean="0"/>
                        <a:t>3.Маркер</a:t>
                      </a:r>
                    </a:p>
                    <a:p>
                      <a:r>
                        <a:rPr lang="ru-RU" sz="3200" dirty="0" smtClean="0"/>
                        <a:t>4.График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5.Дворники</a:t>
                      </a:r>
                    </a:p>
                    <a:p>
                      <a:r>
                        <a:rPr lang="ru-RU" sz="3200" dirty="0" smtClean="0"/>
                        <a:t>6.Механик </a:t>
                      </a:r>
                    </a:p>
                    <a:p>
                      <a:r>
                        <a:rPr lang="ru-RU" sz="3200" dirty="0" smtClean="0"/>
                        <a:t>7.Детектив</a:t>
                      </a:r>
                    </a:p>
                    <a:p>
                      <a:r>
                        <a:rPr lang="ru-RU" sz="3200" dirty="0" smtClean="0"/>
                        <a:t>8.Ударник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9.Стольник </a:t>
                      </a:r>
                    </a:p>
                    <a:p>
                      <a:r>
                        <a:rPr lang="ru-RU" sz="3200" dirty="0" smtClean="0"/>
                        <a:t>10.Дипломат </a:t>
                      </a:r>
                    </a:p>
                    <a:p>
                      <a:r>
                        <a:rPr lang="ru-RU" sz="3200" dirty="0" smtClean="0"/>
                        <a:t> </a:t>
                      </a:r>
                      <a:r>
                        <a:rPr lang="ru-RU" sz="2800" dirty="0" smtClean="0"/>
                        <a:t>11.Конструктор</a:t>
                      </a:r>
                    </a:p>
                    <a:p>
                      <a:r>
                        <a:rPr lang="ru-RU" sz="3200" dirty="0" smtClean="0"/>
                        <a:t>12.Посол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4221088"/>
            <a:ext cx="2232913" cy="2655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7072"/>
            <a:ext cx="217227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Анаграммы-профессионалы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2800" i="1" dirty="0" smtClean="0"/>
              <a:t>переставить  буквы  в  предложенных   словах так, чтобы получились названия профессий</a:t>
            </a:r>
          </a:p>
          <a:p>
            <a:pPr lvl="0"/>
            <a:r>
              <a:rPr lang="ru-RU" dirty="0"/>
              <a:t>рвач =&gt; </a:t>
            </a:r>
            <a:r>
              <a:rPr lang="ru-RU" dirty="0" smtClean="0"/>
              <a:t>в…..</a:t>
            </a:r>
            <a:r>
              <a:rPr lang="ru-RU" dirty="0"/>
              <a:t>	(медицинский работник);</a:t>
            </a:r>
          </a:p>
          <a:p>
            <a:pPr lvl="0"/>
            <a:r>
              <a:rPr lang="ru-RU" dirty="0"/>
              <a:t>сопло =&gt; </a:t>
            </a:r>
            <a:r>
              <a:rPr lang="ru-RU" dirty="0" smtClean="0"/>
              <a:t>п….</a:t>
            </a:r>
            <a:r>
              <a:rPr lang="ru-RU" dirty="0"/>
              <a:t>	(дипломатический представитель);</a:t>
            </a:r>
          </a:p>
          <a:p>
            <a:pPr lvl="0"/>
            <a:r>
              <a:rPr lang="ru-RU" dirty="0"/>
              <a:t>терка =&gt; </a:t>
            </a:r>
            <a:r>
              <a:rPr lang="ru-RU" dirty="0" smtClean="0"/>
              <a:t>а….</a:t>
            </a:r>
            <a:r>
              <a:rPr lang="ru-RU" dirty="0"/>
              <a:t>	(театральная и кинематографичес­кая профессия);</a:t>
            </a:r>
          </a:p>
          <a:p>
            <a:pPr lvl="0"/>
            <a:r>
              <a:rPr lang="ru-RU" dirty="0"/>
              <a:t>фиакр =&gt; </a:t>
            </a:r>
            <a:r>
              <a:rPr lang="ru-RU" dirty="0" smtClean="0"/>
              <a:t>ф…</a:t>
            </a:r>
            <a:r>
              <a:rPr lang="ru-RU" dirty="0"/>
              <a:t>	(волшебная цирковая профессия);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10858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Анаграммы-профессионалы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кулон =&gt; </a:t>
            </a:r>
            <a:r>
              <a:rPr lang="ru-RU" dirty="0" smtClean="0"/>
              <a:t>к…</a:t>
            </a:r>
            <a:r>
              <a:rPr lang="ru-RU" dirty="0"/>
              <a:t>	(веселая цирковая профессия);</a:t>
            </a:r>
          </a:p>
          <a:p>
            <a:pPr lvl="0"/>
            <a:r>
              <a:rPr lang="ru-RU" dirty="0"/>
              <a:t>марля =&gt; </a:t>
            </a:r>
            <a:r>
              <a:rPr lang="ru-RU" dirty="0" smtClean="0"/>
              <a:t>м…</a:t>
            </a:r>
            <a:r>
              <a:rPr lang="ru-RU" dirty="0"/>
              <a:t>	(«разноцветный» рабочий);</a:t>
            </a:r>
          </a:p>
          <a:p>
            <a:pPr marL="0" lvl="0" indent="0">
              <a:buNone/>
            </a:pPr>
            <a:r>
              <a:rPr lang="ru-RU" dirty="0" smtClean="0"/>
              <a:t>авдотка </a:t>
            </a:r>
            <a:r>
              <a:rPr lang="ru-RU" dirty="0"/>
              <a:t>=&gt; </a:t>
            </a:r>
            <a:r>
              <a:rPr lang="ru-RU" dirty="0" smtClean="0"/>
              <a:t>а…</a:t>
            </a:r>
            <a:r>
              <a:rPr lang="ru-RU" dirty="0"/>
              <a:t>	(</a:t>
            </a:r>
            <a:r>
              <a:rPr lang="ru-RU" dirty="0" smtClean="0"/>
              <a:t>юри</a:t>
            </a:r>
            <a:r>
              <a:rPr lang="ru-RU" dirty="0" smtClean="0"/>
              <a:t>дическая </a:t>
            </a:r>
            <a:r>
              <a:rPr lang="ru-RU" dirty="0"/>
              <a:t>профессия</a:t>
            </a:r>
            <a:endParaRPr lang="ru-RU" dirty="0"/>
          </a:p>
          <a:p>
            <a:pPr lvl="0"/>
            <a:r>
              <a:rPr lang="ru-RU" dirty="0" smtClean="0"/>
              <a:t>травинка </a:t>
            </a:r>
            <a:r>
              <a:rPr lang="ru-RU" dirty="0"/>
              <a:t>=&gt; </a:t>
            </a:r>
            <a:r>
              <a:rPr lang="ru-RU" dirty="0" smtClean="0"/>
              <a:t>а…</a:t>
            </a:r>
            <a:r>
              <a:rPr lang="ru-RU" dirty="0"/>
              <a:t>	(продавец старины);</a:t>
            </a:r>
          </a:p>
          <a:p>
            <a:pPr lvl="0"/>
            <a:r>
              <a:rPr lang="ru-RU" dirty="0" smtClean="0"/>
              <a:t>кредитор </a:t>
            </a:r>
            <a:r>
              <a:rPr lang="ru-RU" dirty="0"/>
              <a:t>=&gt; </a:t>
            </a:r>
            <a:r>
              <a:rPr lang="ru-RU" dirty="0" smtClean="0"/>
              <a:t>д….</a:t>
            </a:r>
            <a:r>
              <a:rPr lang="ru-RU" dirty="0"/>
              <a:t>	(руководитель предприятия);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29200"/>
            <a:ext cx="1152525" cy="14287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1209</Words>
  <Application>Microsoft Office PowerPoint</Application>
  <PresentationFormat>Экран (4:3)</PresentationFormat>
  <Paragraphs>209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Парад профессий</vt:lpstr>
      <vt:lpstr>  Цель и задачи</vt:lpstr>
      <vt:lpstr>Профессии-синонимы</vt:lpstr>
      <vt:lpstr>Омонимы-профессионалы </vt:lpstr>
      <vt:lpstr>     Омонимы-профессионалы </vt:lpstr>
      <vt:lpstr>Омонимы-профессионалы </vt:lpstr>
      <vt:lpstr>Проверим :</vt:lpstr>
      <vt:lpstr>  Анаграммы-профессионалы  </vt:lpstr>
      <vt:lpstr>Анаграммы-профессионалы</vt:lpstr>
      <vt:lpstr>Анаграммы-профессионалы</vt:lpstr>
      <vt:lpstr>Он - она </vt:lpstr>
      <vt:lpstr>Он- она</vt:lpstr>
      <vt:lpstr>Профи-викторина</vt:lpstr>
      <vt:lpstr>Профи-викторина</vt:lpstr>
      <vt:lpstr>Профи-викторина</vt:lpstr>
      <vt:lpstr>Профи-викторина</vt:lpstr>
      <vt:lpstr>Профи-тест</vt:lpstr>
      <vt:lpstr>Профи-тест</vt:lpstr>
      <vt:lpstr>Профи-тест</vt:lpstr>
      <vt:lpstr>Профи-тест</vt:lpstr>
      <vt:lpstr>ПОДВЕДЕМ ИТОГИ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профессий</dc:title>
  <dc:creator>Сергей</dc:creator>
  <cp:lastModifiedBy>интант</cp:lastModifiedBy>
  <cp:revision>32</cp:revision>
  <dcterms:created xsi:type="dcterms:W3CDTF">2012-12-04T09:52:33Z</dcterms:created>
  <dcterms:modified xsi:type="dcterms:W3CDTF">2013-01-15T02:40:42Z</dcterms:modified>
</cp:coreProperties>
</file>