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6" r:id="rId4"/>
    <p:sldId id="258" r:id="rId5"/>
    <p:sldId id="260" r:id="rId6"/>
    <p:sldId id="259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85489-B73E-4FDC-8BEB-082501218689}" type="datetimeFigureOut">
              <a:rPr lang="ru-RU"/>
              <a:pPr>
                <a:defRPr/>
              </a:pPr>
              <a:t>15.09.2011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A5CAB-3A83-4043-9126-32380D2169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FB0C9-B2A3-4EA0-84A0-ABD94E00BFA5}" type="datetimeFigureOut">
              <a:rPr lang="ru-RU"/>
              <a:pPr>
                <a:defRPr/>
              </a:pPr>
              <a:t>15.09.2011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D62D5-B756-4F9C-AF94-DAC1E42472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F850A-908B-484D-A3EA-25E0FB8280B1}" type="datetimeFigureOut">
              <a:rPr lang="ru-RU"/>
              <a:pPr>
                <a:defRPr/>
              </a:pPr>
              <a:t>15.09.2011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27382-5645-485C-BD3F-B417EE13F6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0D8A5-DB3F-452C-A054-A94FBD16E3B0}" type="datetimeFigureOut">
              <a:rPr lang="ru-RU"/>
              <a:pPr>
                <a:defRPr/>
              </a:pPr>
              <a:t>15.09.2011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B588C-2A5B-4D3F-9646-04E0AC7DDF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11C86-A3A0-4115-8AE0-1066BFC1430A}" type="datetimeFigureOut">
              <a:rPr lang="ru-RU"/>
              <a:pPr>
                <a:defRPr/>
              </a:pPr>
              <a:t>15.09.2011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E2BB0-9864-419C-8C1A-7478FB4DEA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A33D2-82C9-4314-8125-3473F4FB560B}" type="datetimeFigureOut">
              <a:rPr lang="ru-RU"/>
              <a:pPr>
                <a:defRPr/>
              </a:pPr>
              <a:t>15.09.2011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1A2B4-FA6C-481D-B65A-F376CF1FCF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9268E-6CBC-4168-916F-8A406B2D4E23}" type="datetimeFigureOut">
              <a:rPr lang="ru-RU"/>
              <a:pPr>
                <a:defRPr/>
              </a:pPr>
              <a:t>15.09.2011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63A17-B933-422D-B75C-9F43D091CA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5AFF1-0994-4365-918B-76B01BF79316}" type="datetimeFigureOut">
              <a:rPr lang="ru-RU"/>
              <a:pPr>
                <a:defRPr/>
              </a:pPr>
              <a:t>15.09.2011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03334-3997-428D-B5A9-DC7E4F4940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53B3D-F6A1-4AD4-9C21-CB616D5DC1BE}" type="datetimeFigureOut">
              <a:rPr lang="ru-RU"/>
              <a:pPr>
                <a:defRPr/>
              </a:pPr>
              <a:t>15.09.2011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B9839-C32A-4AD1-A62A-A7CD8573C2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C1B35-8D63-4568-8B9C-5516DC32BAC8}" type="datetimeFigureOut">
              <a:rPr lang="ru-RU"/>
              <a:pPr>
                <a:defRPr/>
              </a:pPr>
              <a:t>15.09.2011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5E1B4-8B6B-4439-B94E-4B1BFBA41F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3F10A-3705-4449-A1D0-BF15E5B86997}" type="datetimeFigureOut">
              <a:rPr lang="ru-RU"/>
              <a:pPr>
                <a:defRPr/>
              </a:pPr>
              <a:t>15.09.2011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87CF6-2982-4AFE-8AC1-838ED05268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Лидия\шаблоны\для работы\ramki\OWLMOON.wmf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5467350" cy="665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3BA8FD2-7E05-4CFC-8F54-ECF9482E474C}" type="datetimeFigureOut">
              <a:rPr lang="ru-RU"/>
              <a:pPr>
                <a:defRPr/>
              </a:pPr>
              <a:t>15.09.2011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F681692-8BE1-4B22-B105-591FB29F21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6596063"/>
            <a:ext cx="16383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FokinaLida.75@mail.ru</a:t>
            </a:r>
            <a:endParaRPr lang="en-US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67" y="857231"/>
            <a:ext cx="571504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Тест – обобщение по теме:</a:t>
            </a:r>
            <a:endParaRPr lang="ru-RU" sz="6000" dirty="0" smtClean="0">
              <a:solidFill>
                <a:srgbClr val="FF0000"/>
              </a:solidFill>
            </a:endParaRPr>
          </a:p>
          <a:p>
            <a:r>
              <a:rPr lang="ru-RU" sz="4800" dirty="0" err="1" smtClean="0">
                <a:solidFill>
                  <a:srgbClr val="FF0000"/>
                </a:solidFill>
              </a:rPr>
              <a:t>Былины,летописи</a:t>
            </a:r>
            <a:r>
              <a:rPr lang="ru-RU" sz="4800" dirty="0" smtClean="0">
                <a:solidFill>
                  <a:srgbClr val="FF0000"/>
                </a:solidFill>
              </a:rPr>
              <a:t>, жития.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0101" y="5214950"/>
            <a:ext cx="42862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Выполнила </a:t>
            </a:r>
            <a:r>
              <a:rPr lang="ru-RU" dirty="0" err="1" smtClean="0"/>
              <a:t>Бунтова</a:t>
            </a:r>
            <a:r>
              <a:rPr lang="ru-RU" dirty="0" smtClean="0"/>
              <a:t> А.В.,</a:t>
            </a:r>
          </a:p>
          <a:p>
            <a:r>
              <a:rPr lang="ru-RU" dirty="0" smtClean="0"/>
              <a:t>учитель начальных классов </a:t>
            </a:r>
          </a:p>
          <a:p>
            <a:r>
              <a:rPr lang="ru-RU" dirty="0" smtClean="0"/>
              <a:t>МОУ «СОШ № 48» г. Астрахани</a:t>
            </a:r>
            <a:endParaRPr lang="ru-RU" dirty="0"/>
          </a:p>
        </p:txBody>
      </p:sp>
      <p:pic>
        <p:nvPicPr>
          <p:cNvPr id="5" name="Picture 4" descr="cve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466793">
            <a:off x="4306081" y="3547768"/>
            <a:ext cx="4661462" cy="2835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29058" y="1357298"/>
            <a:ext cx="50006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Как звали одного из первых русских летописцев?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00430" y="2928934"/>
            <a:ext cx="464347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200" dirty="0" smtClean="0">
              <a:solidFill>
                <a:schemeClr val="bg1"/>
              </a:solidFill>
            </a:endParaRPr>
          </a:p>
          <a:p>
            <a:r>
              <a:rPr lang="ru-RU" sz="3200" dirty="0" smtClean="0">
                <a:solidFill>
                  <a:schemeClr val="bg1"/>
                </a:solidFill>
              </a:rPr>
              <a:t>а) Нестор</a:t>
            </a:r>
          </a:p>
          <a:p>
            <a:endParaRPr lang="ru-RU" sz="3200" dirty="0" smtClean="0">
              <a:solidFill>
                <a:schemeClr val="bg1"/>
              </a:solidFill>
            </a:endParaRPr>
          </a:p>
          <a:p>
            <a:r>
              <a:rPr lang="ru-RU" sz="3200" dirty="0" smtClean="0">
                <a:solidFill>
                  <a:schemeClr val="bg1"/>
                </a:solidFill>
              </a:rPr>
              <a:t>б) Садко </a:t>
            </a:r>
          </a:p>
          <a:p>
            <a:endParaRPr lang="ru-RU" sz="3200" dirty="0" smtClean="0">
              <a:solidFill>
                <a:schemeClr val="bg1"/>
              </a:solidFill>
            </a:endParaRPr>
          </a:p>
          <a:p>
            <a:r>
              <a:rPr lang="ru-RU" sz="3200" dirty="0" smtClean="0">
                <a:solidFill>
                  <a:schemeClr val="bg1"/>
                </a:solidFill>
              </a:rPr>
              <a:t>в) Олег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6"/>
            <a:ext cx="7772400" cy="5643601"/>
          </a:xfrm>
        </p:spPr>
        <p:txBody>
          <a:bodyPr/>
          <a:lstStyle/>
          <a:p>
            <a:pPr lvl="0" algn="r"/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dirty="0" smtClean="0">
                <a:solidFill>
                  <a:schemeClr val="accent2"/>
                </a:solidFill>
              </a:rPr>
              <a:t>Что </a:t>
            </a:r>
            <a:r>
              <a:rPr lang="ru-RU" dirty="0" smtClean="0">
                <a:solidFill>
                  <a:schemeClr val="accent2"/>
                </a:solidFill>
              </a:rPr>
              <a:t>такое летопись?</a:t>
            </a:r>
            <a:br>
              <a:rPr lang="ru-RU" dirty="0" smtClean="0">
                <a:solidFill>
                  <a:schemeClr val="accent2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/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>а) </a:t>
            </a:r>
            <a:r>
              <a:rPr lang="ru-RU" sz="3200" dirty="0" smtClean="0">
                <a:solidFill>
                  <a:schemeClr val="bg1"/>
                </a:solidFill>
              </a:rPr>
              <a:t>историческое повествование</a:t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/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>б) </a:t>
            </a:r>
            <a:r>
              <a:rPr lang="ru-RU" sz="3200" dirty="0" smtClean="0">
                <a:solidFill>
                  <a:schemeClr val="bg1"/>
                </a:solidFill>
              </a:rPr>
              <a:t>ежегодная запись исторических событий, производимая </a:t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>    современником</a:t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>в) </a:t>
            </a:r>
            <a:r>
              <a:rPr lang="ru-RU" sz="3200" dirty="0" smtClean="0">
                <a:solidFill>
                  <a:schemeClr val="bg1"/>
                </a:solidFill>
              </a:rPr>
              <a:t>собрание старинных исторических рассказов, правдивых или </a:t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>    легендарных</a:t>
            </a:r>
            <a:br>
              <a:rPr lang="ru-RU" sz="3200" dirty="0" smtClean="0">
                <a:solidFill>
                  <a:schemeClr val="bg1"/>
                </a:solidFill>
              </a:rPr>
            </a:br>
            <a:endParaRPr lang="ru-RU" sz="3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857488" y="500042"/>
            <a:ext cx="6286512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такое былина?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 один из видов русского народного творчества, где рассказывается о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богатырях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 старинная легенда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в) старинная легенда, которая имеет историческую основу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14810" y="500042"/>
            <a:ext cx="471490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«Прямо ехать- убитому быть!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Влево </a:t>
            </a:r>
            <a:r>
              <a:rPr lang="ru-RU" sz="2400" dirty="0" err="1" smtClean="0">
                <a:solidFill>
                  <a:schemeClr val="bg1"/>
                </a:solidFill>
              </a:rPr>
              <a:t>ехать-женатому</a:t>
            </a:r>
            <a:r>
              <a:rPr lang="ru-RU" sz="2400" dirty="0" smtClean="0">
                <a:solidFill>
                  <a:schemeClr val="bg1"/>
                </a:solidFill>
              </a:rPr>
              <a:t> быть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Вправо </a:t>
            </a:r>
            <a:r>
              <a:rPr lang="ru-RU" sz="2400" dirty="0" err="1" smtClean="0">
                <a:solidFill>
                  <a:schemeClr val="bg1"/>
                </a:solidFill>
              </a:rPr>
              <a:t>ехать-богатому</a:t>
            </a:r>
            <a:r>
              <a:rPr lang="ru-RU" sz="2400" dirty="0" smtClean="0">
                <a:solidFill>
                  <a:schemeClr val="bg1"/>
                </a:solidFill>
              </a:rPr>
              <a:t> быть.»</a:t>
            </a:r>
          </a:p>
          <a:p>
            <a:r>
              <a:rPr lang="ru-RU" sz="3200" dirty="0" smtClean="0">
                <a:solidFill>
                  <a:schemeClr val="accent2"/>
                </a:solidFill>
              </a:rPr>
              <a:t>Откуда эти строки?</a:t>
            </a:r>
          </a:p>
          <a:p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28860" y="3000372"/>
            <a:ext cx="650665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а)«Ильины три </a:t>
            </a:r>
            <a:r>
              <a:rPr lang="ru-RU" sz="3200" dirty="0" err="1" smtClean="0">
                <a:solidFill>
                  <a:schemeClr val="bg1"/>
                </a:solidFill>
              </a:rPr>
              <a:t>поездочки</a:t>
            </a:r>
            <a:r>
              <a:rPr lang="ru-RU" sz="3200" dirty="0" smtClean="0">
                <a:solidFill>
                  <a:schemeClr val="bg1"/>
                </a:solidFill>
              </a:rPr>
              <a:t>»</a:t>
            </a:r>
          </a:p>
          <a:p>
            <a:endParaRPr lang="ru-RU" sz="3200" dirty="0" smtClean="0">
              <a:solidFill>
                <a:schemeClr val="bg1"/>
              </a:solidFill>
            </a:endParaRPr>
          </a:p>
          <a:p>
            <a:r>
              <a:rPr lang="ru-RU" sz="3200" dirty="0" smtClean="0">
                <a:solidFill>
                  <a:schemeClr val="bg1"/>
                </a:solidFill>
              </a:rPr>
              <a:t>б)«Житие Сергия Радонежского»</a:t>
            </a:r>
          </a:p>
          <a:p>
            <a:endParaRPr lang="ru-RU" sz="3200" dirty="0" smtClean="0">
              <a:solidFill>
                <a:schemeClr val="bg1"/>
              </a:solidFill>
            </a:endParaRPr>
          </a:p>
          <a:p>
            <a:r>
              <a:rPr lang="ru-RU" sz="3200" dirty="0">
                <a:solidFill>
                  <a:schemeClr val="bg1"/>
                </a:solidFill>
              </a:rPr>
              <a:t>в</a:t>
            </a:r>
            <a:r>
              <a:rPr lang="ru-RU" sz="3200" dirty="0" smtClean="0">
                <a:solidFill>
                  <a:schemeClr val="bg1"/>
                </a:solidFill>
              </a:rPr>
              <a:t>) «Песнь о вещем Олеге»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3214678" y="1000108"/>
            <a:ext cx="5929322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такое житие?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повествование о жизни святого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dirty="0" smtClean="0">
              <a:solidFill>
                <a:schemeClr val="bg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повествование о реальной жизни (в отличии от сказки)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dirty="0" smtClean="0">
              <a:solidFill>
                <a:schemeClr val="bg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старинная легенда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7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7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8992" y="857232"/>
            <a:ext cx="557216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200" dirty="0" smtClean="0">
              <a:solidFill>
                <a:schemeClr val="bg1"/>
              </a:solidFill>
            </a:endParaRPr>
          </a:p>
          <a:p>
            <a:r>
              <a:rPr lang="ru-RU" sz="3200" dirty="0" smtClean="0">
                <a:solidFill>
                  <a:schemeClr val="bg1"/>
                </a:solidFill>
              </a:rPr>
              <a:t>Какого князя </a:t>
            </a:r>
            <a:r>
              <a:rPr lang="ru-RU" sz="3200" dirty="0" err="1" smtClean="0">
                <a:solidFill>
                  <a:schemeClr val="bg1"/>
                </a:solidFill>
              </a:rPr>
              <a:t>благославил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</a:p>
          <a:p>
            <a:r>
              <a:rPr lang="ru-RU" sz="3200" dirty="0" smtClean="0">
                <a:solidFill>
                  <a:schemeClr val="bg1"/>
                </a:solidFill>
              </a:rPr>
              <a:t>на ратный подвиг</a:t>
            </a:r>
            <a:endParaRPr lang="ru-RU" sz="3200" dirty="0">
              <a:solidFill>
                <a:schemeClr val="bg1"/>
              </a:solidFill>
            </a:endParaRPr>
          </a:p>
          <a:p>
            <a:r>
              <a:rPr lang="ru-RU" sz="3200" dirty="0" smtClean="0">
                <a:solidFill>
                  <a:schemeClr val="bg1"/>
                </a:solidFill>
              </a:rPr>
              <a:t>Сергий Радонежский?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28926" y="3214686"/>
            <a:ext cx="4248022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</a:rPr>
              <a:t>а</a:t>
            </a:r>
            <a:r>
              <a:rPr lang="ru-RU" sz="3200" dirty="0" smtClean="0">
                <a:solidFill>
                  <a:schemeClr val="bg1"/>
                </a:solidFill>
              </a:rPr>
              <a:t>) Дмитрия Донского</a:t>
            </a:r>
          </a:p>
          <a:p>
            <a:endParaRPr lang="ru-RU" sz="3200" dirty="0" smtClean="0">
              <a:solidFill>
                <a:schemeClr val="bg1"/>
              </a:solidFill>
            </a:endParaRPr>
          </a:p>
          <a:p>
            <a:r>
              <a:rPr lang="ru-RU" sz="3200" dirty="0" smtClean="0">
                <a:solidFill>
                  <a:schemeClr val="bg1"/>
                </a:solidFill>
              </a:rPr>
              <a:t>б) Ярослава Мудрого</a:t>
            </a:r>
          </a:p>
          <a:p>
            <a:endParaRPr lang="ru-RU" sz="3200" dirty="0" smtClean="0">
              <a:solidFill>
                <a:schemeClr val="bg1"/>
              </a:solidFill>
            </a:endParaRPr>
          </a:p>
          <a:p>
            <a:r>
              <a:rPr lang="ru-RU" sz="3200" dirty="0" smtClean="0">
                <a:solidFill>
                  <a:schemeClr val="bg1"/>
                </a:solidFill>
              </a:rPr>
              <a:t>в) Князя Олега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3786182" y="785794"/>
            <a:ext cx="5357818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Благодаря кому нам известно содержание самых древних летописей?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 князьям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dirty="0" smtClean="0">
              <a:solidFill>
                <a:schemeClr val="bg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боярам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летописцам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dirty="0" smtClean="0">
              <a:solidFill>
                <a:schemeClr val="bg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монахам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летописцам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dirty="0" smtClean="0">
              <a:solidFill>
                <a:schemeClr val="bg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дружинникам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летописцам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byliny-0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 rot="21134808">
            <a:off x="2190750" y="2343944"/>
            <a:ext cx="4762500" cy="30384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Шаблон 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1</Template>
  <TotalTime>48</TotalTime>
  <Words>185</Words>
  <Application>Microsoft Office PowerPoint</Application>
  <PresentationFormat>Экран (4:3)</PresentationFormat>
  <Paragraphs>53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Calibri</vt:lpstr>
      <vt:lpstr>Arial</vt:lpstr>
      <vt:lpstr>Times New Roman</vt:lpstr>
      <vt:lpstr>Шаблон 1</vt:lpstr>
      <vt:lpstr>Слайд 1</vt:lpstr>
      <vt:lpstr>Слайд 2</vt:lpstr>
      <vt:lpstr>  Что такое летопись?  а) историческое повествование  б) ежегодная запись исторических событий, производимая      современником в) собрание старинных исторических рассказов, правдивых или      легендарных 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</cp:revision>
  <dcterms:created xsi:type="dcterms:W3CDTF">2011-09-15T05:30:18Z</dcterms:created>
  <dcterms:modified xsi:type="dcterms:W3CDTF">2011-09-15T06:18:24Z</dcterms:modified>
</cp:coreProperties>
</file>