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9F753-9F6B-4D20-8490-0173D164FE03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933B5-F50E-4A22-9F53-7E578D9BB6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B7E6A-3BD2-4C2E-9933-745F5D05DC89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2D47C-6E06-4E7D-BB23-4EF08C4357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8120A-B167-444B-9C20-44EDB4F36729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DFD1B-5FDF-4F85-BA88-CB53DAC5A4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AE74F89-2C0C-4ECE-AB8A-3FB1792FE8BA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24278D3-2516-40AE-895A-02C4EB7A5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56271-3985-4E89-A2AD-DB77768DFF0F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4954-95FD-406E-AC07-6D5A58BE1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F4794-528C-4C1F-8602-77A8DEE3EAE6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B8273-942B-46A4-9A7D-656AE8D7E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82F0B-1FBD-4549-9BB5-F06EA06325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5BEA4-CA67-4697-91E7-9F7BA1FD5685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0004D-74BC-4D20-ADF9-59FE278E1EA5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9274-E5DF-4F97-A2D5-1CF40D1206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B055C-E66C-40B1-AE4C-3FE588845BD6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EB7A6-E6B6-42BD-9C3F-9F5426C9A4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3A27357-A907-404F-85DD-FC7B089F9EBA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7C37456-0B71-409F-B635-AD0D37D3F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03C95-7824-41C6-BFE5-CDEEAFBD54E7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224731-A2CE-4B17-8395-102610D280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BE5F5A-C359-40AB-9835-D105E6862CB4}" type="datetimeFigureOut">
              <a:rPr lang="ru-RU" smtClean="0"/>
              <a:pPr>
                <a:defRPr/>
              </a:pPr>
              <a:t>03.10.2011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70F838-3C6C-4763-BE0A-417A8B4CB3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Николай Михайлович </a:t>
            </a:r>
          </a:p>
          <a:p>
            <a:r>
              <a:rPr lang="ru-RU" b="1" dirty="0" smtClean="0"/>
              <a:t>Карамзин</a:t>
            </a:r>
          </a:p>
          <a:p>
            <a:r>
              <a:rPr lang="ru-RU" b="1" dirty="0" smtClean="0"/>
              <a:t>1766 - 1826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Русская литература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b="1" smtClean="0">
                <a:solidFill>
                  <a:srgbClr val="FF0000"/>
                </a:solidFill>
              </a:rPr>
              <a:t>XVIII</a:t>
            </a:r>
            <a:r>
              <a:rPr lang="ru-RU" b="1" dirty="0" smtClean="0">
                <a:solidFill>
                  <a:srgbClr val="FF0000"/>
                </a:solidFill>
              </a:rPr>
              <a:t> века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Сравните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23863" indent="-319088" defTabSz="449263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sz="3200" b="1" dirty="0" err="1" smtClean="0">
                <a:solidFill>
                  <a:srgbClr val="000080"/>
                </a:solidFill>
                <a:latin typeface="Candara" pitchFamily="32" charset="0"/>
              </a:rPr>
              <a:t>Произведения</a:t>
            </a:r>
            <a:r>
              <a:rPr lang="en-GB" sz="3200" b="1" dirty="0" smtClean="0">
                <a:solidFill>
                  <a:srgbClr val="000080"/>
                </a:solidFill>
                <a:latin typeface="Candara" pitchFamily="32" charset="0"/>
              </a:rPr>
              <a:t> </a:t>
            </a:r>
            <a:r>
              <a:rPr lang="en-GB" sz="3200" b="1" dirty="0" err="1" smtClean="0">
                <a:solidFill>
                  <a:srgbClr val="000080"/>
                </a:solidFill>
                <a:latin typeface="Candara" pitchFamily="32" charset="0"/>
              </a:rPr>
              <a:t>классицизма</a:t>
            </a:r>
            <a:endParaRPr lang="en-GB" sz="3200" b="1" dirty="0" smtClean="0">
              <a:solidFill>
                <a:srgbClr val="000080"/>
              </a:solidFill>
              <a:latin typeface="Candara" pitchFamily="32" charset="0"/>
            </a:endParaRP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Культ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разума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долга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en-GB" dirty="0" smtClean="0">
              <a:solidFill>
                <a:schemeClr val="bg1"/>
              </a:solidFill>
            </a:endParaRP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Сфера</a:t>
            </a:r>
            <a:r>
              <a:rPr lang="en-GB" dirty="0" smtClean="0">
                <a:solidFill>
                  <a:schemeClr val="bg1"/>
                </a:solidFill>
              </a:rPr>
              <a:t> интереса: </a:t>
            </a:r>
            <a:r>
              <a:rPr lang="en-GB" dirty="0" err="1" smtClean="0">
                <a:solidFill>
                  <a:schemeClr val="bg1"/>
                </a:solidFill>
              </a:rPr>
              <a:t>общественная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жизнь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человека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en-GB" dirty="0" smtClean="0">
              <a:solidFill>
                <a:schemeClr val="bg1"/>
              </a:solidFill>
            </a:endParaRP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Литературные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нормы</a:t>
            </a:r>
            <a:r>
              <a:rPr lang="en-GB" dirty="0" smtClean="0">
                <a:solidFill>
                  <a:schemeClr val="bg1"/>
                </a:solidFill>
              </a:rPr>
              <a:t> и </a:t>
            </a:r>
            <a:r>
              <a:rPr lang="en-GB" dirty="0" err="1" smtClean="0">
                <a:solidFill>
                  <a:schemeClr val="bg1"/>
                </a:solidFill>
              </a:rPr>
              <a:t>правила</a:t>
            </a:r>
            <a:r>
              <a:rPr lang="ru-RU" dirty="0" smtClean="0">
                <a:solidFill>
                  <a:schemeClr val="bg1"/>
                </a:solidFill>
              </a:rPr>
              <a:t>, строгое деление на жанры;</a:t>
            </a: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Четкое деление на положительных и отрицательных героев;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23863" indent="-319088" defTabSz="449263">
              <a:lnSpc>
                <a:spcPct val="82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sz="3200" b="1" dirty="0" err="1" smtClean="0">
                <a:solidFill>
                  <a:srgbClr val="000080"/>
                </a:solidFill>
                <a:latin typeface="Candara" pitchFamily="32" charset="0"/>
              </a:rPr>
              <a:t>Повесть</a:t>
            </a:r>
            <a:r>
              <a:rPr lang="en-GB" sz="3200" b="1" dirty="0" smtClean="0">
                <a:solidFill>
                  <a:srgbClr val="000080"/>
                </a:solidFill>
                <a:latin typeface="Candara" pitchFamily="32" charset="0"/>
              </a:rPr>
              <a:t> </a:t>
            </a:r>
            <a:r>
              <a:rPr lang="en-GB" sz="3200" b="1" dirty="0" err="1" smtClean="0">
                <a:solidFill>
                  <a:srgbClr val="000080"/>
                </a:solidFill>
                <a:latin typeface="Candara" pitchFamily="32" charset="0"/>
              </a:rPr>
              <a:t>Карамзина</a:t>
            </a:r>
            <a:r>
              <a:rPr lang="en-GB" sz="3200" b="1" dirty="0" smtClean="0">
                <a:solidFill>
                  <a:srgbClr val="000080"/>
                </a:solidFill>
                <a:latin typeface="Candara" pitchFamily="32" charset="0"/>
              </a:rPr>
              <a:t> «</a:t>
            </a:r>
            <a:r>
              <a:rPr lang="en-GB" sz="3200" b="1" dirty="0" err="1" smtClean="0">
                <a:solidFill>
                  <a:srgbClr val="000080"/>
                </a:solidFill>
                <a:latin typeface="Candara" pitchFamily="32" charset="0"/>
              </a:rPr>
              <a:t>Бедная</a:t>
            </a:r>
            <a:r>
              <a:rPr lang="en-GB" sz="3200" b="1" dirty="0" smtClean="0">
                <a:solidFill>
                  <a:srgbClr val="000080"/>
                </a:solidFill>
                <a:latin typeface="Candara" pitchFamily="32" charset="0"/>
              </a:rPr>
              <a:t> </a:t>
            </a:r>
            <a:r>
              <a:rPr lang="en-GB" sz="3200" b="1" dirty="0" err="1" smtClean="0">
                <a:solidFill>
                  <a:srgbClr val="000080"/>
                </a:solidFill>
                <a:latin typeface="Candara" pitchFamily="32" charset="0"/>
              </a:rPr>
              <a:t>Лиза</a:t>
            </a:r>
            <a:r>
              <a:rPr lang="en-GB" sz="3200" b="1" dirty="0" smtClean="0">
                <a:solidFill>
                  <a:srgbClr val="000080"/>
                </a:solidFill>
                <a:latin typeface="Candara" pitchFamily="32" charset="0"/>
              </a:rPr>
              <a:t>»</a:t>
            </a: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Культ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чувства</a:t>
            </a:r>
            <a:endParaRPr lang="en-GB" dirty="0" smtClean="0">
              <a:solidFill>
                <a:schemeClr val="bg1"/>
              </a:solidFill>
            </a:endParaRP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Частная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жизнь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эмоциональная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сфера</a:t>
            </a:r>
            <a:endParaRPr lang="en-GB" dirty="0" smtClean="0">
              <a:solidFill>
                <a:schemeClr val="bg1"/>
              </a:solidFill>
            </a:endParaRP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Нарушение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литературных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границ</a:t>
            </a:r>
            <a:r>
              <a:rPr lang="en-GB" dirty="0" smtClean="0">
                <a:solidFill>
                  <a:schemeClr val="bg1"/>
                </a:solidFill>
              </a:rPr>
              <a:t> и </a:t>
            </a:r>
            <a:r>
              <a:rPr lang="en-GB" dirty="0" err="1" smtClean="0">
                <a:solidFill>
                  <a:schemeClr val="bg1"/>
                </a:solidFill>
              </a:rPr>
              <a:t>правил</a:t>
            </a:r>
            <a:r>
              <a:rPr lang="en-GB" dirty="0" smtClean="0">
                <a:solidFill>
                  <a:schemeClr val="bg1"/>
                </a:solidFill>
              </a:rPr>
              <a:t> в </a:t>
            </a:r>
            <a:r>
              <a:rPr lang="en-GB" dirty="0" err="1" smtClean="0">
                <a:solidFill>
                  <a:schemeClr val="bg1"/>
                </a:solidFill>
              </a:rPr>
              <a:t>изображении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героя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речи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персонажей</a:t>
            </a:r>
            <a:r>
              <a:rPr lang="en-GB" dirty="0" smtClean="0">
                <a:solidFill>
                  <a:schemeClr val="bg1"/>
                </a:solidFill>
              </a:rPr>
              <a:t> .</a:t>
            </a: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Роль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пейзажа</a:t>
            </a:r>
            <a:endParaRPr lang="ru-RU" dirty="0" smtClean="0">
              <a:solidFill>
                <a:schemeClr val="bg1"/>
              </a:solidFill>
            </a:endParaRPr>
          </a:p>
          <a:p>
            <a:pPr marL="423863" indent="-319088" defTabSz="449263">
              <a:lnSpc>
                <a:spcPct val="76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0813" algn="l"/>
                <a:tab pos="3141663" algn="l"/>
                <a:tab pos="3590925" algn="l"/>
                <a:tab pos="4040188" algn="l"/>
                <a:tab pos="4486275" algn="l"/>
                <a:tab pos="4938713" algn="l"/>
                <a:tab pos="5387975" algn="l"/>
                <a:tab pos="5834063" algn="l"/>
                <a:tab pos="6283325" algn="l"/>
                <a:tab pos="6735763" algn="l"/>
                <a:tab pos="7185025" algn="l"/>
                <a:tab pos="7631113" algn="l"/>
                <a:tab pos="8083550" algn="l"/>
                <a:tab pos="8532813" algn="l"/>
                <a:tab pos="8978900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Элементы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психологизма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Была напечатана в 1792 году в июньском номере «Московского журнала» .</a:t>
            </a:r>
          </a:p>
          <a:p>
            <a:pPr>
              <a:buNone/>
            </a:pPr>
            <a:r>
              <a:rPr lang="ru-RU" b="1" i="1" dirty="0" smtClean="0"/>
              <a:t>«Бедная Лиза», </a:t>
            </a:r>
            <a:r>
              <a:rPr lang="ru-RU" i="1" dirty="0" smtClean="0"/>
              <a:t>по словам критиков того времени, «владела сердцами русских читателей пятнадцать лет без соперницы»,</a:t>
            </a:r>
          </a:p>
          <a:p>
            <a:pPr>
              <a:buNone/>
            </a:pPr>
            <a:r>
              <a:rPr lang="ru-RU" i="1" dirty="0" smtClean="0"/>
              <a:t> и только в 1808 г. Она разделила</a:t>
            </a:r>
          </a:p>
          <a:p>
            <a:pPr>
              <a:buNone/>
            </a:pPr>
            <a:r>
              <a:rPr lang="ru-RU" i="1" dirty="0" smtClean="0"/>
              <a:t> свою славу с «Марьиной рощей»</a:t>
            </a:r>
          </a:p>
          <a:p>
            <a:pPr>
              <a:buNone/>
            </a:pPr>
            <a:r>
              <a:rPr lang="ru-RU" i="1" dirty="0" smtClean="0"/>
              <a:t> и потом «Людмилой», первой балладой В.А.Жуковского еще лет на 20!»</a:t>
            </a:r>
            <a:endParaRPr lang="ru-RU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Бедная Лиза»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повесть </a:t>
            </a:r>
            <a:r>
              <a:rPr lang="ru-RU" b="1" dirty="0" smtClean="0">
                <a:solidFill>
                  <a:srgbClr val="FF0000"/>
                </a:solidFill>
              </a:rPr>
              <a:t>Н.М.Карамзина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357562"/>
            <a:ext cx="1428760" cy="22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Симонов монастырь                 Данилов монастырь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Село Коломенское                       Воробьёвы горы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Имена собственные и географические названия в повести.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2428892" cy="154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00240"/>
            <a:ext cx="2357454" cy="14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930038"/>
            <a:ext cx="2214578" cy="164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071942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Иллюстрации к повести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«Бедная Лиза»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39"/>
            <a:ext cx="1857388" cy="246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3" y="3214685"/>
            <a:ext cx="2246059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2286016" cy="27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Родился 1 декабря 1766 года  в Симбирске.</a:t>
            </a:r>
          </a:p>
          <a:p>
            <a:pPr algn="just"/>
            <a:r>
              <a:rPr lang="ru-RU" sz="2000" dirty="0" smtClean="0"/>
              <a:t>Получил домашнее образование.</a:t>
            </a:r>
          </a:p>
          <a:p>
            <a:r>
              <a:rPr lang="ru-RU" sz="2000" dirty="0" smtClean="0"/>
              <a:t>Позднее воспитывался в частных </a:t>
            </a:r>
          </a:p>
          <a:p>
            <a:pPr>
              <a:buNone/>
            </a:pPr>
            <a:r>
              <a:rPr lang="ru-RU" sz="2000" dirty="0" smtClean="0"/>
              <a:t>            пансионах Симбирска и Москвы.</a:t>
            </a:r>
          </a:p>
          <a:p>
            <a:r>
              <a:rPr lang="ru-RU" sz="2000" dirty="0" smtClean="0"/>
              <a:t>Успешно занимался литературой и журналистикой.</a:t>
            </a:r>
          </a:p>
          <a:p>
            <a:pPr>
              <a:buNone/>
            </a:pPr>
            <a:r>
              <a:rPr lang="ru-RU" sz="2000" dirty="0" smtClean="0"/>
              <a:t>     Был редактором журнала «Детское чтение для </a:t>
            </a:r>
          </a:p>
          <a:p>
            <a:pPr>
              <a:buNone/>
            </a:pPr>
            <a:r>
              <a:rPr lang="ru-RU" sz="2000" dirty="0" smtClean="0"/>
              <a:t>   сердца и ума» (1785 – 1789); создал журналы</a:t>
            </a:r>
          </a:p>
          <a:p>
            <a:pPr>
              <a:buNone/>
            </a:pPr>
            <a:r>
              <a:rPr lang="ru-RU" sz="2000" dirty="0" smtClean="0"/>
              <a:t>    «Московский журнал» и «Вестник Европы»;</a:t>
            </a:r>
          </a:p>
          <a:p>
            <a:r>
              <a:rPr lang="ru-RU" sz="2000" dirty="0" smtClean="0"/>
              <a:t>1789 – 1790 годы – путешествие по Западной Европе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биографии Н.М.Карамзина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714488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1803 г. Н.М.Карамзин получил звание историографа и начал работу над  «Историей государства Российского». Этот труд стал делом всей его жизни. Он первым создал систематическую многотомную историю России. 8 томов вышли в 1818 г. Последний, 12 том, был посвящен Смутному времени и опубликован в 1829 г.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«История государства Российского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86124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Почетный член Императорской Академии наук (1818)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Действительный член Императорской Российской академии (1818)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Создатель первой </a:t>
            </a:r>
            <a:r>
              <a:rPr lang="ru-RU" dirty="0" smtClean="0">
                <a:solidFill>
                  <a:srgbClr val="0070C0"/>
                </a:solidFill>
              </a:rPr>
              <a:t>«Истории государства Российского»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Редактор известных русских журналов.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Ввел в речь слова: </a:t>
            </a:r>
            <a:r>
              <a:rPr lang="ru-RU" i="1" dirty="0" smtClean="0">
                <a:solidFill>
                  <a:srgbClr val="0070C0"/>
                </a:solidFill>
              </a:rPr>
              <a:t>промышленность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моральный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эстетический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эпоха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сцена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гармония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катастрофа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будущность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влиять на кого или на что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сосредоточить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трогательный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i="1" dirty="0" smtClean="0">
                <a:solidFill>
                  <a:srgbClr val="0070C0"/>
                </a:solidFill>
              </a:rPr>
              <a:t>занимательный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Заслуги Н.М.Карамзина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Памятник Н.М.Карамзину в Симбирске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dirty="0" err="1" smtClean="0">
                <a:solidFill>
                  <a:schemeClr val="bg1"/>
                </a:solidFill>
              </a:rPr>
              <a:t>Само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название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«</a:t>
            </a:r>
            <a:r>
              <a:rPr lang="en-GB" b="1" dirty="0" err="1" smtClean="0">
                <a:solidFill>
                  <a:schemeClr val="bg1"/>
                </a:solidFill>
              </a:rPr>
              <a:t>сентиментализм</a:t>
            </a:r>
            <a:r>
              <a:rPr lang="en-GB" b="1" dirty="0" smtClean="0">
                <a:solidFill>
                  <a:schemeClr val="bg1"/>
                </a:solidFill>
              </a:rPr>
              <a:t>» </a:t>
            </a:r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 err="1" smtClean="0">
                <a:solidFill>
                  <a:schemeClr val="bg1"/>
                </a:solidFill>
              </a:rPr>
              <a:t>от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англ</a:t>
            </a:r>
            <a:r>
              <a:rPr lang="en-GB" dirty="0" smtClean="0">
                <a:solidFill>
                  <a:schemeClr val="bg1"/>
                </a:solidFill>
              </a:rPr>
              <a:t>. sentimental- </a:t>
            </a:r>
            <a:r>
              <a:rPr lang="en-GB" dirty="0" err="1" smtClean="0">
                <a:solidFill>
                  <a:schemeClr val="bg1"/>
                </a:solidFill>
              </a:rPr>
              <a:t>чувствительный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фр</a:t>
            </a:r>
            <a:r>
              <a:rPr lang="en-GB" dirty="0" smtClean="0">
                <a:solidFill>
                  <a:schemeClr val="bg1"/>
                </a:solidFill>
              </a:rPr>
              <a:t>. sentiment </a:t>
            </a:r>
            <a:r>
              <a:rPr lang="en-GB" dirty="0" smtClean="0">
                <a:solidFill>
                  <a:schemeClr val="bg1"/>
                </a:solidFill>
              </a:rPr>
              <a:t>-  </a:t>
            </a:r>
            <a:r>
              <a:rPr lang="ru-RU" dirty="0" smtClean="0">
                <a:solidFill>
                  <a:schemeClr val="bg1"/>
                </a:solidFill>
              </a:rPr>
              <a:t>ч</a:t>
            </a:r>
            <a:r>
              <a:rPr lang="en-GB" dirty="0" err="1" smtClean="0">
                <a:solidFill>
                  <a:schemeClr val="bg1"/>
                </a:solidFill>
              </a:rPr>
              <a:t>увство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dirty="0" err="1" smtClean="0">
                <a:solidFill>
                  <a:schemeClr val="bg1"/>
                </a:solidFill>
              </a:rPr>
              <a:t>указывает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на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то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что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чувство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становится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центральной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эстетической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категорией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этого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направления</a:t>
            </a:r>
            <a:r>
              <a:rPr lang="en-GB" dirty="0" smtClean="0">
                <a:solidFill>
                  <a:schemeClr val="bg1"/>
                </a:solidFill>
              </a:rPr>
              <a:t>. В </a:t>
            </a:r>
            <a:r>
              <a:rPr lang="en-GB" dirty="0" err="1" smtClean="0">
                <a:solidFill>
                  <a:schemeClr val="bg1"/>
                </a:solidFill>
              </a:rPr>
              <a:t>этом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отношении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чувство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сентименталисты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противопоставляли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разуму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классицистов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pPr algn="just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b="1" dirty="0" err="1" smtClean="0">
                <a:solidFill>
                  <a:schemeClr val="bg1"/>
                </a:solidFill>
              </a:rPr>
              <a:t>Основная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идея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– </a:t>
            </a:r>
            <a:r>
              <a:rPr lang="en-GB" dirty="0" err="1" smtClean="0">
                <a:solidFill>
                  <a:schemeClr val="bg1"/>
                </a:solidFill>
              </a:rPr>
              <a:t>мирная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идиллическая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жизнь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человека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на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лоне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природы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err="1" smtClean="0">
                <a:solidFill>
                  <a:schemeClr val="bg1"/>
                </a:solidFill>
              </a:rPr>
              <a:t>Резко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противопоставляется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деревня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средоточие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естественной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жизни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нравственной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чистоты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  <a:r>
              <a:rPr lang="en-GB" dirty="0" err="1" smtClean="0">
                <a:solidFill>
                  <a:schemeClr val="bg1"/>
                </a:solidFill>
              </a:rPr>
              <a:t>городу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символу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зла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неестественной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жизни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суеты</a:t>
            </a:r>
            <a:r>
              <a:rPr lang="en-GB" dirty="0" smtClean="0">
                <a:solidFill>
                  <a:schemeClr val="bg1"/>
                </a:solidFill>
              </a:rPr>
              <a:t>). </a:t>
            </a:r>
            <a:r>
              <a:rPr lang="en-GB" dirty="0" err="1" smtClean="0">
                <a:solidFill>
                  <a:schemeClr val="bg1"/>
                </a:solidFill>
              </a:rPr>
              <a:t>Автор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сочувствует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героям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его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задача</a:t>
            </a:r>
            <a:r>
              <a:rPr lang="en-GB" dirty="0" smtClean="0">
                <a:solidFill>
                  <a:schemeClr val="bg1"/>
                </a:solidFill>
              </a:rPr>
              <a:t> – </a:t>
            </a:r>
            <a:r>
              <a:rPr lang="en-GB" dirty="0" err="1" smtClean="0">
                <a:solidFill>
                  <a:schemeClr val="bg1"/>
                </a:solidFill>
              </a:rPr>
              <a:t>заставить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сопереживать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вызвать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сострадание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слезы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умиления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Сентиментализм в России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sz="2000" b="1" dirty="0" err="1" smtClean="0">
                <a:solidFill>
                  <a:schemeClr val="bg1"/>
                </a:solidFill>
              </a:rPr>
              <a:t>Англия</a:t>
            </a:r>
            <a:r>
              <a:rPr lang="en-GB" sz="2000" b="1" dirty="0" smtClean="0">
                <a:solidFill>
                  <a:schemeClr val="bg1"/>
                </a:solidFill>
              </a:rPr>
              <a:t>: </a:t>
            </a:r>
            <a:r>
              <a:rPr lang="en-GB" sz="2000" dirty="0" err="1" smtClean="0"/>
              <a:t>Лоренс</a:t>
            </a:r>
            <a:r>
              <a:rPr lang="en-GB" sz="2000" dirty="0" smtClean="0"/>
              <a:t> </a:t>
            </a:r>
            <a:r>
              <a:rPr lang="en-GB" sz="2000" dirty="0" err="1" smtClean="0"/>
              <a:t>Стерн</a:t>
            </a:r>
            <a:r>
              <a:rPr lang="en-GB" sz="2000" dirty="0" smtClean="0"/>
              <a:t> – </a:t>
            </a:r>
            <a:r>
              <a:rPr lang="en-GB" sz="2000" dirty="0" err="1" smtClean="0"/>
              <a:t>автор</a:t>
            </a:r>
            <a:r>
              <a:rPr lang="en-GB" sz="2000" dirty="0" smtClean="0"/>
              <a:t> «</a:t>
            </a:r>
            <a:r>
              <a:rPr lang="en-GB" sz="2000" dirty="0" err="1" smtClean="0"/>
              <a:t>Сентиментального</a:t>
            </a:r>
            <a:r>
              <a:rPr lang="en-GB" sz="2000" dirty="0" smtClean="0"/>
              <a:t> </a:t>
            </a:r>
            <a:r>
              <a:rPr lang="en-GB" sz="2000" dirty="0" err="1" smtClean="0"/>
              <a:t>путешествия</a:t>
            </a:r>
            <a:r>
              <a:rPr lang="en-GB" sz="2000" dirty="0" smtClean="0"/>
              <a:t>» и </a:t>
            </a:r>
            <a:r>
              <a:rPr lang="en-GB" sz="2000" dirty="0" err="1" smtClean="0"/>
              <a:t>романа</a:t>
            </a:r>
            <a:r>
              <a:rPr lang="en-GB" sz="2000" dirty="0" smtClean="0"/>
              <a:t> «</a:t>
            </a:r>
            <a:r>
              <a:rPr lang="en-GB" sz="2000" dirty="0" err="1" smtClean="0"/>
              <a:t>Тристам</a:t>
            </a:r>
            <a:r>
              <a:rPr lang="en-GB" sz="2000" dirty="0" smtClean="0"/>
              <a:t> </a:t>
            </a:r>
            <a:r>
              <a:rPr lang="en-GB" sz="2000" dirty="0" err="1" smtClean="0"/>
              <a:t>Шенди</a:t>
            </a:r>
            <a:r>
              <a:rPr lang="en-GB" sz="2000" dirty="0" smtClean="0"/>
              <a:t>», </a:t>
            </a:r>
            <a:r>
              <a:rPr lang="en-GB" sz="2000" dirty="0" err="1" smtClean="0"/>
              <a:t>Ричардсон</a:t>
            </a:r>
            <a:r>
              <a:rPr lang="en-GB" sz="2000" dirty="0" smtClean="0"/>
              <a:t> – </a:t>
            </a:r>
            <a:r>
              <a:rPr lang="en-GB" sz="2000" dirty="0" err="1" smtClean="0"/>
              <a:t>автор</a:t>
            </a:r>
            <a:r>
              <a:rPr lang="en-GB" sz="2000" dirty="0" smtClean="0"/>
              <a:t> «</a:t>
            </a:r>
            <a:r>
              <a:rPr lang="en-GB" sz="2000" dirty="0" err="1" smtClean="0"/>
              <a:t>Клариссы</a:t>
            </a:r>
            <a:r>
              <a:rPr lang="en-GB" sz="2000" dirty="0" smtClean="0"/>
              <a:t> </a:t>
            </a:r>
            <a:r>
              <a:rPr lang="en-GB" sz="2000" dirty="0" err="1" smtClean="0"/>
              <a:t>Гарлоу</a:t>
            </a:r>
            <a:r>
              <a:rPr lang="en-GB" sz="2000" dirty="0" smtClean="0"/>
              <a:t>».</a:t>
            </a:r>
            <a:endParaRPr lang="ru-RU" sz="2000" dirty="0" smtClean="0"/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endParaRPr lang="ru-RU" sz="2000" dirty="0" smtClean="0"/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endParaRPr lang="ru-RU" sz="2000" dirty="0" smtClean="0"/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endParaRPr lang="ru-RU" sz="2000" dirty="0" smtClean="0"/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endParaRPr lang="ru-RU" sz="2000" dirty="0" smtClean="0"/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ru-RU" sz="2000" dirty="0" smtClean="0"/>
              <a:t>Л.Стерн         Ж-Ж. Руссо     Ричардсон   </a:t>
            </a:r>
            <a:r>
              <a:rPr lang="ru-RU" sz="2000" smtClean="0"/>
              <a:t>М.Н.Муравьев  В.В.Капнист</a:t>
            </a:r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endParaRPr lang="en-GB" sz="2000" dirty="0" smtClean="0"/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sz="2000" b="1" dirty="0" err="1" smtClean="0">
                <a:solidFill>
                  <a:schemeClr val="bg1"/>
                </a:solidFill>
              </a:rPr>
              <a:t>Франция</a:t>
            </a:r>
            <a:r>
              <a:rPr lang="en-GB" sz="2000" b="1" dirty="0" smtClean="0">
                <a:solidFill>
                  <a:schemeClr val="bg1"/>
                </a:solidFill>
              </a:rPr>
              <a:t>: </a:t>
            </a:r>
            <a:r>
              <a:rPr lang="en-GB" sz="2000" dirty="0" err="1" smtClean="0"/>
              <a:t>Жан-Жак</a:t>
            </a:r>
            <a:r>
              <a:rPr lang="en-GB" sz="2000" dirty="0" smtClean="0"/>
              <a:t> </a:t>
            </a:r>
            <a:r>
              <a:rPr lang="en-GB" sz="2000" dirty="0" err="1" smtClean="0"/>
              <a:t>Руссо</a:t>
            </a:r>
            <a:r>
              <a:rPr lang="en-GB" sz="2000" dirty="0" smtClean="0"/>
              <a:t> – </a:t>
            </a:r>
            <a:r>
              <a:rPr lang="en-GB" sz="2000" dirty="0" err="1" smtClean="0"/>
              <a:t>автор</a:t>
            </a:r>
            <a:r>
              <a:rPr lang="en-GB" sz="2000" dirty="0" smtClean="0"/>
              <a:t> </a:t>
            </a:r>
            <a:r>
              <a:rPr lang="en-GB" sz="2000" dirty="0" err="1" smtClean="0"/>
              <a:t>романа</a:t>
            </a:r>
            <a:r>
              <a:rPr lang="en-GB" sz="2000" dirty="0" smtClean="0"/>
              <a:t> в </a:t>
            </a:r>
            <a:r>
              <a:rPr lang="en-GB" sz="2000" dirty="0" err="1" smtClean="0"/>
              <a:t>письмах</a:t>
            </a:r>
            <a:r>
              <a:rPr lang="en-GB" sz="2000" dirty="0" smtClean="0"/>
              <a:t> «</a:t>
            </a:r>
            <a:r>
              <a:rPr lang="en-GB" sz="2000" dirty="0" err="1" smtClean="0"/>
              <a:t>Юлия</a:t>
            </a:r>
            <a:r>
              <a:rPr lang="en-GB" sz="2000" dirty="0" smtClean="0"/>
              <a:t>, </a:t>
            </a:r>
            <a:r>
              <a:rPr lang="en-GB" sz="2000" dirty="0" err="1" smtClean="0"/>
              <a:t>или</a:t>
            </a:r>
            <a:r>
              <a:rPr lang="en-GB" sz="2000" dirty="0" smtClean="0"/>
              <a:t> </a:t>
            </a:r>
            <a:r>
              <a:rPr lang="en-GB" sz="2000" dirty="0" err="1" smtClean="0"/>
              <a:t>Новая</a:t>
            </a:r>
            <a:r>
              <a:rPr lang="en-GB" sz="2000" dirty="0" smtClean="0"/>
              <a:t> </a:t>
            </a:r>
            <a:r>
              <a:rPr lang="en-GB" sz="2000" dirty="0" err="1" smtClean="0"/>
              <a:t>Элоиза</a:t>
            </a:r>
            <a:r>
              <a:rPr lang="en-GB" sz="2000" dirty="0" smtClean="0"/>
              <a:t>».</a:t>
            </a:r>
          </a:p>
          <a:p>
            <a:pPr marL="0" indent="0" defTabSz="449263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sz="2000" b="1" dirty="0" err="1" smtClean="0">
                <a:solidFill>
                  <a:schemeClr val="bg1"/>
                </a:solidFill>
              </a:rPr>
              <a:t>Россия</a:t>
            </a:r>
            <a:r>
              <a:rPr lang="en-GB" sz="2000" b="1" dirty="0" smtClean="0">
                <a:solidFill>
                  <a:schemeClr val="bg1"/>
                </a:solidFill>
              </a:rPr>
              <a:t>: </a:t>
            </a:r>
            <a:r>
              <a:rPr lang="en-GB" sz="2000" dirty="0" err="1" smtClean="0"/>
              <a:t>М.Н.Муравьев</a:t>
            </a:r>
            <a:r>
              <a:rPr lang="en-GB" sz="2000" dirty="0" smtClean="0"/>
              <a:t>, </a:t>
            </a:r>
            <a:r>
              <a:rPr lang="en-GB" sz="2000" dirty="0" err="1" smtClean="0"/>
              <a:t>Н.М.Карамзин</a:t>
            </a:r>
            <a:r>
              <a:rPr lang="en-GB" sz="2000" dirty="0" smtClean="0"/>
              <a:t>, </a:t>
            </a:r>
            <a:r>
              <a:rPr lang="en-GB" sz="2000" dirty="0" err="1" smtClean="0"/>
              <a:t>В.В.Капнист</a:t>
            </a:r>
            <a:r>
              <a:rPr lang="en-GB" sz="2000" dirty="0" smtClean="0"/>
              <a:t>, </a:t>
            </a:r>
            <a:r>
              <a:rPr lang="en-GB" sz="2000" dirty="0" err="1" smtClean="0"/>
              <a:t>молодой</a:t>
            </a:r>
            <a:r>
              <a:rPr lang="en-GB" sz="2000" dirty="0" smtClean="0"/>
              <a:t> </a:t>
            </a:r>
            <a:r>
              <a:rPr lang="en-GB" sz="2000" dirty="0" err="1" smtClean="0"/>
              <a:t>В.А.Жуковский</a:t>
            </a:r>
            <a:r>
              <a:rPr lang="en-GB" sz="20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Представители сентиментализма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847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85992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285992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357430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285992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B80047"/>
                </a:solidFill>
              </a:rPr>
              <a:t>   </a:t>
            </a:r>
            <a:r>
              <a:rPr lang="en-GB" sz="2800" b="1" dirty="0" err="1" smtClean="0">
                <a:solidFill>
                  <a:schemeClr val="bg1"/>
                </a:solidFill>
              </a:rPr>
              <a:t>Основная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тематика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- </a:t>
            </a:r>
            <a:r>
              <a:rPr lang="en-GB" sz="2800" dirty="0" err="1" smtClean="0">
                <a:solidFill>
                  <a:schemeClr val="bg1"/>
                </a:solidFill>
              </a:rPr>
              <a:t>любовная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b="1" dirty="0" err="1" smtClean="0">
                <a:solidFill>
                  <a:schemeClr val="bg1"/>
                </a:solidFill>
              </a:rPr>
              <a:t>Основные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жанры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– </a:t>
            </a:r>
            <a:r>
              <a:rPr lang="en-GB" sz="2800" dirty="0" err="1" smtClean="0">
                <a:solidFill>
                  <a:schemeClr val="bg1"/>
                </a:solidFill>
              </a:rPr>
              <a:t>сентиментальная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повесть</a:t>
            </a:r>
            <a:r>
              <a:rPr lang="en-GB" sz="2800" dirty="0" smtClean="0">
                <a:solidFill>
                  <a:schemeClr val="bg1"/>
                </a:solidFill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</a:rPr>
              <a:t>путешествие</a:t>
            </a:r>
            <a:r>
              <a:rPr lang="en-GB" sz="2800" dirty="0" smtClean="0">
                <a:solidFill>
                  <a:schemeClr val="bg1"/>
                </a:solidFill>
              </a:rPr>
              <a:t>, в </a:t>
            </a:r>
            <a:r>
              <a:rPr lang="en-GB" sz="2800" dirty="0" err="1" smtClean="0">
                <a:solidFill>
                  <a:schemeClr val="bg1"/>
                </a:solidFill>
              </a:rPr>
              <a:t>лирике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- </a:t>
            </a:r>
            <a:r>
              <a:rPr lang="en-GB" sz="2800" dirty="0" err="1" smtClean="0">
                <a:solidFill>
                  <a:schemeClr val="bg1"/>
                </a:solidFill>
              </a:rPr>
              <a:t>идиллия</a:t>
            </a:r>
            <a:r>
              <a:rPr lang="en-GB" sz="2800" dirty="0" smtClean="0">
                <a:solidFill>
                  <a:schemeClr val="bg1"/>
                </a:solidFill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</a:rPr>
              <a:t>пастораль</a:t>
            </a:r>
            <a:r>
              <a:rPr lang="en-GB" sz="2800" dirty="0" smtClean="0">
                <a:solidFill>
                  <a:schemeClr val="bg1"/>
                </a:solidFill>
              </a:rPr>
              <a:t>. 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b="1" dirty="0" err="1" smtClean="0">
                <a:solidFill>
                  <a:schemeClr val="bg1"/>
                </a:solidFill>
              </a:rPr>
              <a:t>Идейная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основа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– </a:t>
            </a:r>
            <a:r>
              <a:rPr lang="en-GB" sz="2800" dirty="0" err="1" smtClean="0">
                <a:solidFill>
                  <a:schemeClr val="bg1"/>
                </a:solidFill>
              </a:rPr>
              <a:t>протест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против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испорченности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аристократического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общества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b="1" dirty="0" err="1" smtClean="0">
                <a:solidFill>
                  <a:schemeClr val="bg1"/>
                </a:solidFill>
              </a:rPr>
              <a:t>Основное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свойство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– </a:t>
            </a:r>
            <a:r>
              <a:rPr lang="en-GB" sz="2800" dirty="0" err="1" smtClean="0">
                <a:solidFill>
                  <a:schemeClr val="bg1"/>
                </a:solidFill>
              </a:rPr>
              <a:t>стремление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представить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человеческую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личность</a:t>
            </a:r>
            <a:r>
              <a:rPr lang="en-GB" sz="2800" dirty="0" smtClean="0">
                <a:solidFill>
                  <a:schemeClr val="bg1"/>
                </a:solidFill>
              </a:rPr>
              <a:t> в </a:t>
            </a:r>
            <a:r>
              <a:rPr lang="en-GB" sz="2800" dirty="0" err="1" smtClean="0">
                <a:solidFill>
                  <a:schemeClr val="bg1"/>
                </a:solidFill>
              </a:rPr>
              <a:t>движениях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души</a:t>
            </a:r>
            <a:r>
              <a:rPr lang="en-GB" sz="2800" dirty="0" smtClean="0">
                <a:solidFill>
                  <a:schemeClr val="bg1"/>
                </a:solidFill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</a:rPr>
              <a:t>мыслях</a:t>
            </a:r>
            <a:r>
              <a:rPr lang="en-GB" sz="2800" dirty="0" smtClean="0">
                <a:solidFill>
                  <a:schemeClr val="bg1"/>
                </a:solidFill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</a:rPr>
              <a:t>чувствах</a:t>
            </a:r>
            <a:r>
              <a:rPr lang="en-GB" sz="2800" dirty="0" smtClean="0">
                <a:solidFill>
                  <a:schemeClr val="bg1"/>
                </a:solidFill>
              </a:rPr>
              <a:t>, </a:t>
            </a:r>
            <a:r>
              <a:rPr lang="en-GB" sz="2800" dirty="0" err="1" smtClean="0">
                <a:solidFill>
                  <a:schemeClr val="bg1"/>
                </a:solidFill>
              </a:rPr>
              <a:t>стремлениях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Особенности  сентиментализма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en-GB" dirty="0" err="1" smtClean="0">
                <a:solidFill>
                  <a:schemeClr val="bg1"/>
                </a:solidFill>
              </a:rPr>
              <a:t>уход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от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прямолинейности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классицизма</a:t>
            </a:r>
            <a:r>
              <a:rPr lang="en-GB" dirty="0" smtClean="0">
                <a:solidFill>
                  <a:schemeClr val="bg1"/>
                </a:solidFill>
              </a:rPr>
              <a:t> в </a:t>
            </a:r>
            <a:r>
              <a:rPr lang="en-GB" dirty="0" err="1" smtClean="0">
                <a:solidFill>
                  <a:schemeClr val="bg1"/>
                </a:solidFill>
              </a:rPr>
              <a:t>обрисовке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характеров</a:t>
            </a:r>
            <a:r>
              <a:rPr lang="en-GB" dirty="0" smtClean="0">
                <a:solidFill>
                  <a:schemeClr val="bg1"/>
                </a:solidFill>
              </a:rPr>
              <a:t> и </a:t>
            </a:r>
            <a:r>
              <a:rPr lang="en-GB" dirty="0" err="1" smtClean="0">
                <a:solidFill>
                  <a:schemeClr val="bg1"/>
                </a:solidFill>
              </a:rPr>
              <a:t>их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оценке</a:t>
            </a:r>
            <a:r>
              <a:rPr lang="en-GB" dirty="0" smtClean="0">
                <a:solidFill>
                  <a:schemeClr val="bg1"/>
                </a:solidFill>
              </a:rPr>
              <a:t>;</a:t>
            </a: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подчеркнутая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субъективность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подхода</a:t>
            </a:r>
            <a:r>
              <a:rPr lang="en-GB" dirty="0" smtClean="0">
                <a:solidFill>
                  <a:schemeClr val="bg1"/>
                </a:solidFill>
              </a:rPr>
              <a:t> к </a:t>
            </a:r>
            <a:r>
              <a:rPr lang="en-GB" dirty="0" err="1" smtClean="0">
                <a:solidFill>
                  <a:schemeClr val="bg1"/>
                </a:solidFill>
              </a:rPr>
              <a:t>миру</a:t>
            </a:r>
            <a:r>
              <a:rPr lang="en-GB" dirty="0" smtClean="0">
                <a:solidFill>
                  <a:schemeClr val="bg1"/>
                </a:solidFill>
              </a:rPr>
              <a:t>;</a:t>
            </a: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культ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чувства</a:t>
            </a:r>
            <a:r>
              <a:rPr lang="en-GB" dirty="0" smtClean="0">
                <a:solidFill>
                  <a:schemeClr val="bg1"/>
                </a:solidFill>
              </a:rPr>
              <a:t>;</a:t>
            </a: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культ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природы</a:t>
            </a:r>
            <a:r>
              <a:rPr lang="en-GB" dirty="0" smtClean="0">
                <a:solidFill>
                  <a:schemeClr val="bg1"/>
                </a:solidFill>
              </a:rPr>
              <a:t>;</a:t>
            </a: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культ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врожденной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нравственной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чистоты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 err="1" smtClean="0">
                <a:solidFill>
                  <a:schemeClr val="bg1"/>
                </a:solidFill>
              </a:rPr>
              <a:t>неиспорченности</a:t>
            </a:r>
            <a:r>
              <a:rPr lang="en-GB" dirty="0" smtClean="0">
                <a:solidFill>
                  <a:schemeClr val="bg1"/>
                </a:solidFill>
              </a:rPr>
              <a:t>;</a:t>
            </a:r>
          </a:p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0813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5650" algn="l"/>
                <a:tab pos="6288088" algn="l"/>
                <a:tab pos="6737350" algn="l"/>
                <a:tab pos="7185025" algn="l"/>
                <a:tab pos="7632700" algn="l"/>
                <a:tab pos="8085138" algn="l"/>
                <a:tab pos="8534400" algn="l"/>
                <a:tab pos="898048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dirty="0" err="1" smtClean="0">
                <a:solidFill>
                  <a:schemeClr val="bg1"/>
                </a:solidFill>
              </a:rPr>
              <a:t>утверждается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богатый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духовный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мир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представителей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низших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сословий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Основные черты сентиментализма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562</Words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Русская литература  XVIII века</vt:lpstr>
      <vt:lpstr>Из биографии Н.М.Карамзина</vt:lpstr>
      <vt:lpstr>«История государства Российского</vt:lpstr>
      <vt:lpstr> Заслуги Н.М.Карамзина</vt:lpstr>
      <vt:lpstr>Памятник Н.М.Карамзину в Симбирске</vt:lpstr>
      <vt:lpstr>Сентиментализм в России</vt:lpstr>
      <vt:lpstr>Представители сентиментализма</vt:lpstr>
      <vt:lpstr>Особенности  сентиментализма</vt:lpstr>
      <vt:lpstr>Основные черты сентиментализма</vt:lpstr>
      <vt:lpstr>Сравните</vt:lpstr>
      <vt:lpstr>«Бедная Лиза» повесть Н.М.Карамзина</vt:lpstr>
      <vt:lpstr>Имена собственные и географические названия в повести.</vt:lpstr>
      <vt:lpstr>Иллюстрации к повести  «Бедная Лиза»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 XVIII века</dc:title>
  <cp:lastModifiedBy>Admin</cp:lastModifiedBy>
  <cp:revision>17</cp:revision>
  <dcterms:modified xsi:type="dcterms:W3CDTF">2011-10-03T11:00:16Z</dcterms:modified>
</cp:coreProperties>
</file>