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6" autoAdjust="0"/>
  </p:normalViewPr>
  <p:slideViewPr>
    <p:cSldViewPr>
      <p:cViewPr varScale="1">
        <p:scale>
          <a:sx n="83" d="100"/>
          <a:sy n="83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C4D0-E488-4C48-A092-7CE9284934B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6BFAD-A093-446D-9BA9-34FC6BCC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Ответы:</a:t>
            </a:r>
            <a:r>
              <a:rPr lang="ru-RU" baseline="0" dirty="0" smtClean="0"/>
              <a:t> бабочка, гроза, экран, крот, стриж, семья, сорока, столб;  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6BFAD-A093-446D-9BA9-34FC6BCC87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Ответы: живот, футбол; лайка, рабыня; газ, лама; столик,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6BFAD-A093-446D-9BA9-34FC6BCC874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Лилипут — человек очень маленького роста и в этом смысле то же, что и карлик или пигмей.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Термин заимствован из романа английского писателя Джонатана Свифта «Путешествия Гулливера», в котором описана фантастическая страна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Лилипутия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населённая крошечными людьми. Английский литературовед Генри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высказал убедительное предположение, что Свифт образовал вымышленное название «лилипут»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lilliput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от двух корней: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lille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little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по-английски - маленький;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презрительная кличка, происходящая от латинского слова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putidus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(испорченный), итальянского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putta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старофранцузских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на этих языках таким словом называли мальчиков и девочек, предающихся порокам взрослых.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Имеется также версия о том, что термин образован от шведского слова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lilla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«маленький», однако свидетельства знакомства Джонатана Свифта со шведским языком отсутствуют.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Вокзал - [от англ.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Vauxhall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название парка и увеселительного заведения в пригороде Лондона (ныне в черте города), принадлежавшего в 17 в. Джейн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Вокс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Vaux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русском языке слово "В." стало нарицательным благодаря одному из первых В. в России — В. в г. Павловске под Петербургом, служившему одновременно и пассажирским зданием и залом, в котором устраивались концерты]. (БСЭ)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Бойкот (англ.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boycott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 имени управляющего имением Ч. К. Бойкота, в отношении которого впервые в 1880 была применена ирландскими арендаторами эта мера за его жестокое обращение с ними). (БСЭ)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Происхождение самого слова “ КЕНГУРУ “ - до сих пор остаётся загадкой, и наиболее достоверная версия отсылает нас к знаменитому  диалогу капитана Джеймса Кука и одного австралийского аборигена, чьё имя история, увы, не сохранила. Кук, увидав чудного зверя, поинтересовался как он называется у местного вождя. “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Кенгу-Ру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“- отвечал вождь. На его наречии это словосочетание означало НЕ ПОНИМАЮ.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Макинтош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Макинто́ш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(англ.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mackintosh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— плащ из непромокаемой прорезиненной ткани, а также летнее (обычно габардиновое) мужское пальто по типу такого плаща, бывшее в моде в середине XX 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Название происходит от фамилии шотландца Чарльза Макинтоша.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1823 году шотландский химик Чарльз Макинтош, проводя очередной опыт, измазал рукав пиджака раствором каучука и спустя некоторое время заметил, что рукав пиджака не промокает. Он запатентовал это изобретение и основал компанию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Charles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Macintosh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 производству непромокаемых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изделей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макинтошей. Фрэнк Синатра, Дин Мартин и прочие очень уважали этот предмет гардероба.</a:t>
            </a:r>
          </a:p>
          <a:p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Macintosh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Макинто́ш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или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(Мак) — линейка персональных компьютеров, спроектированных, разработанных, производимых и продаваемых фирмой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Работают под управлением операционной системы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 (в настоящее время —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 X). Своё название получили от сорта яблок «Макинтош» (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McIntosh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).Первый Мак был выпущен 24 января 1984 года. Это был первый популярный персональный компьютер, использующий графический интерфейс пользователя (изобретённой в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Xerox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PARC) и мышь, вместо стандартного на тот момент интерфейса командной строки. Вслед за этим компания продолжила разработку и производство семейством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II, которое стало главным источником дохода компании в то время.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Бюджет  Слово "бюджет" происходит от латинского слова, означающего "кожаный мешок", и к нам пришло из Англии. Появление государственных бюджетов относится к эпохе средних веков. В далекую старину английский канцлер казначейства при произнесении речи в парламенте, в которой излагал смету будущих доходов и расходов, открывал свой кожаный мешок с деньгами и документами. Отсюда эта речь и получила название 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означающее смету, роспись.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Хулиган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Происхождение термина точно не установлено, но известно, что он употребляется в рапортах полиции Лондона уже в 1898 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одной из версий, нарицательным стало имя Патрика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Хулигена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одного из громил, ирландца по происхождению, жившего в Лондоне в XIX веке.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Другие версии связывают происхождение термина со словом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Hooley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на ирландском означает «необузданная, дикая алкогольная вечеринка», или с ирландской уличной бандой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Hooley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орудовавшей в Лондоне, в районе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Ислингтон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Интересно отметить, что во французском толковом словаре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Petit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Robert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утверждается, что во французский язык слово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Hooligan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пришло из английского через русский язык, где оно означало «молодой оппозиционер советскому режиму».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Джинсы 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Слово, заимствованное из английского языка (американского варианта) в ХХ веке. Английское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jeans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"штаны" — форма множественного числа от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jean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в русском языке оформилось с окончанием -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типу штаны, брюки.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подробно об этимологии этого слова пишет современный ученый-лингвист Вишнякова в одной из своих статей: "Слово джинсы представляет собой русское образование на базе американизма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jeans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Еще в XVI веке в Европе была известна хлопчатая саржа диагонального переплетения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jean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особый вид генуэзской бумазеи. Из итальянского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очень скоро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старофранцузском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появилось слово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Janne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оттуда перекочевало в английский язык. Название рассматриваемого материала образовалось от топонима Генуя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по-латински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Впервые джинсы стали выпускаться в Сан-Франциско в 1850 год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6BFAD-A093-446D-9BA9-34FC6BCC874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1.Королева  2.машина 3.доброта  4.февраль 5.словарь 6.радость 7.пословица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6BFAD-A093-446D-9BA9-34FC6BCC874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6BFAD-A093-446D-9BA9-34FC6BCC874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Ключ,</a:t>
            </a:r>
            <a:r>
              <a:rPr lang="ru-RU" sz="1200" dirty="0" smtClean="0">
                <a:solidFill>
                  <a:srgbClr val="00B050"/>
                </a:solidFill>
              </a:rPr>
              <a:t> брань,</a:t>
            </a:r>
            <a:r>
              <a:rPr lang="ru-RU" sz="1200" baseline="0" dirty="0" smtClean="0">
                <a:solidFill>
                  <a:srgbClr val="00B050"/>
                </a:solidFill>
              </a:rPr>
              <a:t> </a:t>
            </a:r>
            <a:r>
              <a:rPr lang="ru-RU" sz="1200" dirty="0" smtClean="0">
                <a:solidFill>
                  <a:srgbClr val="00B050"/>
                </a:solidFill>
              </a:rPr>
              <a:t>скат, молния, дар , титан, липа.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6BFAD-A093-446D-9BA9-34FC6BCC874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водопад– ромашка- старик- каприз- краска коршун- метрика- спаниель- раздвоение- графология -вертикаль</a:t>
            </a:r>
          </a:p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почта– радиотелеграф –– бабочка- овчарка- бульдог- орех– пудель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6BFAD-A093-446D-9BA9-34FC6BCC874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лук — жук.)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{Ответ: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 — уж.) (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 — вол — мол — гол — кол — тол — дол.)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(Ответ: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бак — бык — бук.)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6BFAD-A093-446D-9BA9-34FC6BCC874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(Ответ: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казак, доход, заказ, потоп, топот, комок, довод, боб, кок, поп, дед.)</a:t>
            </a:r>
          </a:p>
          <a:p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(овал), (атом), (ловцы), (трубка).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(Ответ: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полоса, банкрот, ярмарка, волокно, залежи, бойкот, сеновал, кипарис, весточка.)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(Ответ: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СТОянка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поДВАл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ТРИ-буна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ОДИНочество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сесТРИца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ухиТРИться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сТРИчь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усТРИца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осе-ТРИна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ТРИтон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СТОрож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СТОрожка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проСТОрный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СТОли-ца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СТОлько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по-СТОять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СеваСТОполь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СТОкгольм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всПЯТЬ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(Ответ: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ученый, дежурный, воен­ный, ведущий, ванная, столовая, моро­женое, насекомое, верующий.)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6BFAD-A093-446D-9BA9-34FC6BCC874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3CD546-69CE-438D-B132-70503210D6B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5CD571-F405-43DE-83D6-0B0B87E1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zateevo.ru/?section=page&amp;alias=kangaroo" TargetMode="External"/><Relationship Id="rId2" Type="http://schemas.openxmlformats.org/officeDocument/2006/relationships/hyperlink" Target="http://zna-i-ka.narod.ru/rebusi/rebusi.htmlhttp:/oazis-cvetov.ru/phot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sockolovanatascha/album/159837/" TargetMode="External"/><Relationship Id="rId5" Type="http://schemas.openxmlformats.org/officeDocument/2006/relationships/hyperlink" Target="http://900igr.net/kartinki/nasekomye-i-ptitsy/ZHuki-3.files/020-ZHuk-olen.html" TargetMode="External"/><Relationship Id="rId4" Type="http://schemas.openxmlformats.org/officeDocument/2006/relationships/hyperlink" Target="http://nnm.ru/blogs/horror1017/volter_fransua-mari_arue_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a191ba1785b520f6c6c828f1852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1785926"/>
            <a:ext cx="665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«Подумай – отгадай»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3000372"/>
            <a:ext cx="413077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Ребусы</a:t>
            </a:r>
          </a:p>
          <a:p>
            <a:r>
              <a:rPr lang="ru-RU" dirty="0" smtClean="0"/>
              <a:t>Синонимы и многозначные слова</a:t>
            </a:r>
          </a:p>
          <a:p>
            <a:r>
              <a:rPr lang="ru-RU" dirty="0" smtClean="0"/>
              <a:t>«Эрудит»</a:t>
            </a:r>
          </a:p>
          <a:p>
            <a:r>
              <a:rPr lang="ru-RU" dirty="0" smtClean="0"/>
              <a:t>Анаграммы</a:t>
            </a:r>
          </a:p>
          <a:p>
            <a:r>
              <a:rPr lang="ru-RU" dirty="0" err="1" smtClean="0"/>
              <a:t>Метаграммы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5429264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Выполнила: </a:t>
            </a:r>
            <a:r>
              <a:rPr lang="ru-RU" sz="1200" dirty="0" err="1" smtClean="0"/>
              <a:t>Шумская</a:t>
            </a:r>
            <a:r>
              <a:rPr lang="ru-RU" sz="1200" dirty="0" smtClean="0"/>
              <a:t> С.Г.,</a:t>
            </a:r>
          </a:p>
          <a:p>
            <a:r>
              <a:rPr lang="ru-RU" sz="1200" dirty="0" smtClean="0"/>
              <a:t>учитель русского яз. и литературы.</a:t>
            </a:r>
          </a:p>
          <a:p>
            <a:pPr algn="ctr"/>
            <a:r>
              <a:rPr lang="ru-RU" sz="1200" dirty="0" smtClean="0"/>
              <a:t>ГБОУ школа 594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1500174"/>
            <a:ext cx="4857784" cy="378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Анаграмма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(от греч.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—приставка в значении пере- 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grámma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буква), перестановка в слове букв, образующая другое слово.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"ропот" — "топор".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Изобретателем А. считают греческого грамматика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Ликофрона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(3 в. до н.э.). К А. относятся некоторые псевдонимы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Вольтер [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Voltaire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Arouet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eune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Аруэ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младший], Харитон Макентин (Антиох Кантемир).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ages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1820569" cy="2062161"/>
          </a:xfrm>
          <a:prstGeom prst="rect">
            <a:avLst/>
          </a:prstGeom>
        </p:spPr>
      </p:pic>
      <p:pic>
        <p:nvPicPr>
          <p:cNvPr id="4" name="Рисунок 3" descr="images (2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928670"/>
            <a:ext cx="1838325" cy="2486025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929198"/>
            <a:ext cx="1895856" cy="1652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25717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Вольтер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378619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Антиох Кантемир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5857892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Боевой топор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71480"/>
            <a:ext cx="7643866" cy="5539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переставить буквы так, чтобы получилось новое слово: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подвода –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мошкара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стирка –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–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каркас –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шнурок –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материк –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апельсин –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*дозревание -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*голография –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*кильватер –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endParaRPr lang="en-US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9144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Задание: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поставить буквы в правильном порядке, чтобы получилось слово. Из полученных слов выбрать «лишнее» (отличающееся по смыслу)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Ачтпо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ракочва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Аидро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льбдгоу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Фагрелте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ехро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Кабочба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лупедь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images (2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714620"/>
            <a:ext cx="1928826" cy="1444758"/>
          </a:xfrm>
          <a:prstGeom prst="rect">
            <a:avLst/>
          </a:prstGeom>
        </p:spPr>
      </p:pic>
      <p:pic>
        <p:nvPicPr>
          <p:cNvPr id="4" name="Рисунок 3" descr="images (2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786322"/>
            <a:ext cx="1534364" cy="1307051"/>
          </a:xfrm>
          <a:prstGeom prst="rect">
            <a:avLst/>
          </a:prstGeom>
        </p:spPr>
      </p:pic>
      <p:pic>
        <p:nvPicPr>
          <p:cNvPr id="5" name="Рисунок 4" descr="images (2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1071546"/>
            <a:ext cx="2040252" cy="1619248"/>
          </a:xfrm>
          <a:prstGeom prst="rect">
            <a:avLst/>
          </a:prstGeom>
        </p:spPr>
      </p:pic>
      <p:pic>
        <p:nvPicPr>
          <p:cNvPr id="7" name="Рисунок 6" descr="images (2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1071546"/>
            <a:ext cx="2143140" cy="1605286"/>
          </a:xfrm>
          <a:prstGeom prst="rect">
            <a:avLst/>
          </a:prstGeom>
        </p:spPr>
      </p:pic>
      <p:pic>
        <p:nvPicPr>
          <p:cNvPr id="8" name="Рисунок 7" descr="images (3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1071546"/>
            <a:ext cx="1785754" cy="1590672"/>
          </a:xfrm>
          <a:prstGeom prst="rect">
            <a:avLst/>
          </a:prstGeom>
        </p:spPr>
      </p:pic>
      <p:pic>
        <p:nvPicPr>
          <p:cNvPr id="9" name="Рисунок 8" descr="images (3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2714620"/>
            <a:ext cx="1302623" cy="1475482"/>
          </a:xfrm>
          <a:prstGeom prst="rect">
            <a:avLst/>
          </a:prstGeom>
        </p:spPr>
      </p:pic>
      <p:pic>
        <p:nvPicPr>
          <p:cNvPr id="10" name="Рисунок 9" descr="images (3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4786322"/>
            <a:ext cx="1714512" cy="1284229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2714620"/>
            <a:ext cx="1894735" cy="141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28662" y="428604"/>
            <a:ext cx="500062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Метаграмма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слова, различающиеся одной буквой (звуком)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Метаграммы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это загадки, по условиям которых из загаданного слова, путем замены в нем одной буквы на другую, получается новое слово.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143116"/>
            <a:ext cx="4572000" cy="4062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лить слезы заставляю,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 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воздуху летаю.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колючий, с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ползучий.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в доме, с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я в поле,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м —я 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море, с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в футболе,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вбивают,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 — взрывают,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долину называют.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Разгадать попробуй ты: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посуда для воды,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б- рогатый на лугу,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растет в лесу, саду.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s (3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57166"/>
            <a:ext cx="2466975" cy="1847850"/>
          </a:xfrm>
          <a:prstGeom prst="rect">
            <a:avLst/>
          </a:prstGeom>
        </p:spPr>
      </p:pic>
      <p:pic>
        <p:nvPicPr>
          <p:cNvPr id="5" name="Рисунок 4" descr="images (3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643182"/>
            <a:ext cx="2800350" cy="1628775"/>
          </a:xfrm>
          <a:prstGeom prst="rect">
            <a:avLst/>
          </a:prstGeom>
        </p:spPr>
      </p:pic>
      <p:pic>
        <p:nvPicPr>
          <p:cNvPr id="6" name="Рисунок 5" descr="images (3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714884"/>
            <a:ext cx="2466975" cy="1847850"/>
          </a:xfrm>
          <a:prstGeom prst="rect">
            <a:avLst/>
          </a:prstGeom>
        </p:spPr>
      </p:pic>
      <p:pic>
        <p:nvPicPr>
          <p:cNvPr id="7" name="Рисунок 6" descr="images (3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429000"/>
            <a:ext cx="1535331" cy="1021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71546"/>
            <a:ext cx="6429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«Перевертыши»: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существительные, которые читаются справа налево так же, как и обычно, слева направо.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«Добавь букву»: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названным ведущим словам добавьте одну букву так, чтобы получилось новое слово.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Вал, том, овцы, рубка.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86116" y="3286124"/>
          <a:ext cx="1785950" cy="1870711"/>
        </p:xfrm>
        <a:graphic>
          <a:graphicData uri="http://schemas.openxmlformats.org/drawingml/2006/table">
            <a:tbl>
              <a:tblPr/>
              <a:tblGrid>
                <a:gridCol w="845897"/>
                <a:gridCol w="940053"/>
              </a:tblGrid>
              <a:tr h="197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         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ежи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        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банк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точка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марка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сено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рис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кипа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окно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вес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          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7224" y="2571744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Подбери пару»:</a:t>
            </a:r>
            <a:r>
              <a:rPr lang="ru-RU" sz="1600" b="1" dirty="0"/>
              <a:t> </a:t>
            </a:r>
            <a:r>
              <a:rPr lang="ru-RU" sz="1400" dirty="0"/>
              <a:t>в два столбика записаны имена существительные. Сгруппировав их попарно, можно </a:t>
            </a:r>
            <a:r>
              <a:rPr lang="ru-RU" sz="1400" dirty="0" smtClean="0"/>
              <a:t>образовать </a:t>
            </a:r>
            <a:r>
              <a:rPr lang="ru-RU" sz="1400" dirty="0"/>
              <a:t>новые слова</a:t>
            </a:r>
            <a:r>
              <a:rPr lang="ru-RU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71472" y="5368839"/>
            <a:ext cx="742955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«Числительное в слове»: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слова, в составе которых встречаются имена числительные.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«Попробуй вспомнить»: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имена прилагательные, которые, не изменив своего лексического значения, перешли к существительным.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7507" y="500042"/>
            <a:ext cx="343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«Любознательные»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285860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Поздравляем</a:t>
            </a: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победителей!!!</a:t>
            </a: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5b64f0d4d0d91db4fc7bb680c78d49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5072074"/>
            <a:ext cx="1928858" cy="1446644"/>
          </a:xfrm>
          <a:prstGeom prst="rect">
            <a:avLst/>
          </a:prstGeom>
        </p:spPr>
      </p:pic>
      <p:pic>
        <p:nvPicPr>
          <p:cNvPr id="7" name="Рисунок 6" descr="5fe3381aa205e688cdf0fb12ad7cf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214282" y="142852"/>
            <a:ext cx="8715436" cy="6536579"/>
          </a:xfrm>
          <a:prstGeom prst="rect">
            <a:avLst/>
          </a:prstGeom>
        </p:spPr>
      </p:pic>
      <p:pic>
        <p:nvPicPr>
          <p:cNvPr id="9" name="Рисунок 8" descr="4434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2071702" cy="1657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184905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4214818"/>
            <a:ext cx="2496928" cy="20974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6477837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57166"/>
            <a:ext cx="2071702" cy="13811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6870942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4501522"/>
            <a:ext cx="2000264" cy="14935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9737725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3857628"/>
            <a:ext cx="2329076" cy="17895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2857488" y="2714620"/>
            <a:ext cx="3945311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Поздравляем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 победителей!!!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357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Использованная литература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Журнал «Сова» №1, ООО «Издательство «Сова», Санкт-Петербург.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500174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http://zna-i-ka.narod.ru/rebusi/rebusi.htmlhttp://oazis-cvetov.ru/photo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357430"/>
            <a:ext cx="6572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http://zateevo.ru/?section=page&amp;alias=kangaroo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http://nnm.ru/blogs/horror1017/volter_fransua-mari_arue_de/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http://900igr.net/kartinki/nasekomye-i-ptitsy/ZHuki-3.files/020-ZHuk-olen.html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http://fotki.yandex.ru/users/sockolovanatascha/album/159837/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285728"/>
            <a:ext cx="260520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Домашнее задание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000108"/>
            <a:ext cx="1565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Разгадай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ребусы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bab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500174"/>
            <a:ext cx="2000216" cy="2000216"/>
          </a:xfrm>
          <a:prstGeom prst="rect">
            <a:avLst/>
          </a:prstGeom>
        </p:spPr>
      </p:pic>
      <p:pic>
        <p:nvPicPr>
          <p:cNvPr id="11" name="Рисунок 10" descr="st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357298"/>
            <a:ext cx="1785926" cy="17859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7012" y="5367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28596" y="5738055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85720" y="142864"/>
            <a:ext cx="3571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28601" y="361016"/>
            <a:ext cx="342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3108" y="3714752"/>
            <a:ext cx="4286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Найдите общее окончание для всех перечисленных слов.</a:t>
            </a:r>
            <a:endParaRPr lang="ru-RU" sz="7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14744" y="5072074"/>
            <a:ext cx="228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6050" y="4214818"/>
            <a:ext cx="5068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АТ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БР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ГН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ХР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2066" y="500063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06" y="540703"/>
            <a:ext cx="729552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3.Переставьте буквы так, чтобы получилось слово: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Луфобт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Оживт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endParaRPr lang="ru-RU" sz="7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4.Переставьте буквы в словах так, чтобы из одного существительного образовать другое: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171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Лейка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Барыня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868"/>
            <a:ext cx="4714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5.Каким синонимом можно заменить оба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            c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лова:</a:t>
            </a:r>
          </a:p>
          <a:p>
            <a:r>
              <a:rPr lang="en-US" sz="1400" b="1" dirty="0" smtClean="0"/>
              <a:t>        </a:t>
            </a:r>
            <a:r>
              <a:rPr lang="ru-RU" sz="1400" b="1" dirty="0" smtClean="0"/>
              <a:t>Ткань (                 ) состояние вещества</a:t>
            </a:r>
          </a:p>
          <a:p>
            <a:r>
              <a:rPr lang="en-US" sz="1400" b="1" dirty="0" smtClean="0"/>
              <a:t>        </a:t>
            </a:r>
            <a:r>
              <a:rPr lang="ru-RU" sz="1400" b="1" dirty="0" smtClean="0"/>
              <a:t>Животное (                       ) тибетский монах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357562"/>
            <a:ext cx="80080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6.Из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букв предложенного слова составьте как можно больше новых слов:</a:t>
            </a:r>
          </a:p>
          <a:p>
            <a:pPr lvl="1"/>
            <a:r>
              <a:rPr lang="en-US" sz="1400" b="1" dirty="0" smtClean="0"/>
              <a:t>                                                    </a:t>
            </a:r>
            <a:r>
              <a:rPr lang="ru-RU" sz="1400" b="1" dirty="0" smtClean="0"/>
              <a:t>Виноград</a:t>
            </a:r>
            <a:endParaRPr lang="ru-RU" sz="1400" b="1" dirty="0"/>
          </a:p>
          <a:p>
            <a:pPr lvl="1"/>
            <a:r>
              <a:rPr lang="en-US" sz="1400" b="1" dirty="0" smtClean="0"/>
              <a:t>                                                    </a:t>
            </a:r>
            <a:r>
              <a:rPr lang="ru-RU" sz="1400" b="1" dirty="0" smtClean="0"/>
              <a:t>Библиотека</a:t>
            </a:r>
            <a:endParaRPr lang="ru-RU" sz="1400" b="1" dirty="0"/>
          </a:p>
          <a:p>
            <a:pPr lvl="1"/>
            <a:r>
              <a:rPr lang="en-US" sz="1400" b="1" dirty="0" smtClean="0"/>
              <a:t>                                                    </a:t>
            </a:r>
            <a:r>
              <a:rPr lang="ru-RU" sz="1400" b="1" dirty="0" smtClean="0"/>
              <a:t>Спорт</a:t>
            </a:r>
            <a:endParaRPr lang="ru-RU" sz="1400" b="1" dirty="0"/>
          </a:p>
          <a:p>
            <a:r>
              <a:rPr lang="ru-RU" sz="1400" b="1" dirty="0"/>
              <a:t>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14819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7.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Для приведённого в вертикальном ряду слова с помощью перестановки букв составьте ещё  2 слова из 6 букв.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471488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16979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       .           .</a:t>
            </a:r>
          </a:p>
          <a:p>
            <a:r>
              <a:rPr lang="ru-RU" b="1" dirty="0" smtClean="0"/>
              <a:t>И       .           .</a:t>
            </a:r>
          </a:p>
          <a:p>
            <a:r>
              <a:rPr lang="ru-RU" b="1" dirty="0" smtClean="0"/>
              <a:t>С       .           .</a:t>
            </a:r>
          </a:p>
          <a:p>
            <a:r>
              <a:rPr lang="ru-RU" b="1" dirty="0" smtClean="0"/>
              <a:t>Т       .           .</a:t>
            </a:r>
          </a:p>
          <a:p>
            <a:r>
              <a:rPr lang="ru-RU" b="1" dirty="0" smtClean="0"/>
              <a:t>О      .            .</a:t>
            </a:r>
          </a:p>
          <a:p>
            <a:r>
              <a:rPr lang="ru-RU" b="1" dirty="0" smtClean="0"/>
              <a:t>К       .           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Домашнее задание</a:t>
            </a:r>
          </a:p>
          <a:p>
            <a:endParaRPr lang="ru-RU" dirty="0"/>
          </a:p>
        </p:txBody>
      </p:sp>
      <p:pic>
        <p:nvPicPr>
          <p:cNvPr id="23" name="Рисунок 22" descr="10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857760"/>
            <a:ext cx="1556369" cy="1668037"/>
          </a:xfrm>
          <a:prstGeom prst="rect">
            <a:avLst/>
          </a:prstGeom>
        </p:spPr>
      </p:pic>
      <p:pic>
        <p:nvPicPr>
          <p:cNvPr id="24" name="Рисунок 23" descr="images (1)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14290"/>
            <a:ext cx="1419221" cy="1643309"/>
          </a:xfrm>
          <a:prstGeom prst="rect">
            <a:avLst/>
          </a:prstGeom>
        </p:spPr>
      </p:pic>
      <p:pic>
        <p:nvPicPr>
          <p:cNvPr id="25" name="Рисунок 24" descr="images (3)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500042"/>
            <a:ext cx="1214431" cy="1214431"/>
          </a:xfrm>
          <a:prstGeom prst="rect">
            <a:avLst/>
          </a:prstGeom>
        </p:spPr>
      </p:pic>
      <p:pic>
        <p:nvPicPr>
          <p:cNvPr id="26" name="Рисунок 25" descr="nar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2071678"/>
            <a:ext cx="644666" cy="1143762"/>
          </a:xfrm>
          <a:prstGeom prst="rect">
            <a:avLst/>
          </a:prstGeom>
        </p:spPr>
      </p:pic>
      <p:pic>
        <p:nvPicPr>
          <p:cNvPr id="27" name="Рисунок 26" descr="images (7)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94750" y="3643314"/>
            <a:ext cx="1206312" cy="1233481"/>
          </a:xfrm>
          <a:prstGeom prst="rect">
            <a:avLst/>
          </a:prstGeom>
        </p:spPr>
      </p:pic>
      <p:pic>
        <p:nvPicPr>
          <p:cNvPr id="28" name="Рисунок 27" descr="images (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142852"/>
            <a:ext cx="1171565" cy="793918"/>
          </a:xfrm>
          <a:prstGeom prst="rect">
            <a:avLst/>
          </a:prstGeom>
        </p:spPr>
      </p:pic>
      <p:pic>
        <p:nvPicPr>
          <p:cNvPr id="31" name="Рисунок 30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4810125"/>
            <a:ext cx="2238375" cy="2047875"/>
          </a:xfrm>
          <a:prstGeom prst="rect">
            <a:avLst/>
          </a:prstGeom>
        </p:spPr>
      </p:pic>
      <p:pic>
        <p:nvPicPr>
          <p:cNvPr id="32" name="Рисунок 31" descr="10682516-n--n---n---n--n--n--n---s-----n----n-n--n--------------n - копия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0694" y="5000636"/>
            <a:ext cx="1068335" cy="1264302"/>
          </a:xfrm>
          <a:prstGeom prst="rect">
            <a:avLst/>
          </a:prstGeom>
        </p:spPr>
      </p:pic>
      <p:pic>
        <p:nvPicPr>
          <p:cNvPr id="33" name="Рисунок 32" descr="images (5) - копия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6644" y="2071678"/>
            <a:ext cx="1319207" cy="136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8572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8* Игра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«Эрудит»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Попытайтесь из букв слова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«лекарство»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составить как можно больше новых слов – двух -, трёх -, четырёхбуквенных и т.д.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Каждая буква в новом слове может быть использована только один раз.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составили 143 слова. А Вы?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9* Найдите материалы о происхождении слов: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лилипут, вокзал, бойкот, кенгуру, макинтош, бюджет, хулиган, джинсы.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3" name="Рисунок 2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3000372"/>
            <a:ext cx="1252639" cy="1848488"/>
          </a:xfrm>
          <a:prstGeom prst="rect">
            <a:avLst/>
          </a:prstGeom>
        </p:spPr>
      </p:pic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428868"/>
            <a:ext cx="1760558" cy="1171571"/>
          </a:xfrm>
          <a:prstGeom prst="rect">
            <a:avLst/>
          </a:prstGeom>
        </p:spPr>
      </p:pic>
      <p:pic>
        <p:nvPicPr>
          <p:cNvPr id="5" name="Рисунок 4" descr="images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714620"/>
            <a:ext cx="1285884" cy="860373"/>
          </a:xfrm>
          <a:prstGeom prst="rect">
            <a:avLst/>
          </a:prstGeom>
        </p:spPr>
      </p:pic>
      <p:pic>
        <p:nvPicPr>
          <p:cNvPr id="7" name="Рисунок 6" descr="images (1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5072074"/>
            <a:ext cx="1643059" cy="1643059"/>
          </a:xfrm>
          <a:prstGeom prst="rect">
            <a:avLst/>
          </a:prstGeom>
        </p:spPr>
      </p:pic>
      <p:pic>
        <p:nvPicPr>
          <p:cNvPr id="8" name="Рисунок 7" descr="images (1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4572008"/>
            <a:ext cx="976307" cy="1435435"/>
          </a:xfrm>
          <a:prstGeom prst="rect">
            <a:avLst/>
          </a:prstGeom>
        </p:spPr>
      </p:pic>
      <p:pic>
        <p:nvPicPr>
          <p:cNvPr id="9" name="Рисунок 8" descr="images (1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3643314"/>
            <a:ext cx="1098716" cy="1466843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66" y="785794"/>
            <a:ext cx="1828800" cy="2438400"/>
          </a:xfrm>
          <a:prstGeom prst="rect">
            <a:avLst/>
          </a:prstGeom>
        </p:spPr>
      </p:pic>
      <p:pic>
        <p:nvPicPr>
          <p:cNvPr id="11" name="Рисунок 10" descr="Sov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1429" y="0"/>
            <a:ext cx="2812571" cy="2680173"/>
          </a:xfrm>
          <a:prstGeom prst="rect">
            <a:avLst/>
          </a:prstGeom>
        </p:spPr>
      </p:pic>
      <p:pic>
        <p:nvPicPr>
          <p:cNvPr id="12" name="Рисунок 11" descr="c1yc3fciss9qnuv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472" y="4643446"/>
            <a:ext cx="2171695" cy="1913672"/>
          </a:xfrm>
          <a:prstGeom prst="rect">
            <a:avLst/>
          </a:prstGeom>
        </p:spPr>
      </p:pic>
      <p:pic>
        <p:nvPicPr>
          <p:cNvPr id="13" name="Рисунок 12" descr="kengo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00760" y="5072074"/>
            <a:ext cx="2062153" cy="1648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9a191ba1785b520f6c6c828f1852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1571612"/>
            <a:ext cx="65485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Внимание!!!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Начинаем!!!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0"/>
            <a:ext cx="8286776" cy="59625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Ребус - [от лат.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rebus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при помощи вещей; творительный падеж множественное число от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вещь], загадка, в которой разгадываемые слова даны в виде рисунков в сочетании с буквами и некоторыми др. знаками. (БСЭ)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"Ребус - загадка, в которой искомое слово или фраза изображены комбинацией фигур букв или знаков" (С.И. Ожегов)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РАЗГАДЫВАНИЯ РЕБУСОВ: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Изображенные на рисунках предметы и живые существа чаще всего (за редким исключением) читаются как слова в именительном падеже и единственном числе. Иногда нужный объект на картинке указывается стрелкой.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картинка нарисована вверх ногами, читаем слово задом наперед. Например, нарисован вверх ногами кот - читаем ТОК.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Запятые после картинки указывают, сколько букв нужно убрать с конца слова, обозначающего то, что изображено на картинке. Например, нарисована коза с двумя запятыми после нее - читаем КО.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Перевернутые между буквами означает замену определенной буквы (или сочетания букв) слова на другую букву (или на сочетание букв). Знак равенства может быть заменен на стрелку. Действие замены обозначается и третьим способом - буквы, которые заменяются, перечеркиваются, а над ними пишутся заменяющие. Например, нарисован крот, а рядом перечеркнутые буквы РО и сверху буква И - читаем КИТ.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 картинкой или под ней могут появиться цифры. Каждая цифра - это номер буквы в слове: 1 - первая буква слова, 2 - вторая буква, 3 - третья, и так далее. Определенный набор цифр под или над картинкой говорит о том, что нужно взять только эти буквы и прочитать их в указанном порядке. Перечеркнутая цифра означает, что данная буква должна быть опущена. Например, нарисован конь и цифры 2,1 под ним - читаем ОК. При объединении примеров в правилах 3, 4 и 5 получаем загаданное слово КОЛОНОК.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 равенства 8. Буквы могут быть изображены по поверхности других букв. Например, изображена большая буква Н, а по ней разбросаны маленькие И - читаем ПОНИ (хотя можно прочитать и как ИПОН, НИЗИ или ИЗИН). Правило 9. Перечисленные выше приемы могут объединяться друг с другом.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7.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Буквы могут быть изображены внутри других букв, над другими буквами, под и за ними. В таких случаях необходимо понять, в каких пространственных отношениях состоят изображенные буквы. Например, внутри буквы О нарисованы буквы ЛК - читаем ВОЛК (хотя можно прочесть и как ЛКВО). Сверху написаны буквы АР, снизу ОК - читаем ПОДАРОК (можно было прочесть и ОКПОДАР, НАДОКАР, АРНАДОК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42976" y="957215"/>
            <a:ext cx="5910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Нева, восток, наказ, подушка, семья, порт.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642918"/>
            <a:ext cx="315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Придумай свой ребус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164305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Разгадай ребус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9" name="Рисунок 8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357562"/>
            <a:ext cx="2921000" cy="1079500"/>
          </a:xfrm>
          <a:prstGeom prst="rect">
            <a:avLst/>
          </a:prstGeom>
        </p:spPr>
      </p:pic>
      <p:pic>
        <p:nvPicPr>
          <p:cNvPr id="10" name="Рисунок 9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572008"/>
            <a:ext cx="2921000" cy="1079500"/>
          </a:xfrm>
          <a:prstGeom prst="rect">
            <a:avLst/>
          </a:prstGeom>
        </p:spPr>
      </p:pic>
      <p:pic>
        <p:nvPicPr>
          <p:cNvPr id="11" name="Рисунок 10" descr="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071678"/>
            <a:ext cx="2921000" cy="1079500"/>
          </a:xfrm>
          <a:prstGeom prst="rect">
            <a:avLst/>
          </a:prstGeom>
        </p:spPr>
      </p:pic>
      <p:pic>
        <p:nvPicPr>
          <p:cNvPr id="12" name="Рисунок 11" descr="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500570"/>
            <a:ext cx="2921000" cy="1079500"/>
          </a:xfrm>
          <a:prstGeom prst="rect">
            <a:avLst/>
          </a:prstGeom>
        </p:spPr>
      </p:pic>
      <p:pic>
        <p:nvPicPr>
          <p:cNvPr id="13" name="Рисунок 12" descr="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2071678"/>
            <a:ext cx="2921000" cy="1079500"/>
          </a:xfrm>
          <a:prstGeom prst="rect">
            <a:avLst/>
          </a:prstGeom>
        </p:spPr>
      </p:pic>
      <p:pic>
        <p:nvPicPr>
          <p:cNvPr id="14" name="Рисунок 13" descr="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3286124"/>
            <a:ext cx="2921000" cy="1079500"/>
          </a:xfrm>
          <a:prstGeom prst="rect">
            <a:avLst/>
          </a:prstGeom>
        </p:spPr>
      </p:pic>
      <p:pic>
        <p:nvPicPr>
          <p:cNvPr id="15" name="Рисунок 14" descr="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5778500"/>
            <a:ext cx="2921000" cy="1079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5984" y="24288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72132" y="27146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785918" y="39290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72066" y="400050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43108" y="49291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500430" y="62865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72132" y="51435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85786" y="2378325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736"/>
            <a:ext cx="7000924" cy="4616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греч.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synonymos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одноимённый), слова, относящиеся к одной части речи, значения которых содержат тождественные элементы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различающиеся элементы этих значений устойчиво нейтрализуются в определённых позициях.</a:t>
            </a:r>
          </a:p>
          <a:p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Т. о.,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могут быть признаны слова, противопоставленные лишь по таким семантическим признакам, которые в определённых контекстах становятся несущественными (чем обусловливается взаимозаменяемость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этих контекстах): "путь" и "дорога", "бросать" и "кидать", "грустить" и "печалиться", "смелый" и "храбрый", "жаркий" и "знойный" и т. и. </a:t>
            </a:r>
          </a:p>
          <a:p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Поскольку количество совпадающих семантических элементов у разных рядов слов неодинаково (как неодинаково и число позиций, когда различающиеся элементы становятся несущественными), можно говорить о разной степени синонимичности для разных слов.</a:t>
            </a:r>
          </a:p>
          <a:p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Некоторые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предельно близки по своему значению (например, "спешить" — "торопиться", "настать" — "наступить"), их называют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полными, или абсолютными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С.; стилистические С.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отличаются в основном "стилистической окраской", сферой применения и т. д., ср.: "вялый" — "апатичный", "губы" — "уста", "есть" — "кушать" — "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жрать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";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стилистическим С.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обычно относят и слова, значения которых содержат оценочный элемент, ср.: "завершить" — "кончить (что-либо значительное)", "кляча" — "плохая лошадь". Различающиеся элементы значений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могут в отдельных случаях выдвигаться на первый план, ср.: "У тебя не глаза, а очи, И не губы — уста.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50004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Синонимы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000108"/>
            <a:ext cx="7572428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Задание:</a:t>
            </a:r>
          </a:p>
          <a:p>
            <a:pPr lvl="0"/>
            <a:r>
              <a:rPr lang="ru-RU" sz="2400" b="1" dirty="0">
                <a:solidFill>
                  <a:srgbClr val="00B0F0"/>
                </a:solidFill>
              </a:rPr>
              <a:t>вставьте слово, которое означает то же самое, что и два слова вне </a:t>
            </a:r>
            <a:r>
              <a:rPr lang="ru-RU" sz="2400" b="1" dirty="0" smtClean="0">
                <a:solidFill>
                  <a:srgbClr val="00B0F0"/>
                </a:solidFill>
              </a:rPr>
              <a:t>скобок</a:t>
            </a:r>
          </a:p>
          <a:p>
            <a:pPr lvl="0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2400" dirty="0"/>
              <a:t>родник </a:t>
            </a:r>
            <a:r>
              <a:rPr lang="ru-RU" sz="2400" dirty="0" smtClean="0">
                <a:solidFill>
                  <a:srgbClr val="00B050"/>
                </a:solidFill>
              </a:rPr>
              <a:t>(…) </a:t>
            </a:r>
            <a:r>
              <a:rPr lang="ru-RU" sz="2400" dirty="0" smtClean="0"/>
              <a:t>отмычка</a:t>
            </a:r>
            <a:endParaRPr lang="ru-RU" sz="2400" dirty="0"/>
          </a:p>
          <a:p>
            <a:pPr lvl="0"/>
            <a:r>
              <a:rPr lang="ru-RU" sz="2400" dirty="0"/>
              <a:t>битва </a:t>
            </a:r>
            <a:r>
              <a:rPr lang="ru-RU" sz="2400" dirty="0" smtClean="0">
                <a:solidFill>
                  <a:srgbClr val="00B050"/>
                </a:solidFill>
              </a:rPr>
              <a:t>(…) </a:t>
            </a:r>
            <a:r>
              <a:rPr lang="ru-RU" sz="2400" dirty="0"/>
              <a:t>ругань</a:t>
            </a:r>
          </a:p>
          <a:p>
            <a:pPr lvl="0"/>
            <a:r>
              <a:rPr lang="ru-RU" sz="2400" dirty="0"/>
              <a:t>рыба </a:t>
            </a:r>
            <a:r>
              <a:rPr lang="ru-RU" sz="2400" dirty="0" smtClean="0">
                <a:solidFill>
                  <a:srgbClr val="00B050"/>
                </a:solidFill>
              </a:rPr>
              <a:t>(…) </a:t>
            </a:r>
            <a:r>
              <a:rPr lang="ru-RU" sz="2400" dirty="0"/>
              <a:t>наклонная поверхность</a:t>
            </a:r>
          </a:p>
          <a:p>
            <a:pPr lvl="0"/>
            <a:r>
              <a:rPr lang="ru-RU" sz="2400" dirty="0"/>
              <a:t>электрический разряд </a:t>
            </a:r>
            <a:r>
              <a:rPr lang="ru-RU" sz="2400" dirty="0" smtClean="0">
                <a:solidFill>
                  <a:srgbClr val="00B050"/>
                </a:solidFill>
              </a:rPr>
              <a:t>(…) </a:t>
            </a:r>
            <a:r>
              <a:rPr lang="ru-RU" sz="2400" dirty="0"/>
              <a:t>застёжка</a:t>
            </a:r>
          </a:p>
          <a:p>
            <a:pPr lvl="0"/>
            <a:r>
              <a:rPr lang="ru-RU" sz="2400" dirty="0"/>
              <a:t>талант </a:t>
            </a:r>
            <a:r>
              <a:rPr lang="ru-RU" sz="2400" dirty="0" smtClean="0">
                <a:solidFill>
                  <a:srgbClr val="00B050"/>
                </a:solidFill>
              </a:rPr>
              <a:t>(…) </a:t>
            </a:r>
            <a:r>
              <a:rPr lang="ru-RU" sz="2400" dirty="0"/>
              <a:t>подношение</a:t>
            </a:r>
          </a:p>
          <a:p>
            <a:pPr lvl="0"/>
            <a:r>
              <a:rPr lang="ru-RU" sz="2400" dirty="0"/>
              <a:t>гигант </a:t>
            </a:r>
            <a:r>
              <a:rPr lang="ru-RU" sz="2400" dirty="0" smtClean="0">
                <a:solidFill>
                  <a:srgbClr val="00B050"/>
                </a:solidFill>
              </a:rPr>
              <a:t>(…) </a:t>
            </a:r>
            <a:r>
              <a:rPr lang="ru-RU" sz="2400" dirty="0"/>
              <a:t>нагреватель</a:t>
            </a:r>
          </a:p>
          <a:p>
            <a:pPr lvl="0"/>
            <a:r>
              <a:rPr lang="ru-RU" sz="2400" dirty="0"/>
              <a:t>дерево </a:t>
            </a:r>
            <a:r>
              <a:rPr lang="ru-RU" sz="2400" dirty="0" smtClean="0">
                <a:solidFill>
                  <a:srgbClr val="00B050"/>
                </a:solidFill>
              </a:rPr>
              <a:t>() </a:t>
            </a:r>
            <a:r>
              <a:rPr lang="ru-RU" sz="2400" dirty="0"/>
              <a:t>подделка</a:t>
            </a:r>
          </a:p>
        </p:txBody>
      </p:sp>
      <p:pic>
        <p:nvPicPr>
          <p:cNvPr id="3" name="Рисунок 2" descr="images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143116"/>
            <a:ext cx="1404456" cy="1051986"/>
          </a:xfrm>
          <a:prstGeom prst="rect">
            <a:avLst/>
          </a:prstGeom>
        </p:spPr>
      </p:pic>
      <p:pic>
        <p:nvPicPr>
          <p:cNvPr id="5" name="Рисунок 4" descr="images 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0"/>
            <a:ext cx="2371722" cy="1387538"/>
          </a:xfrm>
          <a:prstGeom prst="rect">
            <a:avLst/>
          </a:prstGeom>
        </p:spPr>
      </p:pic>
      <p:pic>
        <p:nvPicPr>
          <p:cNvPr id="6" name="Рисунок 5" descr="images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5143512"/>
            <a:ext cx="2071702" cy="1551777"/>
          </a:xfrm>
          <a:prstGeom prst="rect">
            <a:avLst/>
          </a:prstGeom>
        </p:spPr>
      </p:pic>
      <p:pic>
        <p:nvPicPr>
          <p:cNvPr id="7" name="Рисунок 6" descr="images (1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000504"/>
            <a:ext cx="2686050" cy="1704975"/>
          </a:xfrm>
          <a:prstGeom prst="rect">
            <a:avLst/>
          </a:prstGeom>
        </p:spPr>
      </p:pic>
      <p:pic>
        <p:nvPicPr>
          <p:cNvPr id="10" name="Рисунок 9" descr="images (2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2285992"/>
            <a:ext cx="2277674" cy="1391008"/>
          </a:xfrm>
          <a:prstGeom prst="rect">
            <a:avLst/>
          </a:prstGeom>
        </p:spPr>
      </p:pic>
      <p:pic>
        <p:nvPicPr>
          <p:cNvPr id="11" name="Рисунок 10" descr="00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5072074"/>
            <a:ext cx="1928794" cy="1446596"/>
          </a:xfrm>
          <a:prstGeom prst="rect">
            <a:avLst/>
          </a:prstGeom>
        </p:spPr>
      </p:pic>
      <p:pic>
        <p:nvPicPr>
          <p:cNvPr id="12" name="Рисунок 11" descr="images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86050" y="142852"/>
            <a:ext cx="1833557" cy="122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315</TotalTime>
  <Words>1803</Words>
  <Application>Microsoft Office PowerPoint</Application>
  <PresentationFormat>Экран (4:3)</PresentationFormat>
  <Paragraphs>250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36</cp:revision>
  <dcterms:created xsi:type="dcterms:W3CDTF">2013-02-25T11:30:07Z</dcterms:created>
  <dcterms:modified xsi:type="dcterms:W3CDTF">2013-03-25T10:45:11Z</dcterms:modified>
</cp:coreProperties>
</file>