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0" r:id="rId3"/>
    <p:sldId id="275" r:id="rId4"/>
    <p:sldId id="274" r:id="rId5"/>
    <p:sldId id="272" r:id="rId6"/>
    <p:sldId id="273" r:id="rId7"/>
    <p:sldId id="267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43CC4-7307-41A6-9375-11054712E813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38EB4-85C5-4AC0-8CF9-5F08031F5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38EB4-85C5-4AC0-8CF9-5F08031F551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38EB4-85C5-4AC0-8CF9-5F08031F551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38EB4-85C5-4AC0-8CF9-5F08031F551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38EB4-85C5-4AC0-8CF9-5F08031F551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30352" y="381000"/>
            <a:ext cx="7772400" cy="4267200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dirty="0" smtClean="0"/>
              <a:t>Формирование лингвистической компетентности через задания повышенной трудности</a:t>
            </a:r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530352" y="4724400"/>
            <a:ext cx="7772400" cy="1143000"/>
          </a:xfrm>
        </p:spPr>
        <p:txBody>
          <a:bodyPr lIns="45720" rIns="45720" anchor="t"/>
          <a:lstStyle>
            <a:lvl1pPr marL="0" indent="0" algn="r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dirty="0" smtClean="0"/>
              <a:t>Е.В. Азарова</a:t>
            </a:r>
          </a:p>
          <a:p>
            <a:pPr lvl="0" eaLnBrk="1" latinLnBrk="0" hangingPunct="1"/>
            <a:r>
              <a:rPr kumimoji="0" lang="ru-RU" dirty="0" smtClean="0"/>
              <a:t>БОУ г. Омска</a:t>
            </a:r>
            <a:br>
              <a:rPr kumimoji="0" lang="ru-RU" dirty="0" smtClean="0"/>
            </a:br>
            <a:r>
              <a:rPr kumimoji="0" lang="ru-RU" dirty="0" smtClean="0"/>
              <a:t>«Гимназия № 115»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dirty="0" smtClean="0"/>
              <a:t>Образец текста</a:t>
            </a:r>
          </a:p>
          <a:p>
            <a:pPr lvl="1" eaLnBrk="1" latinLnBrk="0" hangingPunct="1"/>
            <a:r>
              <a:rPr kumimoji="0" lang="ru-RU" dirty="0" smtClean="0"/>
              <a:t>Второй уровень</a:t>
            </a:r>
          </a:p>
          <a:p>
            <a:pPr lvl="2" eaLnBrk="1" latinLnBrk="0" hangingPunct="1"/>
            <a:r>
              <a:rPr kumimoji="0" lang="ru-RU" dirty="0" smtClean="0"/>
              <a:t>Третий уровень</a:t>
            </a:r>
          </a:p>
          <a:p>
            <a:pPr lvl="3" eaLnBrk="1" latinLnBrk="0" hangingPunct="1"/>
            <a:r>
              <a:rPr kumimoji="0" lang="ru-RU" dirty="0" smtClean="0"/>
              <a:t>Четвертый уровень</a:t>
            </a:r>
          </a:p>
          <a:p>
            <a:pPr lvl="4" eaLnBrk="1" latinLnBrk="0" hangingPunct="1"/>
            <a:r>
              <a:rPr kumimoji="0" lang="ru-RU" dirty="0" smtClean="0"/>
              <a:t>Пятый уровень</a:t>
            </a:r>
            <a:endParaRPr kumimoji="0" lang="en-US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8229600" cy="34290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Использование </a:t>
            </a:r>
            <a:r>
              <a:rPr lang="ru-RU" sz="4800" dirty="0" smtClean="0">
                <a:solidFill>
                  <a:schemeClr val="tx1"/>
                </a:solidFill>
              </a:rPr>
              <a:t>иноязычных эквивалентов в процессе обучения русскому языку в средней школе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57800" y="4572000"/>
            <a:ext cx="3581400" cy="2057400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Е.В. Азарова,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 учитель русского языка и литературы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БОУ г. Омска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«Гимназия № 115»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914400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600" b="1" dirty="0" smtClean="0"/>
              <a:t>Цели использования </a:t>
            </a:r>
            <a:r>
              <a:rPr lang="ru-RU" sz="3600" b="1" dirty="0" smtClean="0"/>
              <a:t>иноязычных эквивалентов </a:t>
            </a:r>
            <a:r>
              <a:rPr lang="ru-RU" sz="3600" b="1" dirty="0" smtClean="0"/>
              <a:t>на уроках русского языка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648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создание </a:t>
            </a:r>
            <a:r>
              <a:rPr lang="ru-RU" sz="2800" dirty="0" smtClean="0"/>
              <a:t>у обучающихся </a:t>
            </a:r>
            <a:r>
              <a:rPr lang="ru-RU" sz="2800" dirty="0" smtClean="0"/>
              <a:t>целостного </a:t>
            </a:r>
            <a:r>
              <a:rPr lang="ru-RU" sz="2800" dirty="0" smtClean="0"/>
              <a:t>представление о языке как средстве </a:t>
            </a:r>
            <a:r>
              <a:rPr lang="ru-RU" sz="2800" dirty="0" smtClean="0"/>
              <a:t>общения,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понимание учащимися универсальных </a:t>
            </a:r>
            <a:r>
              <a:rPr lang="ru-RU" sz="2800" dirty="0" smtClean="0"/>
              <a:t>языковых </a:t>
            </a:r>
            <a:r>
              <a:rPr lang="ru-RU" sz="2800" dirty="0" smtClean="0"/>
              <a:t>категорий </a:t>
            </a:r>
            <a:r>
              <a:rPr lang="ru-RU" sz="2800" dirty="0" smtClean="0"/>
              <a:t>и </a:t>
            </a:r>
            <a:r>
              <a:rPr lang="ru-RU" sz="2800" dirty="0" smtClean="0"/>
              <a:t>законов,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 выявление общего </a:t>
            </a:r>
            <a:r>
              <a:rPr lang="ru-RU" sz="2800" dirty="0" smtClean="0"/>
              <a:t>и </a:t>
            </a:r>
            <a:r>
              <a:rPr lang="ru-RU" sz="2800" dirty="0" smtClean="0"/>
              <a:t>различного </a:t>
            </a:r>
            <a:r>
              <a:rPr lang="ru-RU" sz="2800" dirty="0" smtClean="0"/>
              <a:t>в разных национальных языках</a:t>
            </a:r>
            <a:r>
              <a:rPr lang="ru-RU" sz="2800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понимание специфики </a:t>
            </a:r>
            <a:r>
              <a:rPr lang="ru-RU" sz="2800" dirty="0" smtClean="0"/>
              <a:t>родного </a:t>
            </a:r>
            <a:r>
              <a:rPr lang="ru-RU" sz="2800" dirty="0" smtClean="0"/>
              <a:t>языка,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повышение </a:t>
            </a:r>
            <a:r>
              <a:rPr lang="ru-RU" sz="2800" dirty="0" smtClean="0"/>
              <a:t>интереса к глубокому изучению родного языка, </a:t>
            </a:r>
            <a:r>
              <a:rPr lang="ru-RU" sz="2800" dirty="0" smtClean="0"/>
              <a:t>осознанию </a:t>
            </a:r>
            <a:r>
              <a:rPr lang="ru-RU" sz="2800" dirty="0" smtClean="0"/>
              <a:t>его ценности и значимости.</a:t>
            </a:r>
          </a:p>
          <a:p>
            <a:pPr algn="ctr"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4572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ВВЕДЕНИЕ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5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</a:rPr>
              <a:t>кл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9530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ru-RU" dirty="0" smtClean="0"/>
              <a:t>Назовите </a:t>
            </a:r>
            <a:r>
              <a:rPr lang="ru-RU" dirty="0" smtClean="0"/>
              <a:t>русское слово, эквивалентное иностранным</a:t>
            </a:r>
            <a:r>
              <a:rPr lang="ru-RU" dirty="0" smtClean="0"/>
              <a:t>, </a:t>
            </a:r>
            <a:r>
              <a:rPr lang="ru-RU" dirty="0" smtClean="0"/>
              <a:t>определите ключевое понятие урока:</a:t>
            </a:r>
            <a:endParaRPr lang="ru-RU" dirty="0" smtClean="0"/>
          </a:p>
          <a:p>
            <a:pPr marL="0" indent="0" algn="just">
              <a:spcBef>
                <a:spcPts val="0"/>
              </a:spcBef>
              <a:buNone/>
            </a:pPr>
            <a:endParaRPr lang="ru-RU" sz="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err="1" smtClean="0"/>
              <a:t>итал</a:t>
            </a:r>
            <a:r>
              <a:rPr lang="ru-RU" dirty="0" smtClean="0"/>
              <a:t>. </a:t>
            </a:r>
            <a:r>
              <a:rPr lang="en-US" i="1" dirty="0" smtClean="0"/>
              <a:t>lingua</a:t>
            </a:r>
            <a:r>
              <a:rPr lang="ru-RU" dirty="0" smtClean="0"/>
              <a:t>, англ. </a:t>
            </a:r>
            <a:r>
              <a:rPr lang="en-US" i="1" dirty="0" smtClean="0"/>
              <a:t>language</a:t>
            </a:r>
            <a:r>
              <a:rPr lang="ru-RU" dirty="0" smtClean="0"/>
              <a:t>, нем. </a:t>
            </a:r>
            <a:r>
              <a:rPr lang="en-US" i="1" dirty="0" err="1" smtClean="0"/>
              <a:t>Sprache</a:t>
            </a:r>
            <a:r>
              <a:rPr lang="ru-RU" dirty="0" smtClean="0"/>
              <a:t>, франц. </a:t>
            </a:r>
            <a:r>
              <a:rPr lang="en-US" i="1" dirty="0" smtClean="0"/>
              <a:t>langue</a:t>
            </a:r>
            <a:r>
              <a:rPr lang="ru-RU" dirty="0" smtClean="0"/>
              <a:t>, польск. </a:t>
            </a:r>
            <a:r>
              <a:rPr lang="en-US" i="1" dirty="0" smtClean="0"/>
              <a:t>j</a:t>
            </a:r>
            <a:r>
              <a:rPr lang="ru-RU" i="1" dirty="0" err="1" smtClean="0"/>
              <a:t>ę</a:t>
            </a:r>
            <a:r>
              <a:rPr lang="en-US" i="1" dirty="0" err="1" smtClean="0"/>
              <a:t>zyk</a:t>
            </a:r>
            <a:r>
              <a:rPr lang="ru-RU" dirty="0" smtClean="0"/>
              <a:t>.</a:t>
            </a:r>
            <a:endParaRPr lang="ru-R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4572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АЛФАВИТ,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5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</a:rPr>
              <a:t>кл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9530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endParaRPr lang="ru-RU" dirty="0" smtClean="0"/>
          </a:p>
          <a:p>
            <a:pPr marL="0" indent="0" algn="just">
              <a:spcBef>
                <a:spcPts val="0"/>
              </a:spcBef>
            </a:pPr>
            <a:r>
              <a:rPr lang="ru-RU" dirty="0" smtClean="0"/>
              <a:t>Отгадайте зашифрованную русскую пословицу, поясните ее значение. Как вы отгадали пословицу?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М</a:t>
            </a:r>
            <a:r>
              <a:rPr lang="en-US" dirty="0" smtClean="0"/>
              <a:t>GQW</a:t>
            </a:r>
            <a:r>
              <a:rPr lang="ru-RU" dirty="0" smtClean="0"/>
              <a:t>А</a:t>
            </a:r>
            <a:r>
              <a:rPr lang="en-US" dirty="0" smtClean="0"/>
              <a:t>LDFG</a:t>
            </a:r>
            <a:r>
              <a:rPr lang="ru-RU" dirty="0" smtClean="0"/>
              <a:t>Л</a:t>
            </a:r>
            <a:r>
              <a:rPr lang="en-US" dirty="0" smtClean="0"/>
              <a:t>Y</a:t>
            </a:r>
            <a:endParaRPr lang="ru-RU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Я</a:t>
            </a:r>
            <a:r>
              <a:rPr lang="en-US" dirty="0" smtClean="0"/>
              <a:t>N</a:t>
            </a:r>
            <a:r>
              <a:rPr lang="ru-RU" dirty="0" smtClean="0"/>
              <a:t>З</a:t>
            </a:r>
            <a:r>
              <a:rPr lang="en-US" dirty="0" smtClean="0"/>
              <a:t>W</a:t>
            </a:r>
            <a:r>
              <a:rPr lang="ru-RU" dirty="0" smtClean="0"/>
              <a:t>Ы</a:t>
            </a:r>
            <a:r>
              <a:rPr lang="en-US" dirty="0" smtClean="0"/>
              <a:t>Q</a:t>
            </a:r>
            <a:r>
              <a:rPr lang="ru-RU" dirty="0" smtClean="0"/>
              <a:t>К</a:t>
            </a:r>
            <a:r>
              <a:rPr lang="en-US" dirty="0" smtClean="0"/>
              <a:t>LJR</a:t>
            </a:r>
            <a:r>
              <a:rPr lang="en-US" dirty="0" smtClean="0"/>
              <a:t>VI</a:t>
            </a:r>
            <a:endParaRPr lang="ru-RU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Д</a:t>
            </a:r>
            <a:r>
              <a:rPr lang="en-US" dirty="0" smtClean="0"/>
              <a:t>S</a:t>
            </a:r>
            <a:r>
              <a:rPr lang="ru-RU" dirty="0" smtClean="0"/>
              <a:t>АВ</a:t>
            </a:r>
            <a:r>
              <a:rPr lang="en-US" dirty="0" smtClean="0"/>
              <a:t>F</a:t>
            </a:r>
            <a:r>
              <a:rPr lang="ru-RU" dirty="0" smtClean="0"/>
              <a:t>С</a:t>
            </a:r>
            <a:r>
              <a:rPr lang="en-US" dirty="0" smtClean="0"/>
              <a:t>W</a:t>
            </a:r>
            <a:r>
              <a:rPr lang="ru-RU" dirty="0" smtClean="0"/>
              <a:t>Е</a:t>
            </a:r>
            <a:r>
              <a:rPr lang="en-US" dirty="0" smtClean="0"/>
              <a:t>G</a:t>
            </a:r>
            <a:r>
              <a:rPr lang="ru-RU" dirty="0" smtClean="0"/>
              <a:t>М</a:t>
            </a:r>
            <a:r>
              <a:rPr lang="en-US" dirty="0" smtClean="0"/>
              <a:t>U</a:t>
            </a:r>
            <a:endParaRPr lang="ru-RU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Т</a:t>
            </a:r>
            <a:r>
              <a:rPr lang="en-US" dirty="0" smtClean="0"/>
              <a:t>SZ</a:t>
            </a:r>
            <a:r>
              <a:rPr lang="ru-RU" dirty="0" smtClean="0"/>
              <a:t>Е</a:t>
            </a:r>
            <a:r>
              <a:rPr lang="en-US" dirty="0" smtClean="0"/>
              <a:t>FQ</a:t>
            </a:r>
            <a:r>
              <a:rPr lang="ru-RU" dirty="0" smtClean="0"/>
              <a:t>Л</a:t>
            </a:r>
            <a:r>
              <a:rPr lang="en-US" dirty="0" smtClean="0"/>
              <a:t>R</a:t>
            </a:r>
            <a:r>
              <a:rPr lang="ru-RU" dirty="0" smtClean="0"/>
              <a:t>О</a:t>
            </a:r>
            <a:r>
              <a:rPr lang="en-US" dirty="0" smtClean="0"/>
              <a:t>GY</a:t>
            </a:r>
            <a:r>
              <a:rPr lang="ru-RU" dirty="0" smtClean="0"/>
              <a:t>М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В</a:t>
            </a:r>
            <a:r>
              <a:rPr lang="en-US" dirty="0" smtClean="0"/>
              <a:t>U</a:t>
            </a:r>
            <a:r>
              <a:rPr lang="ru-RU" dirty="0" smtClean="0"/>
              <a:t>ЛАД</a:t>
            </a:r>
            <a:r>
              <a:rPr lang="en-US" dirty="0" smtClean="0"/>
              <a:t>L</a:t>
            </a:r>
            <a:r>
              <a:rPr lang="ru-RU" dirty="0" smtClean="0"/>
              <a:t>Е</a:t>
            </a:r>
            <a:r>
              <a:rPr lang="en-US" dirty="0" smtClean="0"/>
              <a:t>I</a:t>
            </a:r>
            <a:r>
              <a:rPr lang="ru-RU" dirty="0" smtClean="0"/>
              <a:t>Е</a:t>
            </a:r>
            <a:r>
              <a:rPr lang="en-US" dirty="0" smtClean="0"/>
              <a:t>G</a:t>
            </a:r>
            <a:r>
              <a:rPr lang="ru-RU" dirty="0" smtClean="0"/>
              <a:t>Т</a:t>
            </a:r>
            <a:r>
              <a:rPr lang="en-US" dirty="0" smtClean="0"/>
              <a:t>V</a:t>
            </a:r>
            <a:endParaRPr lang="ru-R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4572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ЛЕКСИКА,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5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</a:rPr>
              <a:t>кл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9530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ru-RU" dirty="0" smtClean="0"/>
              <a:t>Назовите русские слова, соответствующие данным иностранным, объясните причины сходства: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польск.</a:t>
            </a:r>
            <a:r>
              <a:rPr lang="en-US" dirty="0" smtClean="0"/>
              <a:t> </a:t>
            </a:r>
            <a:r>
              <a:rPr lang="en-US" i="1" dirty="0" err="1" smtClean="0"/>
              <a:t>głowa</a:t>
            </a:r>
            <a:r>
              <a:rPr lang="ru-RU" dirty="0" smtClean="0"/>
              <a:t>, англ. </a:t>
            </a:r>
            <a:r>
              <a:rPr lang="en-US" i="1" dirty="0" smtClean="0"/>
              <a:t>son</a:t>
            </a:r>
            <a:r>
              <a:rPr lang="ru-RU" dirty="0" smtClean="0"/>
              <a:t>, </a:t>
            </a:r>
            <a:r>
              <a:rPr lang="ru-RU" dirty="0" err="1" smtClean="0"/>
              <a:t>укр</a:t>
            </a:r>
            <a:r>
              <a:rPr lang="ru-RU" dirty="0" smtClean="0"/>
              <a:t>. </a:t>
            </a:r>
            <a:r>
              <a:rPr lang="ru-RU" i="1" dirty="0" err="1" smtClean="0"/>
              <a:t>мати</a:t>
            </a:r>
            <a:r>
              <a:rPr lang="ru-RU" dirty="0" smtClean="0"/>
              <a:t>, нем. </a:t>
            </a:r>
            <a:r>
              <a:rPr lang="en-US" i="1" dirty="0" smtClean="0"/>
              <a:t>Mann</a:t>
            </a:r>
            <a:r>
              <a:rPr lang="ru-RU" i="1" dirty="0" smtClean="0"/>
              <a:t>, </a:t>
            </a:r>
            <a:r>
              <a:rPr lang="ru-RU" dirty="0" smtClean="0"/>
              <a:t>англ. </a:t>
            </a:r>
            <a:r>
              <a:rPr lang="en-US" i="1" dirty="0" smtClean="0"/>
              <a:t>nose</a:t>
            </a:r>
            <a:r>
              <a:rPr lang="ru-RU" i="1" dirty="0" smtClean="0"/>
              <a:t>, </a:t>
            </a:r>
            <a:r>
              <a:rPr lang="ru-RU" dirty="0" smtClean="0"/>
              <a:t>франц.</a:t>
            </a:r>
            <a:r>
              <a:rPr lang="en-US" i="1" dirty="0" smtClean="0"/>
              <a:t> </a:t>
            </a:r>
            <a:r>
              <a:rPr lang="en-US" i="1" dirty="0" err="1" smtClean="0"/>
              <a:t>nuit</a:t>
            </a:r>
            <a:r>
              <a:rPr lang="ru-RU" i="1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4572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ФРАЗЕОЛОГИЯ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6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</a:rPr>
              <a:t>кл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9530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ru-RU" dirty="0" smtClean="0"/>
              <a:t>Назовите </a:t>
            </a:r>
            <a:r>
              <a:rPr lang="ru-RU" dirty="0" smtClean="0"/>
              <a:t>русские фразеологизмы, соответствующие иностранным, поясните их значение, составьте с ними предложения: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8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польск. </a:t>
            </a:r>
            <a:r>
              <a:rPr lang="en-US" i="1" dirty="0" err="1" smtClean="0"/>
              <a:t>chodzić</a:t>
            </a:r>
            <a:r>
              <a:rPr lang="en-US" i="1" dirty="0" smtClean="0"/>
              <a:t> 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głowie</a:t>
            </a:r>
            <a:r>
              <a:rPr lang="ru-RU" dirty="0" smtClean="0"/>
              <a:t>, </a:t>
            </a:r>
            <a:r>
              <a:rPr lang="ru-RU" dirty="0" err="1" smtClean="0"/>
              <a:t>укр</a:t>
            </a:r>
            <a:r>
              <a:rPr lang="ru-RU" dirty="0" smtClean="0"/>
              <a:t>. </a:t>
            </a:r>
            <a:r>
              <a:rPr lang="ru-RU" i="1" dirty="0" err="1" smtClean="0"/>
              <a:t>задерти</a:t>
            </a:r>
            <a:r>
              <a:rPr lang="ru-RU" i="1" dirty="0" smtClean="0"/>
              <a:t> голову</a:t>
            </a:r>
            <a:r>
              <a:rPr lang="ru-RU" dirty="0" smtClean="0"/>
              <a:t>, польск. </a:t>
            </a:r>
            <a:r>
              <a:rPr lang="en-US" i="1" dirty="0" smtClean="0"/>
              <a:t>do </a:t>
            </a:r>
            <a:r>
              <a:rPr lang="en-US" i="1" dirty="0" err="1" smtClean="0"/>
              <a:t>góry</a:t>
            </a:r>
            <a:r>
              <a:rPr lang="en-US" i="1" dirty="0" smtClean="0"/>
              <a:t> </a:t>
            </a:r>
            <a:r>
              <a:rPr lang="en-US" i="1" dirty="0" err="1" smtClean="0"/>
              <a:t>nogami</a:t>
            </a:r>
            <a:r>
              <a:rPr lang="ru-RU" dirty="0" smtClean="0"/>
              <a:t>, англ. </a:t>
            </a:r>
            <a:r>
              <a:rPr lang="en-US" i="1" dirty="0" smtClean="0"/>
              <a:t>hands on hips</a:t>
            </a:r>
            <a:r>
              <a:rPr lang="ru-RU" i="1" dirty="0" smtClean="0"/>
              <a:t>, </a:t>
            </a:r>
            <a:r>
              <a:rPr lang="ru-RU" dirty="0" err="1" smtClean="0"/>
              <a:t>укр</a:t>
            </a:r>
            <a:r>
              <a:rPr lang="ru-RU" dirty="0" smtClean="0"/>
              <a:t>. </a:t>
            </a:r>
            <a:r>
              <a:rPr lang="ru-RU" i="1" dirty="0" err="1" smtClean="0"/>
              <a:t>махати</a:t>
            </a:r>
            <a:r>
              <a:rPr lang="ru-RU" i="1" dirty="0" smtClean="0"/>
              <a:t> руками, </a:t>
            </a:r>
            <a:r>
              <a:rPr lang="ru-RU" dirty="0" smtClean="0"/>
              <a:t>англ. </a:t>
            </a:r>
            <a:r>
              <a:rPr lang="en-US" i="1" dirty="0" smtClean="0"/>
              <a:t>without a head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4572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ЛЕКСИКА И ФРАЗЕОЛОГИЯ, 10-11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</a:rPr>
              <a:t>кл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53340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/>
              <a:t>Прочитайте иностранные фразеологизмы, назовите русские эквиваленты, сформулируйте их значение. Поясните причины наличия в разных языках подобных выражений? Прокомментируйте сходства и различия эквивалентных единиц. </a:t>
            </a:r>
          </a:p>
          <a:p>
            <a:pPr marL="514350" indent="-514350" algn="just">
              <a:buAutoNum type="arabicParenR"/>
            </a:pPr>
            <a:r>
              <a:rPr lang="ru-RU" sz="2400" dirty="0" smtClean="0"/>
              <a:t>англ. </a:t>
            </a:r>
            <a:r>
              <a:rPr lang="ru-RU" sz="2400" i="1" dirty="0" err="1" smtClean="0"/>
              <a:t>аlpha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and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omega</a:t>
            </a:r>
            <a:endParaRPr lang="ru-RU" sz="2400" dirty="0" smtClean="0"/>
          </a:p>
          <a:p>
            <a:pPr marL="514350" indent="-514350" algn="just">
              <a:buFont typeface="Wingdings 2"/>
              <a:buAutoNum type="arabicParenR"/>
            </a:pPr>
            <a:r>
              <a:rPr lang="ru-RU" sz="2400" dirty="0" smtClean="0"/>
              <a:t>англ. </a:t>
            </a:r>
            <a:r>
              <a:rPr lang="ru-RU" sz="2400" i="1" dirty="0" err="1" smtClean="0"/>
              <a:t>like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a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bee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to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honey</a:t>
            </a:r>
            <a:endParaRPr lang="en-US" sz="2400" dirty="0" smtClean="0"/>
          </a:p>
          <a:p>
            <a:pPr marL="514350" indent="-514350" algn="just">
              <a:buFont typeface="Wingdings 2"/>
              <a:buAutoNum type="arabicParenR"/>
            </a:pPr>
            <a:r>
              <a:rPr lang="ru-RU" sz="2400" dirty="0" smtClean="0"/>
              <a:t>англ. </a:t>
            </a:r>
            <a:r>
              <a:rPr lang="en-US" sz="2400" i="1" dirty="0" smtClean="0"/>
              <a:t>keep your pecker up</a:t>
            </a:r>
            <a:endParaRPr lang="ru-RU" sz="2400" i="1" dirty="0" smtClean="0"/>
          </a:p>
          <a:p>
            <a:pPr marL="514350" indent="-514350" algn="just">
              <a:buFont typeface="Wingdings 2"/>
              <a:buAutoNum type="arabicParenR"/>
            </a:pPr>
            <a:r>
              <a:rPr lang="ru-RU" sz="2400" dirty="0" smtClean="0"/>
              <a:t>англ. </a:t>
            </a:r>
            <a:r>
              <a:rPr lang="en-US" sz="2400" i="1" dirty="0" smtClean="0"/>
              <a:t>heels over head</a:t>
            </a:r>
            <a:endParaRPr lang="ru-RU" sz="2400" i="1" dirty="0" smtClean="0"/>
          </a:p>
          <a:p>
            <a:pPr marL="514350" indent="-514350" algn="just">
              <a:buFont typeface="Wingdings 2"/>
              <a:buAutoNum type="arabicParenR"/>
            </a:pPr>
            <a:r>
              <a:rPr lang="ru-RU" sz="2400" dirty="0" smtClean="0"/>
              <a:t>англ. </a:t>
            </a:r>
            <a:r>
              <a:rPr lang="en-US" sz="2400" i="1" dirty="0" smtClean="0"/>
              <a:t>hang up a head</a:t>
            </a:r>
            <a:endParaRPr lang="ru-RU" sz="2400" i="1" dirty="0" smtClean="0"/>
          </a:p>
          <a:p>
            <a:pPr marL="514350" indent="-514350" algn="just">
              <a:buAutoNum type="arabicParenR"/>
            </a:pPr>
            <a:r>
              <a:rPr lang="ru-RU" sz="2400" dirty="0" smtClean="0"/>
              <a:t>нем. </a:t>
            </a:r>
            <a:r>
              <a:rPr lang="ru-RU" sz="2400" i="1" dirty="0" err="1" smtClean="0"/>
              <a:t>de</a:t>
            </a:r>
            <a:r>
              <a:rPr lang="en-US" sz="2400" i="1" dirty="0" smtClean="0"/>
              <a:t>r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Beutel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fuellen</a:t>
            </a:r>
            <a:endParaRPr lang="ru-RU" sz="2400" i="1" dirty="0" smtClean="0"/>
          </a:p>
          <a:p>
            <a:pPr marL="514350" indent="-514350" algn="just">
              <a:buAutoNum type="arabicParenR"/>
            </a:pPr>
            <a:r>
              <a:rPr lang="ru-RU" sz="2400" dirty="0" smtClean="0"/>
              <a:t>нем</a:t>
            </a:r>
            <a:r>
              <a:rPr lang="ru-RU" sz="2400" i="1" dirty="0" smtClean="0"/>
              <a:t>. </a:t>
            </a:r>
            <a:r>
              <a:rPr lang="en-US" sz="2400" i="1" dirty="0" err="1" smtClean="0"/>
              <a:t>der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verlorene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Sohn</a:t>
            </a:r>
            <a:r>
              <a:rPr lang="ru-RU" sz="2400" dirty="0" smtClean="0"/>
              <a:t> </a:t>
            </a:r>
          </a:p>
          <a:p>
            <a:pPr marL="514350" indent="-514350" algn="just">
              <a:buAutoNum type="arabicParenR"/>
            </a:pPr>
            <a:r>
              <a:rPr lang="ru-RU" sz="2400" dirty="0" smtClean="0"/>
              <a:t>франц. </a:t>
            </a:r>
            <a:r>
              <a:rPr lang="en-US" sz="2400" i="1" dirty="0" err="1" smtClean="0"/>
              <a:t>avoir</a:t>
            </a:r>
            <a:r>
              <a:rPr lang="en-US" sz="2400" i="1" dirty="0" smtClean="0"/>
              <a:t> la t</a:t>
            </a:r>
            <a:r>
              <a:rPr lang="ru-RU" sz="2400" i="1" dirty="0" err="1" smtClean="0"/>
              <a:t>ê</a:t>
            </a:r>
            <a:r>
              <a:rPr lang="en-US" sz="2400" i="1" dirty="0" err="1" smtClean="0"/>
              <a:t>te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sur</a:t>
            </a:r>
            <a:r>
              <a:rPr lang="en-US" sz="2400" i="1" dirty="0" smtClean="0"/>
              <a:t> les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é</a:t>
            </a:r>
            <a:r>
              <a:rPr lang="en-US" sz="2400" i="1" dirty="0" err="1" smtClean="0"/>
              <a:t>paules</a:t>
            </a:r>
            <a:r>
              <a:rPr lang="ru-RU" sz="2400" i="1" dirty="0" smtClean="0"/>
              <a:t> </a:t>
            </a:r>
          </a:p>
          <a:p>
            <a:pPr marL="514350" indent="-514350" algn="just">
              <a:buFont typeface="Wingdings 2"/>
              <a:buAutoNum type="arabicParenR"/>
            </a:pPr>
            <a:endParaRPr lang="ru-RU" sz="2400" i="1" dirty="0" smtClean="0"/>
          </a:p>
          <a:p>
            <a:pPr marL="514350" indent="-514350" algn="just">
              <a:buAutoNum type="arabicParenR"/>
            </a:pPr>
            <a:endParaRPr lang="ru-RU" sz="2400" i="1" dirty="0" smtClean="0"/>
          </a:p>
          <a:p>
            <a:pPr marL="514350" indent="-514350" algn="just">
              <a:buAutoNum type="arabicParenR"/>
            </a:pPr>
            <a:endParaRPr lang="en-US" sz="2400" dirty="0" smtClean="0"/>
          </a:p>
          <a:p>
            <a:pPr marL="457200" indent="-457200">
              <a:buAutoNum type="arabicParenR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8200" y="3048000"/>
            <a:ext cx="7474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 за внимание</a:t>
            </a:r>
            <a:endParaRPr lang="ru-RU" sz="5400" b="1" cap="none" spc="0" dirty="0">
              <a:ln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851</TotalTime>
  <Words>367</Words>
  <PresentationFormat>Экран (4:3)</PresentationFormat>
  <Paragraphs>48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Использование иноязычных эквивалентов в процессе обучения русскому языку в средней школе</vt:lpstr>
      <vt:lpstr> Цели использования иноязычных эквивалентов на уроках русского языка</vt:lpstr>
      <vt:lpstr>ВВЕДЕНИЕ, 5 кл.</vt:lpstr>
      <vt:lpstr>АЛФАВИТ, 5 кл.</vt:lpstr>
      <vt:lpstr>ЛЕКСИКА, 5 кл.</vt:lpstr>
      <vt:lpstr>ФРАЗЕОЛОГИЯ, 6 кл.</vt:lpstr>
      <vt:lpstr>ЛЕКСИКА И ФРАЗЕОЛОГИЯ, 10-11 кл.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ЛИНГВИСТИЧЕСКОЙ КОНПЕТЕНТНОСТИ ЧЕРЕЗ ЗАДАНИЯ ПОВЫШЕННОЙ ТРУДНОСТИ</dc:title>
  <cp:lastModifiedBy>Admin</cp:lastModifiedBy>
  <cp:revision>100</cp:revision>
  <dcterms:modified xsi:type="dcterms:W3CDTF">2012-10-17T16:00:06Z</dcterms:modified>
</cp:coreProperties>
</file>