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83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4" r:id="rId23"/>
    <p:sldId id="285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F7B31-93BD-4712-92CD-0573F526B845}" type="datetimeFigureOut">
              <a:rPr lang="ru-RU"/>
              <a:pPr>
                <a:defRPr/>
              </a:pPr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C814F-989A-4EF5-8D97-A7E9865B91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2CF32-FF29-4873-9436-63A6718B370F}" type="datetimeFigureOut">
              <a:rPr lang="ru-RU"/>
              <a:pPr>
                <a:defRPr/>
              </a:pPr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AE59D-3CD8-47A8-95C1-732D925335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67B4D-9E4E-4E08-A071-28FC3F01D221}" type="datetimeFigureOut">
              <a:rPr lang="ru-RU"/>
              <a:pPr>
                <a:defRPr/>
              </a:pPr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A3B1D-FD27-4A3E-AB47-A86B66B96B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8C99-ACFE-4690-9B00-4C3ED016E309}" type="datetimeFigureOut">
              <a:rPr lang="ru-RU"/>
              <a:pPr>
                <a:defRPr/>
              </a:pPr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E15EC-A117-413E-89DC-C5C4BFF9A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71D11-8826-4BCA-A8EF-F77B7F09D89E}" type="datetimeFigureOut">
              <a:rPr lang="ru-RU"/>
              <a:pPr>
                <a:defRPr/>
              </a:pPr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55058-DBDB-4681-A2F1-48C4D09AF2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8AD1B-57EC-4949-BA45-6A7FC3CD6A1D}" type="datetimeFigureOut">
              <a:rPr lang="ru-RU"/>
              <a:pPr>
                <a:defRPr/>
              </a:pPr>
              <a:t>17.03.2015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9B595-A308-41D1-B5B8-A692A7990C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84D6B-6F15-4AB4-9DFB-915B0A36BCD0}" type="datetimeFigureOut">
              <a:rPr lang="ru-RU"/>
              <a:pPr>
                <a:defRPr/>
              </a:pPr>
              <a:t>17.03.2015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368FA-6838-4FB0-8D7B-F5EAF927B6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9F043-805A-4DD6-BA1D-C46AB856BFFF}" type="datetimeFigureOut">
              <a:rPr lang="ru-RU"/>
              <a:pPr>
                <a:defRPr/>
              </a:pPr>
              <a:t>17.03.2015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9905D-2E8F-4F6C-AF08-754E5C79A2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E64AC-0620-4825-9ECF-27C5C14CEA66}" type="datetimeFigureOut">
              <a:rPr lang="ru-RU"/>
              <a:pPr>
                <a:defRPr/>
              </a:pPr>
              <a:t>17.03.2015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2C20-A37D-4154-A5E5-6F3588D345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41243-E259-4F6E-80E1-D438F39EABFB}" type="datetimeFigureOut">
              <a:rPr lang="ru-RU"/>
              <a:pPr>
                <a:defRPr/>
              </a:pPr>
              <a:t>17.03.2015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F431F-1164-43E5-B70A-0A3C52428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594D6-1B90-460E-B910-687CA9372AB5}" type="datetimeFigureOut">
              <a:rPr lang="ru-RU"/>
              <a:pPr>
                <a:defRPr/>
              </a:pPr>
              <a:t>17.03.2015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41787-DFA8-4F4D-8BAE-5CBA28D635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B01704-E0CA-42A4-9CDF-C698862909E7}" type="datetimeFigureOut">
              <a:rPr lang="ru-RU"/>
              <a:pPr>
                <a:defRPr/>
              </a:pPr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7BD0CE-6CE0-4FD3-91EB-A0FAB0D9A2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linda6035.ucoz.ru/index/0-40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r>
              <a:rPr lang="ru-RU" sz="2400" b="1" smtClean="0">
                <a:solidFill>
                  <a:srgbClr val="006600"/>
                </a:solidFill>
                <a:hlinkClick r:id="rId2"/>
              </a:rPr>
              <a:t>МДОУ Детский сад №2 «Теремок»</a:t>
            </a:r>
            <a:br>
              <a:rPr lang="ru-RU" sz="2400" b="1" smtClean="0">
                <a:solidFill>
                  <a:srgbClr val="006600"/>
                </a:solidFill>
                <a:hlinkClick r:id="rId2"/>
              </a:rPr>
            </a:br>
            <a:r>
              <a:rPr lang="ru-RU" sz="2400" b="1" smtClean="0">
                <a:solidFill>
                  <a:srgbClr val="006600"/>
                </a:solidFill>
                <a:hlinkClick r:id="rId2"/>
              </a:rPr>
              <a:t>городского округа Власиха</a:t>
            </a:r>
            <a:br>
              <a:rPr lang="ru-RU" sz="2400" b="1" smtClean="0">
                <a:solidFill>
                  <a:srgbClr val="006600"/>
                </a:solidFill>
                <a:hlinkClick r:id="rId2"/>
              </a:rPr>
            </a:br>
            <a:r>
              <a:rPr lang="ru-RU" sz="2400" b="1" smtClean="0">
                <a:solidFill>
                  <a:srgbClr val="006600"/>
                </a:solidFill>
                <a:hlinkClick r:id="rId2"/>
              </a:rPr>
              <a:t>Московской области</a:t>
            </a:r>
            <a:endParaRPr lang="ru-RU" sz="2400" b="1" smtClean="0">
              <a:solidFill>
                <a:srgbClr val="006600"/>
              </a:solidFill>
            </a:endParaRPr>
          </a:p>
        </p:txBody>
      </p:sp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133600"/>
            <a:ext cx="8229600" cy="45259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4000" b="1" i="1" smtClean="0">
                <a:solidFill>
                  <a:srgbClr val="990000"/>
                </a:solidFill>
                <a:latin typeface="Georgia" pitchFamily="18" charset="0"/>
              </a:rPr>
              <a:t>Особенности развития внимания у детей дошкольного возраста</a:t>
            </a:r>
          </a:p>
          <a:p>
            <a:pPr algn="ctr">
              <a:buFont typeface="Arial" charset="0"/>
              <a:buNone/>
            </a:pPr>
            <a:endParaRPr lang="ru-RU" sz="1800" b="1" i="1" smtClean="0">
              <a:solidFill>
                <a:srgbClr val="990000"/>
              </a:solidFill>
              <a:latin typeface="Georgia" pitchFamily="18" charset="0"/>
            </a:endParaRPr>
          </a:p>
          <a:p>
            <a:pPr algn="r">
              <a:buFont typeface="Arial" charset="0"/>
              <a:buNone/>
            </a:pPr>
            <a:r>
              <a:rPr lang="ru-RU" sz="2400" b="1" i="1" smtClean="0">
                <a:solidFill>
                  <a:schemeClr val="hlink"/>
                </a:solidFill>
                <a:latin typeface="Georgia" pitchFamily="18" charset="0"/>
              </a:rPr>
              <a:t>Обмочевская Анна Викторовна,</a:t>
            </a:r>
          </a:p>
          <a:p>
            <a:pPr algn="r">
              <a:buFont typeface="Arial" charset="0"/>
              <a:buNone/>
            </a:pPr>
            <a:r>
              <a:rPr lang="ru-RU" sz="2400" b="1" i="1" smtClean="0">
                <a:solidFill>
                  <a:schemeClr val="hlink"/>
                </a:solidFill>
                <a:latin typeface="Georgia" pitchFamily="18" charset="0"/>
              </a:rPr>
              <a:t>воспитатель группы №1 «Карапуз»</a:t>
            </a:r>
          </a:p>
          <a:p>
            <a:pPr algn="ctr">
              <a:buFont typeface="Arial" charset="0"/>
              <a:buNone/>
            </a:pPr>
            <a:endParaRPr lang="ru-RU" sz="4000" b="1" i="1" smtClean="0">
              <a:solidFill>
                <a:srgbClr val="99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xfrm>
            <a:off x="468313" y="2060575"/>
            <a:ext cx="8229600" cy="4525963"/>
          </a:xfrm>
        </p:spPr>
        <p:txBody>
          <a:bodyPr/>
          <a:lstStyle/>
          <a:p>
            <a:r>
              <a:rPr lang="ru-RU" b="1" smtClean="0"/>
              <a:t>Цель работы</a:t>
            </a:r>
            <a:r>
              <a:rPr lang="ru-RU" smtClean="0"/>
              <a:t> - изучить особенности развития внимания у детей дошкольного возраста.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smtClean="0"/>
              <a:t>Объект исследования </a:t>
            </a:r>
            <a:r>
              <a:rPr lang="ru-RU" smtClean="0"/>
              <a:t>- внимание детей дошкольного возраста.</a:t>
            </a:r>
            <a:endParaRPr lang="ru-RU" b="1" smtClean="0"/>
          </a:p>
          <a:p>
            <a:r>
              <a:rPr lang="ru-RU" b="1" smtClean="0"/>
              <a:t>Предмет исследования</a:t>
            </a:r>
            <a:r>
              <a:rPr lang="ru-RU" smtClean="0"/>
              <a:t> - особенности развития внимания детей дошкольного возраста.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smtClean="0"/>
              <a:t>Гипотеза:</a:t>
            </a:r>
            <a:r>
              <a:rPr lang="ru-RU" smtClean="0"/>
              <a:t> состоит в том, что своевременная диагностика уровня развития внимания позволит на основе данных разработать рекомендации воспитателям детских садов, родителям, направленные на развитие внимания детей дошкольного возраста.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/>
          </p:cNvSpPr>
          <p:nvPr>
            <p:ph type="body" idx="1"/>
          </p:nvPr>
        </p:nvSpPr>
        <p:spPr>
          <a:xfrm>
            <a:off x="539750" y="1196975"/>
            <a:ext cx="8229600" cy="4525963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smtClean="0"/>
              <a:t>Задачи исследования:</a:t>
            </a:r>
            <a:endParaRPr lang="ru-RU" sz="2800" smtClean="0"/>
          </a:p>
          <a:p>
            <a:pPr>
              <a:lnSpc>
                <a:spcPct val="90000"/>
              </a:lnSpc>
            </a:pPr>
            <a:r>
              <a:rPr lang="ru-RU" sz="2800" smtClean="0"/>
              <a:t>1. Рассмотреть состояние проблемы изучения особенностей внимания у детей дошкольного возраста в психолого-педагогической литературе;</a:t>
            </a:r>
          </a:p>
          <a:p>
            <a:pPr>
              <a:lnSpc>
                <a:spcPct val="90000"/>
              </a:lnSpc>
            </a:pPr>
            <a:r>
              <a:rPr lang="ru-RU" sz="2800" smtClean="0"/>
              <a:t>2. Охарактеризовать особенности развития внимания у детей дошкольного возраста;</a:t>
            </a:r>
          </a:p>
          <a:p>
            <a:pPr>
              <a:lnSpc>
                <a:spcPct val="90000"/>
              </a:lnSpc>
            </a:pPr>
            <a:r>
              <a:rPr lang="ru-RU" sz="2800" smtClean="0"/>
              <a:t>3. Подобрать методики изучения особенностей внимания у детей дошкольного возраста;</a:t>
            </a:r>
          </a:p>
          <a:p>
            <a:pPr>
              <a:lnSpc>
                <a:spcPct val="90000"/>
              </a:lnSpc>
            </a:pPr>
            <a:r>
              <a:rPr lang="ru-RU" sz="2800" smtClean="0"/>
              <a:t>4. Разработать рекомендации по развитию внимания у детей.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/>
          </p:cNvSpPr>
          <p:nvPr>
            <p:ph type="body" idx="1"/>
          </p:nvPr>
        </p:nvSpPr>
        <p:spPr>
          <a:xfrm>
            <a:off x="468313" y="1052513"/>
            <a:ext cx="8229600" cy="4525962"/>
          </a:xfrm>
          <a:noFill/>
          <a:ln/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800" smtClean="0"/>
              <a:t>    Поскольку уровень внимания определяется через диагностику его свойств, мы использовали следующие методики: </a:t>
            </a:r>
          </a:p>
          <a:p>
            <a:r>
              <a:rPr lang="ru-RU" sz="2800" b="1" smtClean="0"/>
              <a:t>«Угадай по голосу»</a:t>
            </a:r>
            <a:r>
              <a:rPr lang="ru-RU" sz="2800" smtClean="0"/>
              <a:t> (Методика М.Г. Борисенко, Н.А. Лукиной);</a:t>
            </a:r>
          </a:p>
          <a:p>
            <a:r>
              <a:rPr lang="ru-RU" sz="2800" b="1" smtClean="0"/>
              <a:t>«Найди такой же предмет»</a:t>
            </a:r>
            <a:r>
              <a:rPr lang="ru-RU" sz="2800" smtClean="0"/>
              <a:t> (с усложнением) (Методика М.Г. Борисенко, Н.А. Лукиной);</a:t>
            </a:r>
          </a:p>
          <a:p>
            <a:r>
              <a:rPr lang="ru-RU" sz="2800" b="1" smtClean="0"/>
              <a:t>«Посмотри и покажи» (</a:t>
            </a:r>
            <a:r>
              <a:rPr lang="ru-RU" sz="2800" smtClean="0"/>
              <a:t>Методика М.Г. Борисенко, Н.А. Лукиной)</a:t>
            </a:r>
          </a:p>
          <a:p>
            <a:endParaRPr lang="ru-RU" sz="28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Опытно - экспериментальной базой явилось МДОУ Детский сад № 2 «Теремок» городского округа Власиха Московской области. Исследование проводилось во второй младшей группе «Карапуз». В исследовании участвовало 17 человек, 9 девочек и 8 мальчиков.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/>
          </p:cNvSpPr>
          <p:nvPr>
            <p:ph type="body" idx="1"/>
          </p:nvPr>
        </p:nvSpPr>
        <p:spPr>
          <a:xfrm>
            <a:off x="468313" y="981075"/>
            <a:ext cx="8229600" cy="4525963"/>
          </a:xfrm>
        </p:spPr>
        <p:txBody>
          <a:bodyPr/>
          <a:lstStyle/>
          <a:p>
            <a:r>
              <a:rPr lang="ru-RU" smtClean="0"/>
              <a:t>Для выявления уровня развития внимания использовались следующие критерии:</a:t>
            </a:r>
          </a:p>
          <a:p>
            <a:r>
              <a:rPr lang="ru-RU" smtClean="0"/>
              <a:t>- уровень развития слухового внимания;</a:t>
            </a:r>
          </a:p>
          <a:p>
            <a:r>
              <a:rPr lang="ru-RU" smtClean="0"/>
              <a:t>- уровень развития устойчивости внимания;</a:t>
            </a:r>
          </a:p>
          <a:p>
            <a:r>
              <a:rPr lang="ru-RU" smtClean="0"/>
              <a:t>- уровень объема внимания;</a:t>
            </a:r>
          </a:p>
          <a:p>
            <a:r>
              <a:rPr lang="ru-RU" smtClean="0"/>
              <a:t>- уровень скорости переключения внимания;</a:t>
            </a:r>
          </a:p>
          <a:p>
            <a:r>
              <a:rPr lang="ru-RU" smtClean="0"/>
              <a:t>- уровень концентрации внимания.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395288" y="1125538"/>
            <a:ext cx="8229600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  На основе выделенных критериев, а также для получения количественных показателей </a:t>
            </a:r>
            <a:r>
              <a:rPr lang="ru-RU" b="1" smtClean="0"/>
              <a:t>были выделены три уровня развития внимания у дошкольника:</a:t>
            </a:r>
          </a:p>
          <a:p>
            <a:r>
              <a:rPr lang="ru-RU" b="1" smtClean="0"/>
              <a:t>низкий</a:t>
            </a:r>
          </a:p>
          <a:p>
            <a:r>
              <a:rPr lang="ru-RU" b="1" smtClean="0"/>
              <a:t>средний</a:t>
            </a:r>
          </a:p>
          <a:p>
            <a:r>
              <a:rPr lang="ru-RU" b="1" smtClean="0"/>
              <a:t>высокий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600"/>
          </a:xfrm>
        </p:spPr>
        <p:txBody>
          <a:bodyPr/>
          <a:lstStyle/>
          <a:p>
            <a:r>
              <a:rPr lang="ru-RU" sz="3200" b="1" smtClean="0"/>
              <a:t>По итогам проведенных методик дети показали следующие результаты</a:t>
            </a:r>
            <a:r>
              <a:rPr lang="ru-RU" sz="4000" smtClean="0"/>
              <a:t> </a:t>
            </a:r>
          </a:p>
        </p:txBody>
      </p:sp>
      <p:pic>
        <p:nvPicPr>
          <p:cNvPr id="35844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1412875"/>
            <a:ext cx="7345362" cy="5118100"/>
          </a:xfrm>
          <a:ln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930275"/>
            <a:ext cx="7775575" cy="5210175"/>
          </a:xfrm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1"/>
          </p:nvPr>
        </p:nvSpPr>
        <p:spPr>
          <a:xfrm>
            <a:off x="611188" y="2205038"/>
            <a:ext cx="8075612" cy="3921125"/>
          </a:xfrm>
        </p:spPr>
        <p:txBody>
          <a:bodyPr/>
          <a:lstStyle/>
          <a:p>
            <a:pPr marL="71438" indent="0" algn="ctr">
              <a:spcBef>
                <a:spcPct val="0"/>
              </a:spcBef>
              <a:buFont typeface="Arial" charset="0"/>
              <a:buNone/>
            </a:pPr>
            <a:r>
              <a:rPr lang="ru-RU" b="1" smtClean="0"/>
              <a:t>«Внимание – есть та дверь, которую не может миновать ни одно слово ученья, иначе оно не попадет в душу ребенка»</a:t>
            </a:r>
          </a:p>
          <a:p>
            <a:pPr marL="71438" indent="0" algn="ctr">
              <a:spcBef>
                <a:spcPct val="0"/>
              </a:spcBef>
              <a:buFont typeface="Arial" charset="0"/>
              <a:buNone/>
            </a:pPr>
            <a:endParaRPr lang="ru-RU" b="1" smtClean="0"/>
          </a:p>
          <a:p>
            <a:pPr marL="71438" indent="0" algn="r">
              <a:spcBef>
                <a:spcPct val="0"/>
              </a:spcBef>
              <a:buFont typeface="Arial" charset="0"/>
              <a:buNone/>
            </a:pPr>
            <a:r>
              <a:rPr lang="ru-RU" b="1" smtClean="0"/>
              <a:t>К.Д. Ушинский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765175"/>
            <a:ext cx="7848600" cy="5256213"/>
          </a:xfrm>
          <a:ln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>
          <a:xfrm>
            <a:off x="468313" y="620713"/>
            <a:ext cx="8075612" cy="1209675"/>
          </a:xfrm>
        </p:spPr>
        <p:txBody>
          <a:bodyPr/>
          <a:lstStyle/>
          <a:p>
            <a:r>
              <a:rPr lang="ru-RU" smtClean="0"/>
              <a:t>Рекомендации для родителей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2400" b="1" smtClean="0"/>
              <a:t>Игры и задания для детей, направленные на развитие сенсорного внимания, на развитие слухового внимания:</a:t>
            </a:r>
          </a:p>
          <a:p>
            <a:pPr>
              <a:lnSpc>
                <a:spcPct val="90000"/>
              </a:lnSpc>
            </a:pPr>
            <a:r>
              <a:rPr lang="ru-RU" b="1" smtClean="0"/>
              <a:t>«Найди два одинаковых предмета»;</a:t>
            </a:r>
          </a:p>
          <a:p>
            <a:pPr>
              <a:lnSpc>
                <a:spcPct val="90000"/>
              </a:lnSpc>
            </a:pPr>
            <a:r>
              <a:rPr lang="ru-RU" b="1" smtClean="0"/>
              <a:t>«Выкладывание узора из мозаики»;</a:t>
            </a:r>
          </a:p>
          <a:p>
            <a:pPr>
              <a:lnSpc>
                <a:spcPct val="90000"/>
              </a:lnSpc>
            </a:pPr>
            <a:r>
              <a:rPr lang="ru-RU" smtClean="0"/>
              <a:t> </a:t>
            </a:r>
            <a:r>
              <a:rPr lang="ru-RU" b="1" smtClean="0"/>
              <a:t>«Изменялки»;</a:t>
            </a:r>
          </a:p>
          <a:p>
            <a:pPr>
              <a:lnSpc>
                <a:spcPct val="90000"/>
              </a:lnSpc>
            </a:pPr>
            <a:r>
              <a:rPr lang="ru-RU" b="1" smtClean="0"/>
              <a:t>«Звучащие предметы»;</a:t>
            </a:r>
          </a:p>
          <a:p>
            <a:pPr>
              <a:lnSpc>
                <a:spcPct val="90000"/>
              </a:lnSpc>
            </a:pPr>
            <a:r>
              <a:rPr lang="ru-RU" b="1" smtClean="0"/>
              <a:t>«Зеркало»;</a:t>
            </a:r>
          </a:p>
          <a:p>
            <a:pPr>
              <a:lnSpc>
                <a:spcPct val="90000"/>
              </a:lnSpc>
            </a:pPr>
            <a:r>
              <a:rPr lang="ru-RU" b="1" smtClean="0"/>
              <a:t>«Забавный художник».</a:t>
            </a:r>
          </a:p>
          <a:p>
            <a:pPr>
              <a:lnSpc>
                <a:spcPct val="90000"/>
              </a:lnSpc>
            </a:pPr>
            <a:endParaRPr lang="ru-RU" b="1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Результаты проделанной работы доказали достоверность выдвинутой нами гипотезы. Проблема развития внимания у детей дошкольного возраста значительна, т.к. внимание - один из главных психических процессов, от характеристики которого зависит оценка познавательной готовности ребенка к обучению в школе.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/>
          </p:cNvSpPr>
          <p:nvPr>
            <p:ph type="body" idx="1"/>
          </p:nvPr>
        </p:nvSpPr>
        <p:spPr>
          <a:xfrm>
            <a:off x="395288" y="2692400"/>
            <a:ext cx="8229600" cy="4165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4400" b="1" smtClean="0"/>
              <a:t>  СПАСИБО ЗА ВНИМАНИЕ!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b="1" smtClean="0"/>
              <a:t>Поток информации, расширение человеческих контактов, развитие многообразных форм массовой культуры, рост темпа жизни приводят к увеличению объема знаний, необходимых для жизни современному человеку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b="1" smtClean="0"/>
              <a:t>Происходящие изменения в обществе оказали влияние и на развитие детей, активно включившихся в водоворот нашей бурной жизни, и выдвинули новые требования в целом</a:t>
            </a:r>
            <a:endParaRPr 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r>
              <a:rPr lang="ru-RU" b="1" smtClean="0"/>
              <a:t>Дошкольное образовательное учреждение призвано создать условия для интеллектуально-творческого, эмоционального, физического развития ребенка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Grp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  <a:noFill/>
          <a:ln/>
        </p:spPr>
        <p:txBody>
          <a:bodyPr/>
          <a:lstStyle/>
          <a:p>
            <a:r>
              <a:rPr lang="ru-RU" b="1" smtClean="0"/>
              <a:t>Проблемы, связанные с развитием внимания у дошкольников, как никогда вызывают беспокойство и у педагогов, и у родителей, и у психологов, работающих с детьми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smtClean="0"/>
              <a:t>От уровня развития свойств внимания (устойчивости, концентрации, объёма, распределения, переключения) и от уровня сформированности произвольного внимания, во многом зависит и успешность любой деятельности ребенка в целом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r>
              <a:rPr lang="ru-RU" b="1" smtClean="0"/>
              <a:t>Актуальность работы</a:t>
            </a:r>
            <a:r>
              <a:rPr lang="ru-RU" smtClean="0"/>
              <a:t> обусловлена тем, что внимание - это психическое состояние человека, от характеристики которого зависит успешность учебной деятельности дошкольника.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mtClean="0"/>
              <a:t>   По мнению выдающегося отечественного психолога Л. С. Выготского, </a:t>
            </a:r>
            <a:r>
              <a:rPr lang="ru-RU" b="1" smtClean="0"/>
              <a:t>«…степень развития внимания в патологических случаях может служить критерием интеллекта и одним из показателей готовности ребенка к обучению в школе».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FF9933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486</Words>
  <Application>Microsoft Office PowerPoint</Application>
  <PresentationFormat>Экран (4:3)</PresentationFormat>
  <Paragraphs>50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Times New Roman</vt:lpstr>
      <vt:lpstr>Arial</vt:lpstr>
      <vt:lpstr>Calibri</vt:lpstr>
      <vt:lpstr>Georgia</vt:lpstr>
      <vt:lpstr>Тема Office</vt:lpstr>
      <vt:lpstr>Тема Office</vt:lpstr>
      <vt:lpstr>МДОУ Детский сад №2 «Теремок» городского округа Власиха Московской области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По итогам проведенных методик дети показали следующие результаты </vt:lpstr>
      <vt:lpstr>Слайд 19</vt:lpstr>
      <vt:lpstr>Слайд 20</vt:lpstr>
      <vt:lpstr>Рекомендации для родителей</vt:lpstr>
      <vt:lpstr>Слайд 22</vt:lpstr>
      <vt:lpstr>Слайд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Елена</dc:creator>
  <cp:lastModifiedBy>Анюта</cp:lastModifiedBy>
  <cp:revision>2</cp:revision>
  <dcterms:created xsi:type="dcterms:W3CDTF">2014-08-10T07:57:19Z</dcterms:created>
  <dcterms:modified xsi:type="dcterms:W3CDTF">2015-03-17T09:26:12Z</dcterms:modified>
</cp:coreProperties>
</file>