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55" autoAdjust="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890BBE-9A4B-4FBC-A2E7-25219A54918A}" type="datetimeFigureOut">
              <a:rPr lang="ru-RU" smtClean="0"/>
              <a:pPr/>
              <a:t>16.04.2009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38FC42C-3BA4-4FD8-888F-F955536355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7854696" cy="2357454"/>
          </a:xfrm>
        </p:spPr>
        <p:txBody>
          <a:bodyPr>
            <a:normAutofit fontScale="92500"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«Мир мальчика и мир девочки»</a:t>
            </a:r>
          </a:p>
          <a:p>
            <a:r>
              <a:rPr lang="ru-RU" sz="4200" dirty="0" smtClean="0">
                <a:solidFill>
                  <a:srgbClr val="7030A0"/>
                </a:solidFill>
              </a:rPr>
              <a:t>Средний дошкольный возраст.</a:t>
            </a:r>
          </a:p>
          <a:p>
            <a:endParaRPr lang="ru-RU" sz="4800" dirty="0" smtClean="0">
              <a:solidFill>
                <a:srgbClr val="7030A0"/>
              </a:solidFill>
            </a:endParaRPr>
          </a:p>
          <a:p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Гендерное развитие.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u="sng" dirty="0" smtClean="0">
                <a:solidFill>
                  <a:srgbClr val="C00000"/>
                </a:solidFill>
              </a:rPr>
              <a:t>Подведение итогов:</a:t>
            </a:r>
          </a:p>
          <a:p>
            <a:pPr>
              <a:buNone/>
            </a:pPr>
            <a:r>
              <a:rPr lang="ru-RU" sz="3200" dirty="0" smtClean="0"/>
              <a:t>Выставка книг,</a:t>
            </a:r>
            <a:r>
              <a:rPr lang="en-US" sz="3200" dirty="0" smtClean="0"/>
              <a:t> </a:t>
            </a:r>
            <a:r>
              <a:rPr lang="ru-RU" sz="3200" dirty="0" smtClean="0"/>
              <a:t>атрибутов,</a:t>
            </a:r>
            <a:r>
              <a:rPr lang="en-US" sz="3200" dirty="0" smtClean="0"/>
              <a:t> </a:t>
            </a:r>
            <a:r>
              <a:rPr lang="ru-RU" sz="3200" dirty="0" smtClean="0"/>
              <a:t>рисунков и различных  игр(дидактических,</a:t>
            </a:r>
            <a:r>
              <a:rPr lang="en-US" sz="3200" dirty="0" smtClean="0"/>
              <a:t> </a:t>
            </a:r>
            <a:r>
              <a:rPr lang="ru-RU" sz="3200" dirty="0" smtClean="0"/>
              <a:t>подвижных),схем поведений и действий.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4.Этап:</a:t>
            </a:r>
            <a:endParaRPr lang="ru-RU" b="1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u="sng" dirty="0" smtClean="0">
                <a:solidFill>
                  <a:srgbClr val="C00000"/>
                </a:solidFill>
              </a:rPr>
              <a:t>Участники:</a:t>
            </a:r>
            <a:r>
              <a:rPr lang="ru-RU" sz="3600" dirty="0" smtClean="0"/>
              <a:t> средняя группа № 2 МДОУ 36.</a:t>
            </a:r>
          </a:p>
          <a:p>
            <a:pPr>
              <a:buNone/>
            </a:pPr>
            <a:r>
              <a:rPr lang="ru-RU" sz="3600" u="sng" dirty="0" smtClean="0">
                <a:solidFill>
                  <a:srgbClr val="C00000"/>
                </a:solidFill>
              </a:rPr>
              <a:t>Проводила:</a:t>
            </a:r>
            <a:r>
              <a:rPr lang="ru-RU" sz="3600" u="sng" dirty="0" smtClean="0"/>
              <a:t> </a:t>
            </a:r>
            <a:r>
              <a:rPr lang="ru-RU" sz="3600" dirty="0" smtClean="0"/>
              <a:t>воспитатель Елина Н.М.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>
                <a:solidFill>
                  <a:srgbClr val="C00000"/>
                </a:solidFill>
              </a:rPr>
              <a:t>Длительность проекта: </a:t>
            </a:r>
            <a:r>
              <a:rPr lang="ru-RU" sz="3600" dirty="0" smtClean="0">
                <a:solidFill>
                  <a:schemeClr val="tx1"/>
                </a:solidFill>
              </a:rPr>
              <a:t>краткосрочный- 2 недели.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44450"/>
          </a:xfrm>
        </p:spPr>
        <p:txBody>
          <a:bodyPr>
            <a:normAutofit fontScale="90000"/>
          </a:bodyPr>
          <a:lstStyle/>
          <a:p>
            <a:r>
              <a:rPr lang="ru-RU" sz="3600" b="1" i="1" u="sng" dirty="0" smtClean="0">
                <a:solidFill>
                  <a:srgbClr val="002060"/>
                </a:solidFill>
              </a:rPr>
              <a:t/>
            </a:r>
            <a:br>
              <a:rPr lang="ru-RU" sz="3600" b="1" i="1" u="sng" dirty="0" smtClean="0">
                <a:solidFill>
                  <a:srgbClr val="002060"/>
                </a:solidFill>
              </a:rPr>
            </a:br>
            <a:r>
              <a:rPr lang="ru-RU" sz="3600" b="1" i="1" u="sng" dirty="0" smtClean="0">
                <a:solidFill>
                  <a:srgbClr val="002060"/>
                </a:solidFill>
              </a:rPr>
              <a:t/>
            </a:r>
            <a:br>
              <a:rPr lang="ru-RU" sz="3600" b="1" i="1" u="sng" dirty="0" smtClean="0">
                <a:solidFill>
                  <a:srgbClr val="002060"/>
                </a:solidFill>
              </a:rPr>
            </a:br>
            <a:r>
              <a:rPr lang="ru-RU" sz="3600" b="1" i="1" u="sng" dirty="0" smtClean="0">
                <a:solidFill>
                  <a:srgbClr val="002060"/>
                </a:solidFill>
              </a:rPr>
              <a:t/>
            </a:r>
            <a:br>
              <a:rPr lang="ru-RU" sz="3600" b="1" i="1" u="sng" dirty="0" smtClean="0">
                <a:solidFill>
                  <a:srgbClr val="002060"/>
                </a:solidFill>
              </a:rPr>
            </a:br>
            <a:r>
              <a:rPr lang="ru-RU" sz="3600" b="1" i="1" u="sng" dirty="0" smtClean="0">
                <a:solidFill>
                  <a:srgbClr val="002060"/>
                </a:solidFill>
              </a:rPr>
              <a:t>1.Этап:</a:t>
            </a:r>
            <a:br>
              <a:rPr lang="ru-RU" sz="3600" b="1" i="1" u="sng" dirty="0" smtClean="0">
                <a:solidFill>
                  <a:srgbClr val="002060"/>
                </a:solidFill>
              </a:rPr>
            </a:br>
            <a:r>
              <a:rPr lang="ru-RU" sz="3100" b="1" i="1" u="sng" dirty="0" smtClean="0">
                <a:solidFill>
                  <a:srgbClr val="C00000"/>
                </a:solidFill>
              </a:rPr>
              <a:t>Актуальность и проблема.</a:t>
            </a:r>
            <a:endParaRPr lang="ru-RU" sz="3100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8229600" cy="5461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Восточная легенда рассказывает, что создатель сотворил человека Единым, но разгневался на него, разрубил на две половинки. Одна стала мужчиной, а другая женщиной. С тех пор они, такие разные, ищут по свету друг друга, чтобы обрести полноту существования…</a:t>
            </a:r>
          </a:p>
          <a:p>
            <a:pPr>
              <a:buNone/>
            </a:pPr>
            <a:r>
              <a:rPr lang="ru-RU" sz="2000" dirty="0" smtClean="0"/>
              <a:t>Тема мужского и женского начала, стара как мир. К ней обращались философы, поэты и врачи. В разные времена в разных обществах по разному растили «настоящих» мужчин и «настоящих» женщин.</a:t>
            </a:r>
          </a:p>
          <a:p>
            <a:pPr>
              <a:buNone/>
            </a:pPr>
            <a:r>
              <a:rPr lang="ru-RU" sz="2000" dirty="0" smtClean="0"/>
              <a:t>Современная педагогическая наука и практика, как правило, не учитывают пол, как важную характеристику ребенка. Дифференцированный подход к мальчикам и девочкам отсутствует. В результате формируется «усредненное» существо, в характере которого отсутствуют специфически мужские или женские черты. «Бесполое» воспитание приводит к феминизации мужчин и маскулинизации женщин.</a:t>
            </a:r>
          </a:p>
          <a:p>
            <a:pPr>
              <a:buNone/>
            </a:pPr>
            <a:r>
              <a:rPr lang="ru-RU" sz="2000" dirty="0" smtClean="0"/>
              <a:t>Мужчину в мальчике и женщину в девочке следует воспитывать с раннего детства. В противном случае при формировании их личности почти неизбежны отклонения, что создаст для них серьезные препятствия в жизни. 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Овладение детьми полоролевым опытом, ценностями, смыслами и способами полоролевого поведения на основе сотрудничества со взрослыми и сверстниками и самоопределения в культуре и обществе.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85752"/>
          </a:xfrm>
        </p:spPr>
        <p:txBody>
          <a:bodyPr>
            <a:noAutofit/>
          </a:bodyPr>
          <a:lstStyle/>
          <a:p>
            <a:r>
              <a:rPr lang="ru-RU" sz="5400" u="sng" dirty="0" smtClean="0">
                <a:solidFill>
                  <a:srgbClr val="C00000"/>
                </a:solidFill>
              </a:rPr>
              <a:t/>
            </a:r>
            <a:br>
              <a:rPr lang="ru-RU" sz="5400" u="sng" dirty="0" smtClean="0">
                <a:solidFill>
                  <a:srgbClr val="C00000"/>
                </a:solidFill>
              </a:rPr>
            </a:br>
            <a:r>
              <a:rPr lang="ru-RU" sz="5400" u="sng" dirty="0" smtClean="0">
                <a:solidFill>
                  <a:srgbClr val="C00000"/>
                </a:solidFill>
              </a:rPr>
              <a:t> Цель:</a:t>
            </a:r>
            <a:endParaRPr lang="ru-RU" sz="5400" b="1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6102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u="sng" dirty="0" smtClean="0">
                <a:solidFill>
                  <a:srgbClr val="C00000"/>
                </a:solidFill>
              </a:rPr>
              <a:t>Задачи</a:t>
            </a:r>
            <a:r>
              <a:rPr lang="ru-RU" sz="48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1.</a:t>
            </a:r>
            <a:r>
              <a:rPr lang="ru-RU" sz="3200" dirty="0" smtClean="0"/>
              <a:t>Формирование у дошкольников представлений о различии полов( физических, поведенческих, нравственно-ценностных);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2.</a:t>
            </a:r>
            <a:r>
              <a:rPr lang="ru-RU" sz="3200" dirty="0" smtClean="0"/>
              <a:t>Развитие полового самосознания, потребности в проявлении себя как представителя определённого пола;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3.</a:t>
            </a:r>
            <a:r>
              <a:rPr lang="ru-RU" sz="3200" dirty="0" smtClean="0"/>
              <a:t>Стимулирование толерантного, уважительного отношения к сверстникам своего и противоположного пола;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14375"/>
            <a:ext cx="8229600" cy="5610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4.</a:t>
            </a:r>
            <a:r>
              <a:rPr lang="ru-RU" sz="3200" dirty="0" smtClean="0"/>
              <a:t>Формирование у мальчиков и девочек «мужских» и «женских» качеств и способов поведения, ориентированных на эталоны маскулинности и фемининности, принятые в обществе.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5.</a:t>
            </a:r>
            <a:r>
              <a:rPr lang="ru-RU" sz="3200" dirty="0" smtClean="0"/>
              <a:t>Создание условий для овладения детьми полоролевым опытом, способами полоролевого поведения, самореализации богатства внутреннего мира, женского(мужского) своеобразия.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u="sng" dirty="0" smtClean="0">
                <a:solidFill>
                  <a:srgbClr val="C00000"/>
                </a:solidFill>
              </a:rPr>
              <a:t>Предварительная работа:</a:t>
            </a:r>
          </a:p>
          <a:p>
            <a:pPr>
              <a:buNone/>
            </a:pPr>
            <a:r>
              <a:rPr lang="ru-RU" sz="3200" dirty="0" smtClean="0"/>
              <a:t>-пространственно - предметная развивающая среда(гостиная ,мини-среда мужского и женского труда, уголок мальчиков и девочек, уголок красоты, схемы действия, карточки-символы);</a:t>
            </a:r>
          </a:p>
          <a:p>
            <a:pPr>
              <a:buNone/>
            </a:pPr>
            <a:r>
              <a:rPr lang="ru-RU" sz="3200" dirty="0" smtClean="0"/>
              <a:t>-рассмотрение проблемных ситуаций;</a:t>
            </a:r>
          </a:p>
          <a:p>
            <a:pPr>
              <a:buNone/>
            </a:pPr>
            <a:r>
              <a:rPr lang="ru-RU" sz="3200" dirty="0" smtClean="0"/>
              <a:t>-рассмотрение карточек с моделями поведения;</a:t>
            </a:r>
          </a:p>
          <a:p>
            <a:pPr>
              <a:buNone/>
            </a:pPr>
            <a:r>
              <a:rPr lang="ru-RU" sz="3200" dirty="0" smtClean="0"/>
              <a:t>-чтение произведений художественной литературы;</a:t>
            </a:r>
          </a:p>
          <a:p>
            <a:pPr>
              <a:buNone/>
            </a:pPr>
            <a:r>
              <a:rPr lang="ru-RU" sz="3200" dirty="0" smtClean="0"/>
              <a:t>-помощь родителей в изготовлении пособий.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2.Этап:</a:t>
            </a:r>
            <a:endParaRPr lang="ru-RU" b="1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>
              <a:buNone/>
            </a:pPr>
            <a:r>
              <a:rPr lang="ru-RU" sz="3200" u="sng" dirty="0" smtClean="0">
                <a:solidFill>
                  <a:srgbClr val="C00000"/>
                </a:solidFill>
              </a:rPr>
              <a:t>Практическая деятельность:</a:t>
            </a:r>
          </a:p>
          <a:p>
            <a:pPr>
              <a:buNone/>
            </a:pPr>
            <a:r>
              <a:rPr lang="ru-RU" sz="3200" dirty="0" smtClean="0"/>
              <a:t>Проведение бесед. Темы:</a:t>
            </a:r>
          </a:p>
          <a:p>
            <a:pPr>
              <a:buNone/>
            </a:pPr>
            <a:r>
              <a:rPr lang="ru-RU" sz="3200" dirty="0" smtClean="0"/>
              <a:t>1. «Мальчики и девочки - будущие мужчины и женщины»;</a:t>
            </a:r>
          </a:p>
          <a:p>
            <a:pPr>
              <a:buNone/>
            </a:pPr>
            <a:r>
              <a:rPr lang="ru-RU" sz="3200" dirty="0" smtClean="0"/>
              <a:t>2. «Мужской и женский этикет»;</a:t>
            </a:r>
          </a:p>
          <a:p>
            <a:pPr>
              <a:buNone/>
            </a:pPr>
            <a:r>
              <a:rPr lang="ru-RU" sz="3200" dirty="0" smtClean="0"/>
              <a:t>3. «Защита и сострадание - качества мужчины и женщины»;</a:t>
            </a:r>
          </a:p>
          <a:p>
            <a:pPr>
              <a:buNone/>
            </a:pPr>
            <a:r>
              <a:rPr lang="ru-RU" sz="3200" dirty="0" smtClean="0"/>
              <a:t>4. «Мальчики и девочки - будущие папы и мамы».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3.Этап:</a:t>
            </a:r>
            <a:endParaRPr lang="ru-RU" b="1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8229600" cy="54673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Занятие на тему:</a:t>
            </a:r>
          </a:p>
          <a:p>
            <a:pPr>
              <a:buNone/>
            </a:pPr>
            <a:r>
              <a:rPr lang="ru-RU" sz="2800" dirty="0" smtClean="0"/>
              <a:t>«Что умеют делать ваши мамы , папы и вы?»</a:t>
            </a:r>
          </a:p>
          <a:p>
            <a:pPr>
              <a:buNone/>
            </a:pPr>
            <a:r>
              <a:rPr lang="ru-RU" sz="2800" dirty="0" smtClean="0"/>
              <a:t>Цель:</a:t>
            </a:r>
          </a:p>
          <a:p>
            <a:pPr>
              <a:buNone/>
            </a:pPr>
            <a:r>
              <a:rPr lang="ru-RU" sz="2800" dirty="0" smtClean="0"/>
              <a:t>Формировать опыт дифференцированного поведения: мужского и женского в хозяйственно- бытовой и профессиональной деятельности.</a:t>
            </a:r>
          </a:p>
          <a:p>
            <a:pPr>
              <a:buNone/>
            </a:pPr>
            <a:r>
              <a:rPr lang="ru-RU" sz="2800" dirty="0" smtClean="0"/>
              <a:t>Задачи:</a:t>
            </a:r>
          </a:p>
          <a:p>
            <a:pPr>
              <a:buNone/>
            </a:pPr>
            <a:r>
              <a:rPr lang="ru-RU" sz="2800" dirty="0" smtClean="0"/>
              <a:t>1.Закрепить с детьми основные особенности мужской и женской работы;</a:t>
            </a:r>
          </a:p>
          <a:p>
            <a:pPr>
              <a:buNone/>
            </a:pPr>
            <a:r>
              <a:rPr lang="ru-RU" sz="2800" dirty="0" smtClean="0"/>
              <a:t>2.Развивать интерес к мужским и женским профессиям;</a:t>
            </a:r>
          </a:p>
          <a:p>
            <a:pPr>
              <a:buNone/>
            </a:pPr>
            <a:r>
              <a:rPr lang="ru-RU" sz="2800" dirty="0" smtClean="0"/>
              <a:t>3.Формировать у детей функциональные действия.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126</TotalTime>
  <Words>516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Гендерное развитие.</vt:lpstr>
      <vt:lpstr>Длительность проекта: краткосрочный- 2 недели.</vt:lpstr>
      <vt:lpstr>   1.Этап: Актуальность и проблема.</vt:lpstr>
      <vt:lpstr>  Цель:</vt:lpstr>
      <vt:lpstr>Слайд 5</vt:lpstr>
      <vt:lpstr>Слайд 6</vt:lpstr>
      <vt:lpstr>2.Этап:</vt:lpstr>
      <vt:lpstr>3.Этап:</vt:lpstr>
      <vt:lpstr>Слайд 9</vt:lpstr>
      <vt:lpstr>4.Этап:</vt:lpstr>
    </vt:vector>
  </TitlesOfParts>
  <Company>Wolfish 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Гендерное развитие.</dc:title>
  <dc:creator>Admin</dc:creator>
  <cp:lastModifiedBy>Admin</cp:lastModifiedBy>
  <cp:revision>14</cp:revision>
  <dcterms:created xsi:type="dcterms:W3CDTF">2009-04-15T18:44:25Z</dcterms:created>
  <dcterms:modified xsi:type="dcterms:W3CDTF">2009-04-15T21:41:49Z</dcterms:modified>
</cp:coreProperties>
</file>