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18"/>
  </p:notesMasterIdLst>
  <p:sldIdLst>
    <p:sldId id="257" r:id="rId2"/>
    <p:sldId id="259" r:id="rId3"/>
    <p:sldId id="258" r:id="rId4"/>
    <p:sldId id="281" r:id="rId5"/>
    <p:sldId id="283" r:id="rId6"/>
    <p:sldId id="284" r:id="rId7"/>
    <p:sldId id="285" r:id="rId8"/>
    <p:sldId id="286" r:id="rId9"/>
    <p:sldId id="288" r:id="rId10"/>
    <p:sldId id="287" r:id="rId11"/>
    <p:sldId id="267" r:id="rId12"/>
    <p:sldId id="282" r:id="rId13"/>
    <p:sldId id="280" r:id="rId14"/>
    <p:sldId id="289" r:id="rId15"/>
    <p:sldId id="290" r:id="rId16"/>
    <p:sldId id="278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0606BA"/>
    <a:srgbClr val="1E0199"/>
    <a:srgbClr val="FF9900"/>
    <a:srgbClr val="CC3300"/>
    <a:srgbClr val="FFCC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434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6628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C0D08E5-D576-413D-BFC2-9423A41726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7EFA111-7EB9-4044-952E-7EFAEF18858F}" type="slidenum">
              <a:rPr lang="ru-RU" smtClean="0"/>
              <a:pPr/>
              <a:t>1</a:t>
            </a:fld>
            <a:endParaRPr lang="ru-RU" smtClean="0"/>
          </a:p>
        </p:txBody>
      </p:sp>
      <p:sp>
        <p:nvSpPr>
          <p:cNvPr id="27651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341438" y="914400"/>
            <a:ext cx="4176712" cy="3132138"/>
          </a:xfrm>
          <a:solidFill>
            <a:srgbClr val="FFFFFF"/>
          </a:solidFill>
          <a:ln/>
        </p:spPr>
      </p:sp>
      <p:sp>
        <p:nvSpPr>
          <p:cNvPr id="27652" name="Rectangle 2"/>
          <p:cNvSpPr>
            <a:spLocks noChangeArrowheads="1"/>
          </p:cNvSpPr>
          <p:nvPr>
            <p:ph type="body" idx="1"/>
          </p:nvPr>
        </p:nvSpPr>
        <p:spPr>
          <a:xfrm>
            <a:off x="1046163" y="4352925"/>
            <a:ext cx="4770437" cy="3478213"/>
          </a:xfrm>
          <a:noFill/>
          <a:ln/>
        </p:spPr>
        <p:txBody>
          <a:bodyPr wrap="none" lIns="0" tIns="0" rIns="0" bIns="0" anchor="ctr"/>
          <a:lstStyle/>
          <a:p>
            <a:pPr defTabSz="449263"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4D80DA-AF2E-4654-9EF3-D1AF62435D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8ECB3E-2488-4C9C-BB67-D339BC4E4B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AC081E-A083-4ED7-95C2-A916F5AE0E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79F16B-BAB8-4282-B153-16610DCECE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D9D099-9538-49ED-B96B-2CC3B07223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06666E-5449-4CFC-B5E3-AAD8B1FD05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088ECD-1BE5-460B-A3E4-53FC2869F6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B64062-B771-4CD1-8555-A6FC57861C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1FC393-BCA0-44F4-99D0-9A83F1ED9C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C8C14A-77A5-4DF0-B082-4E837275A2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E4E591-FA8E-4362-89CC-44A30058CF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3A48C9-10C3-4D37-BC41-6927CD0D2E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C747D6-CD1D-45C1-87AD-D1B628299D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39421C18-4AFB-4E16-B788-0DDF00E6CB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28" r:id="rId4"/>
    <p:sldLayoutId id="2147483736" r:id="rId5"/>
    <p:sldLayoutId id="2147483729" r:id="rId6"/>
    <p:sldLayoutId id="2147483737" r:id="rId7"/>
    <p:sldLayoutId id="2147483738" r:id="rId8"/>
    <p:sldLayoutId id="2147483739" r:id="rId9"/>
    <p:sldLayoutId id="2147483730" r:id="rId10"/>
    <p:sldLayoutId id="2147483740" r:id="rId11"/>
    <p:sldLayoutId id="2147483731" r:id="rId12"/>
    <p:sldLayoutId id="2147483732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1"/>
          <p:cNvSpPr txBox="1">
            <a:spLocks noChangeArrowheads="1"/>
          </p:cNvSpPr>
          <p:nvPr/>
        </p:nvSpPr>
        <p:spPr bwMode="auto">
          <a:xfrm>
            <a:off x="163513" y="327025"/>
            <a:ext cx="8651875" cy="6205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1639" tIns="93623" rIns="81639" bIns="40820"/>
          <a:lstStyle/>
          <a:p>
            <a:pPr algn="ctr" defTabSz="407988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  <a:tab pos="7880350" algn="l"/>
                <a:tab pos="8535988" algn="l"/>
              </a:tabLst>
            </a:pPr>
            <a:endParaRPr lang="de-DE" sz="2400" b="1" i="1">
              <a:solidFill>
                <a:srgbClr val="7E0021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024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6500" y="2571750"/>
            <a:ext cx="1739900" cy="1677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0244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43813" y="0"/>
            <a:ext cx="1239837" cy="1677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0245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04100" y="4857750"/>
            <a:ext cx="1739900" cy="1604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0246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00188" y="2428875"/>
            <a:ext cx="1739900" cy="1714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0247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1571625"/>
            <a:ext cx="1500188" cy="17494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0248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57188" y="4572000"/>
            <a:ext cx="1739900" cy="17732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3643306" y="857232"/>
            <a:ext cx="5500694" cy="2123658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sz="6600" b="1" i="1" dirty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FF66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</a:rPr>
              <a:t>Золотистая осень</a:t>
            </a:r>
          </a:p>
        </p:txBody>
      </p:sp>
      <p:pic>
        <p:nvPicPr>
          <p:cNvPr id="11" name="Рисунок 10" descr="Осень 2.jpg"/>
          <p:cNvPicPr>
            <a:picLocks noChangeAspect="1"/>
          </p:cNvPicPr>
          <p:nvPr/>
        </p:nvPicPr>
        <p:blipFill>
          <a:blip r:embed="rId9" cstate="screen"/>
          <a:srcRect/>
          <a:stretch>
            <a:fillRect/>
          </a:stretch>
        </p:blipFill>
        <p:spPr>
          <a:xfrm>
            <a:off x="285720" y="1785926"/>
            <a:ext cx="3840507" cy="4572032"/>
          </a:xfrm>
          <a:prstGeom prst="roundRect">
            <a:avLst/>
          </a:prstGeom>
        </p:spPr>
      </p:pic>
      <p:sp>
        <p:nvSpPr>
          <p:cNvPr id="10251" name="TextBox 11"/>
          <p:cNvSpPr txBox="1">
            <a:spLocks noChangeArrowheads="1"/>
          </p:cNvSpPr>
          <p:nvPr/>
        </p:nvSpPr>
        <p:spPr bwMode="auto">
          <a:xfrm>
            <a:off x="3857625" y="3357563"/>
            <a:ext cx="5286375" cy="209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i="1">
                <a:latin typeface="Arial Narrow" pitchFamily="34" charset="0"/>
              </a:rPr>
              <a:t>Закружилась листва золотая</a:t>
            </a:r>
          </a:p>
          <a:p>
            <a:pPr algn="ctr"/>
            <a:r>
              <a:rPr lang="ru-RU" sz="2800" i="1">
                <a:latin typeface="Arial Narrow" pitchFamily="34" charset="0"/>
              </a:rPr>
              <a:t> В розоватой воде на пруду,</a:t>
            </a:r>
          </a:p>
          <a:p>
            <a:pPr algn="ctr"/>
            <a:r>
              <a:rPr lang="ru-RU" sz="2800" i="1">
                <a:latin typeface="Arial Narrow" pitchFamily="34" charset="0"/>
              </a:rPr>
              <a:t> Словно бабочек легкая стая</a:t>
            </a:r>
          </a:p>
          <a:p>
            <a:pPr algn="ctr"/>
            <a:r>
              <a:rPr lang="ru-RU" sz="2800" i="1">
                <a:latin typeface="Arial Narrow" pitchFamily="34" charset="0"/>
              </a:rPr>
              <a:t> С замиранием летит  на звезду…</a:t>
            </a:r>
          </a:p>
          <a:p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Дятел </a:t>
            </a:r>
            <a:endParaRPr lang="ru-RU" dirty="0"/>
          </a:p>
        </p:txBody>
      </p:sp>
      <p:pic>
        <p:nvPicPr>
          <p:cNvPr id="19459" name="Содержимое 5" descr="Дятелi.jpeg"/>
          <p:cNvPicPr>
            <a:picLocks noGrp="1" noChangeAspect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357188" y="1357313"/>
            <a:ext cx="5307012" cy="4214812"/>
          </a:xfrm>
        </p:spPr>
      </p:pic>
      <p:pic>
        <p:nvPicPr>
          <p:cNvPr id="7" name="Содержимое 6" descr="d84eb8971ef7e08dbe585546bf4d22dd_i-16.jpg"/>
          <p:cNvPicPr>
            <a:picLocks noGrp="1" noChangeAspect="1"/>
          </p:cNvPicPr>
          <p:nvPr>
            <p:ph sz="quarter" idx="3"/>
          </p:nvPr>
        </p:nvPicPr>
        <p:blipFill>
          <a:blip r:embed="rId3"/>
          <a:srcRect/>
          <a:stretch>
            <a:fillRect/>
          </a:stretch>
        </p:blipFill>
        <p:spPr>
          <a:xfrm>
            <a:off x="5857875" y="1357313"/>
            <a:ext cx="2870200" cy="3071812"/>
          </a:xfrm>
        </p:spPr>
      </p:pic>
      <p:sp>
        <p:nvSpPr>
          <p:cNvPr id="19461" name="TextBox 7"/>
          <p:cNvSpPr txBox="1">
            <a:spLocks noChangeArrowheads="1"/>
          </p:cNvSpPr>
          <p:nvPr/>
        </p:nvSpPr>
        <p:spPr bwMode="auto">
          <a:xfrm>
            <a:off x="5715000" y="4714875"/>
            <a:ext cx="3214688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/>
              <a:t>Тук-тук, тук-тук!</a:t>
            </a:r>
          </a:p>
          <a:p>
            <a:pPr algn="ctr"/>
            <a:r>
              <a:rPr lang="ru-RU" sz="2000"/>
              <a:t> Это что в лесу за звук?</a:t>
            </a:r>
          </a:p>
          <a:p>
            <a:pPr algn="ctr"/>
            <a:r>
              <a:rPr lang="ru-RU" sz="2000"/>
              <a:t> Дятел долбит по стволу:</a:t>
            </a:r>
          </a:p>
          <a:p>
            <a:pPr algn="ctr"/>
            <a:r>
              <a:rPr lang="ru-RU" sz="2000"/>
              <a:t> - В гости я жука зову.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Снегирь</a:t>
            </a:r>
            <a:endParaRPr lang="ru-RU" dirty="0"/>
          </a:p>
        </p:txBody>
      </p:sp>
      <p:pic>
        <p:nvPicPr>
          <p:cNvPr id="20483" name="Содержимое 12" descr="Snegir-obyknovennyy-Pyrrhula-pyrrhula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84238" y="1600200"/>
            <a:ext cx="3184525" cy="2185988"/>
          </a:xfrm>
        </p:spPr>
      </p:pic>
      <p:pic>
        <p:nvPicPr>
          <p:cNvPr id="20484" name="Содержимое 14" descr="o_2Po82KLrN1TFUg1.jpg"/>
          <p:cNvPicPr>
            <a:picLocks noGrp="1" noChangeAspect="1"/>
          </p:cNvPicPr>
          <p:nvPr>
            <p:ph sz="quarter" idx="2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4857750" y="785813"/>
            <a:ext cx="4000500" cy="3206750"/>
          </a:xfrm>
        </p:spPr>
      </p:pic>
      <p:sp>
        <p:nvSpPr>
          <p:cNvPr id="11" name="Содержимое 10"/>
          <p:cNvSpPr>
            <a:spLocks noGrp="1"/>
          </p:cNvSpPr>
          <p:nvPr>
            <p:ph sz="quarter" idx="3"/>
          </p:nvPr>
        </p:nvSpPr>
        <p:spPr>
          <a:xfrm>
            <a:off x="714375" y="4429125"/>
            <a:ext cx="3543300" cy="2187575"/>
          </a:xfrm>
        </p:spPr>
        <p:txBody>
          <a:bodyPr>
            <a:normAutofit lnSpcReduction="10000"/>
          </a:bodyPr>
          <a:lstStyle/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000" dirty="0" smtClean="0"/>
              <a:t>Чернокрылый,</a:t>
            </a:r>
          </a:p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000" dirty="0" smtClean="0"/>
              <a:t>Красногрудый</a:t>
            </a:r>
          </a:p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000" dirty="0" smtClean="0"/>
              <a:t> И зимой найдет приют:</a:t>
            </a:r>
          </a:p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000" dirty="0" smtClean="0"/>
              <a:t>Не боится он простуды</a:t>
            </a:r>
          </a:p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000" dirty="0" smtClean="0"/>
              <a:t>- С первым снегом</a:t>
            </a:r>
          </a:p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000" dirty="0" smtClean="0"/>
              <a:t>Тут как тут!</a:t>
            </a:r>
            <a:endParaRPr lang="ru-RU" sz="2000" dirty="0"/>
          </a:p>
        </p:txBody>
      </p:sp>
      <p:pic>
        <p:nvPicPr>
          <p:cNvPr id="20486" name="Содержимое 13" descr="СнегирьXL.jpg"/>
          <p:cNvPicPr>
            <a:picLocks noGrp="1" noChangeAspect="1"/>
          </p:cNvPicPr>
          <p:nvPr>
            <p:ph sz="quarter" idx="4"/>
          </p:nvPr>
        </p:nvPicPr>
        <p:blipFill>
          <a:blip r:embed="rId4"/>
          <a:srcRect/>
          <a:stretch>
            <a:fillRect/>
          </a:stretch>
        </p:blipFill>
        <p:spPr>
          <a:xfrm>
            <a:off x="5335588" y="3938588"/>
            <a:ext cx="2663825" cy="21875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Синица</a:t>
            </a:r>
            <a:endParaRPr lang="ru-RU" dirty="0"/>
          </a:p>
        </p:txBody>
      </p:sp>
      <p:pic>
        <p:nvPicPr>
          <p:cNvPr id="10" name="Содержимое 9" descr="Синицаi.jpe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 flipH="1">
            <a:off x="285720" y="1142984"/>
            <a:ext cx="3000396" cy="3072695"/>
          </a:xfrm>
          <a:prstGeom prst="roundRect">
            <a:avLst/>
          </a:prstGeom>
        </p:spPr>
      </p:pic>
      <p:pic>
        <p:nvPicPr>
          <p:cNvPr id="11" name="Содержимое 10" descr="4d2a0fea1621f98f75a19d5be829200a.jpg"/>
          <p:cNvPicPr>
            <a:picLocks noGrp="1" noChangeAspect="1"/>
          </p:cNvPicPr>
          <p:nvPr>
            <p:ph sz="quarter" idx="2"/>
          </p:nvPr>
        </p:nvPicPr>
        <p:blipFill>
          <a:blip r:embed="rId3"/>
          <a:stretch>
            <a:fillRect/>
          </a:stretch>
        </p:blipFill>
        <p:spPr>
          <a:xfrm>
            <a:off x="3357554" y="2357430"/>
            <a:ext cx="5539641" cy="4186254"/>
          </a:xfrm>
          <a:prstGeom prst="roundRect">
            <a:avLst>
              <a:gd name="adj" fmla="val 32861"/>
            </a:avLst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i="1" dirty="0" smtClean="0"/>
              <a:t>Как позаботиться о птицах зимой?</a:t>
            </a:r>
            <a:endParaRPr lang="ru-RU" i="1" dirty="0"/>
          </a:p>
        </p:txBody>
      </p:sp>
      <p:pic>
        <p:nvPicPr>
          <p:cNvPr id="11" name="Содержимое 10" descr="r1_5951427454188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00034" y="1643050"/>
            <a:ext cx="3857652" cy="4429156"/>
          </a:xfrm>
          <a:prstGeom prst="round2SameRect">
            <a:avLst/>
          </a:prstGeom>
        </p:spPr>
      </p:pic>
      <p:sp>
        <p:nvSpPr>
          <p:cNvPr id="22532" name="Содержимое 9"/>
          <p:cNvSpPr>
            <a:spLocks noGrp="1"/>
          </p:cNvSpPr>
          <p:nvPr>
            <p:ph sz="half" idx="2"/>
          </p:nvPr>
        </p:nvSpPr>
        <p:spPr>
          <a:xfrm>
            <a:off x="4500563" y="2143125"/>
            <a:ext cx="4429125" cy="3543300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ru-RU" sz="2400" b="1" smtClean="0"/>
              <a:t>Мы с братишкою моим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ru-RU" sz="2400" b="1" smtClean="0"/>
              <a:t>Птицам домик мастерим.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ru-RU" sz="2400" b="1" smtClean="0"/>
              <a:t>Небольшой, опрятный внешне.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ru-RU" sz="2400" b="1" smtClean="0"/>
              <a:t>Называется скворечник.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ru-RU" sz="2400" b="1" smtClean="0"/>
              <a:t>Будет радость и веселье,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ru-RU" sz="2400" b="1" smtClean="0"/>
              <a:t>Птицы справят новоселье,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ru-RU" sz="2400" b="1" smtClean="0"/>
              <a:t>Натаскают пух, солому.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ru-RU" sz="2400" b="1" smtClean="0"/>
              <a:t>К своему привыкнут дому.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8794" y="428604"/>
            <a:ext cx="5056066" cy="1614478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dirty="0" smtClean="0"/>
              <a:t>Покормите птиц зимой!</a:t>
            </a:r>
            <a:br>
              <a:rPr lang="ru-RU" sz="2400" dirty="0" smtClean="0"/>
            </a:br>
            <a:r>
              <a:rPr lang="ru-RU" sz="2400" dirty="0" smtClean="0"/>
              <a:t>Пусть со всех концов земли</a:t>
            </a:r>
            <a:br>
              <a:rPr lang="ru-RU" sz="2400" dirty="0" smtClean="0"/>
            </a:br>
            <a:r>
              <a:rPr lang="ru-RU" sz="2400" dirty="0" smtClean="0"/>
              <a:t>К вам слетятся, как домой, </a:t>
            </a:r>
            <a:br>
              <a:rPr lang="ru-RU" sz="2400" dirty="0" smtClean="0"/>
            </a:br>
            <a:r>
              <a:rPr lang="ru-RU" sz="2400" dirty="0" smtClean="0"/>
              <a:t>Птички на крыльцо…</a:t>
            </a:r>
            <a:endParaRPr lang="ru-RU" sz="2400" dirty="0"/>
          </a:p>
        </p:txBody>
      </p:sp>
      <p:pic>
        <p:nvPicPr>
          <p:cNvPr id="5" name="Содержимое 4" descr="Blagotvoritelnaya_akciya_Poves_kormushku_3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643042" y="2071678"/>
            <a:ext cx="5810291" cy="4357718"/>
          </a:xfrm>
          <a:prstGeom prst="round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740024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4683125" cy="3513138"/>
          </a:xfrm>
        </p:spPr>
      </p:pic>
      <p:pic>
        <p:nvPicPr>
          <p:cNvPr id="6" name="Рисунок 5" descr="птица1.jpg"/>
          <p:cNvPicPr>
            <a:picLocks noChangeAspect="1"/>
          </p:cNvPicPr>
          <p:nvPr/>
        </p:nvPicPr>
        <p:blipFill>
          <a:blip r:embed="rId3"/>
          <a:srcRect t="-2664"/>
          <a:stretch>
            <a:fillRect/>
          </a:stretch>
        </p:blipFill>
        <p:spPr bwMode="auto">
          <a:xfrm>
            <a:off x="4286250" y="3000375"/>
            <a:ext cx="4725988" cy="364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121212_5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43313" y="2714625"/>
            <a:ext cx="171450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5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Рисунок 13" descr="650x488_648906_[www.ArtFile.ru]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1176000" cy="695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Прямоугольник 12"/>
          <p:cNvSpPr>
            <a:spLocks noChangeArrowheads="1"/>
          </p:cNvSpPr>
          <p:nvPr/>
        </p:nvSpPr>
        <p:spPr bwMode="auto">
          <a:xfrm>
            <a:off x="0" y="3871913"/>
            <a:ext cx="5072063" cy="283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3200" i="1"/>
              <a:t>    </a:t>
            </a:r>
            <a:r>
              <a:rPr lang="ru-RU" sz="2400" i="1"/>
              <a:t>Пройдут зимние холода, и перелетные птицы опять вернуться домой. Они наполнят воздух задорными мелодиями и трелями, ясно давая понять, что пришла, наконец, долгожданная весна…</a:t>
            </a:r>
            <a:r>
              <a:rPr lang="ru-RU" sz="2600" i="1"/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WordArt 7"/>
          <p:cNvSpPr>
            <a:spLocks noChangeArrowheads="1" noChangeShapeType="1" noTextEdit="1"/>
          </p:cNvSpPr>
          <p:nvPr/>
        </p:nvSpPr>
        <p:spPr bwMode="auto">
          <a:xfrm>
            <a:off x="1143000" y="500063"/>
            <a:ext cx="6985000" cy="720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1100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11267" name="Содержимое 3"/>
          <p:cNvSpPr>
            <a:spLocks noGrp="1"/>
          </p:cNvSpPr>
          <p:nvPr>
            <p:ph idx="1"/>
          </p:nvPr>
        </p:nvSpPr>
        <p:spPr>
          <a:xfrm>
            <a:off x="500063" y="357188"/>
            <a:ext cx="8229600" cy="3571875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ru-RU" i="1" smtClean="0"/>
              <a:t>Осенью животные готовятся к зиме</a:t>
            </a:r>
            <a:r>
              <a:rPr lang="ru-RU" smtClean="0"/>
              <a:t>:</a:t>
            </a:r>
          </a:p>
          <a:p>
            <a:pPr eaLnBrk="1" hangingPunct="1">
              <a:lnSpc>
                <a:spcPct val="150000"/>
              </a:lnSpc>
            </a:pPr>
            <a:r>
              <a:rPr lang="ru-RU" sz="2800" smtClean="0"/>
              <a:t>Мышка-полевка роет норку и запасает зерно</a:t>
            </a:r>
          </a:p>
          <a:p>
            <a:pPr algn="ctr" eaLnBrk="1" hangingPunct="1">
              <a:lnSpc>
                <a:spcPct val="150000"/>
              </a:lnSpc>
            </a:pPr>
            <a:r>
              <a:rPr lang="ru-RU" sz="2800" smtClean="0"/>
              <a:t>Серый зайка меняет серую шубку на белую </a:t>
            </a:r>
          </a:p>
          <a:p>
            <a:pPr algn="ctr" eaLnBrk="1" hangingPunct="1">
              <a:lnSpc>
                <a:spcPct val="150000"/>
              </a:lnSpc>
            </a:pPr>
            <a:r>
              <a:rPr lang="ru-RU" sz="2800" smtClean="0"/>
              <a:t>Белочки запасают грибы и орешки </a:t>
            </a:r>
          </a:p>
        </p:txBody>
      </p:sp>
      <p:pic>
        <p:nvPicPr>
          <p:cNvPr id="5" name="Рисунок 4" descr="36055834.h6j230j77t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071670" y="3071810"/>
            <a:ext cx="5500726" cy="3593808"/>
          </a:xfrm>
          <a:prstGeom prst="round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6"/>
          <p:cNvSpPr>
            <a:spLocks noGrp="1" noChangeArrowheads="1"/>
          </p:cNvSpPr>
          <p:nvPr>
            <p:ph type="title"/>
          </p:nvPr>
        </p:nvSpPr>
        <p:spPr>
          <a:xfrm>
            <a:off x="571472" y="214290"/>
            <a:ext cx="6572296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i="1" dirty="0" smtClean="0">
                <a:latin typeface="Arial Narrow" pitchFamily="34" charset="0"/>
              </a:rPr>
              <a:t>А что же делают птицы?</a:t>
            </a:r>
          </a:p>
        </p:txBody>
      </p:sp>
      <p:pic>
        <p:nvPicPr>
          <p:cNvPr id="3075" name="Picture 5" descr="3362061c98a0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 rot="21132175">
            <a:off x="282198" y="1475715"/>
            <a:ext cx="4095779" cy="3071834"/>
          </a:xfrm>
          <a:prstGeom prst="roundRect">
            <a:avLst>
              <a:gd name="adj" fmla="val 17180"/>
            </a:avLst>
          </a:prstGeom>
        </p:spPr>
      </p:pic>
      <p:pic>
        <p:nvPicPr>
          <p:cNvPr id="5" name="Picture 6" descr="воробей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90418">
            <a:off x="4782130" y="3161586"/>
            <a:ext cx="3798478" cy="2786058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img.jpg"/>
          <p:cNvPicPr>
            <a:picLocks noChangeAspect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 rot="17219947">
            <a:off x="6535987" y="320910"/>
            <a:ext cx="2581059" cy="2581059"/>
          </a:xfrm>
          <a:prstGeom prst="round2DiagRect">
            <a:avLst>
              <a:gd name="adj1" fmla="val 24853"/>
              <a:gd name="adj2" fmla="val 0"/>
            </a:avLst>
          </a:prstGeom>
        </p:spPr>
      </p:pic>
      <p:pic>
        <p:nvPicPr>
          <p:cNvPr id="8" name="Рисунок 7" descr="i.jpeg"/>
          <p:cNvPicPr>
            <a:picLocks noChangeAspect="1"/>
          </p:cNvPicPr>
          <p:nvPr/>
        </p:nvPicPr>
        <p:blipFill>
          <a:blip r:embed="rId5">
            <a:clrChange>
              <a:clrFrom>
                <a:srgbClr val="EDEFEE"/>
              </a:clrFrom>
              <a:clrTo>
                <a:srgbClr val="EDEFE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275713">
            <a:off x="2790825" y="4546600"/>
            <a:ext cx="1222375" cy="196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43306" y="285728"/>
            <a:ext cx="1981184" cy="838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Птицы</a:t>
            </a:r>
            <a:endParaRPr lang="ru-RU" dirty="0"/>
          </a:p>
        </p:txBody>
      </p:sp>
      <p:sp>
        <p:nvSpPr>
          <p:cNvPr id="13315" name="Содержимое 2"/>
          <p:cNvSpPr>
            <a:spLocks noGrp="1"/>
          </p:cNvSpPr>
          <p:nvPr>
            <p:ph idx="1"/>
          </p:nvPr>
        </p:nvSpPr>
        <p:spPr>
          <a:xfrm>
            <a:off x="928688" y="1571625"/>
            <a:ext cx="3071812" cy="85725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mtClean="0"/>
              <a:t>Перелетные</a:t>
            </a:r>
          </a:p>
        </p:txBody>
      </p:sp>
      <p:sp>
        <p:nvSpPr>
          <p:cNvPr id="4" name="Содержимое 2"/>
          <p:cNvSpPr txBox="1">
            <a:spLocks/>
          </p:cNvSpPr>
          <p:nvPr/>
        </p:nvSpPr>
        <p:spPr bwMode="auto">
          <a:xfrm>
            <a:off x="6000750" y="1643063"/>
            <a:ext cx="2643188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ru-RU" sz="3200" kern="0" dirty="0">
                <a:latin typeface="+mn-lt"/>
              </a:rPr>
              <a:t>Зимующие</a:t>
            </a:r>
          </a:p>
        </p:txBody>
      </p:sp>
      <p:cxnSp>
        <p:nvCxnSpPr>
          <p:cNvPr id="6" name="Прямая со стрелкой 5"/>
          <p:cNvCxnSpPr/>
          <p:nvPr/>
        </p:nvCxnSpPr>
        <p:spPr>
          <a:xfrm rot="10800000" flipV="1">
            <a:off x="2714625" y="1214438"/>
            <a:ext cx="857250" cy="42862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5500688" y="1214438"/>
            <a:ext cx="928687" cy="42862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90" descr="синиц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4" y="2500306"/>
            <a:ext cx="3724548" cy="2897221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стрижi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2500306"/>
            <a:ext cx="3882157" cy="2928958"/>
          </a:xfrm>
          <a:prstGeom prst="round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00042"/>
            <a:ext cx="3929058" cy="785818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dirty="0" smtClean="0"/>
              <a:t>Перелетные </a:t>
            </a:r>
            <a:br>
              <a:rPr lang="ru-RU" sz="3200" dirty="0" smtClean="0"/>
            </a:br>
            <a:r>
              <a:rPr lang="ru-RU" sz="3200" dirty="0" smtClean="0"/>
              <a:t>птицы</a:t>
            </a:r>
            <a:endParaRPr lang="ru-RU" sz="3200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285750" y="1435100"/>
            <a:ext cx="3179763" cy="4691063"/>
          </a:xfrm>
        </p:spPr>
        <p:txBody>
          <a:bodyPr/>
          <a:lstStyle/>
          <a:p>
            <a:pPr algn="ctr" eaLnBrk="1" hangingPunct="1"/>
            <a:r>
              <a:rPr lang="ru-RU" sz="2000" smtClean="0"/>
              <a:t>Почему птицы улетают?</a:t>
            </a:r>
          </a:p>
          <a:p>
            <a:pPr algn="just" eaLnBrk="1" hangingPunct="1"/>
            <a:r>
              <a:rPr lang="ru-RU" sz="2100" smtClean="0"/>
              <a:t>     Птицы покидают родные просторы осенью, с наступление холодов. В это время  все насекомые прячутся в теплые и укромные места и птицам просто нечем питаться. А на юге тепло и можно погреть свои крылышки под ласковыми лучами солнца!</a:t>
            </a:r>
          </a:p>
        </p:txBody>
      </p:sp>
      <p:pic>
        <p:nvPicPr>
          <p:cNvPr id="5" name="Содержимое 4" descr="1Скворец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071938" y="214313"/>
            <a:ext cx="4643437" cy="3487737"/>
          </a:xfrm>
        </p:spPr>
      </p:pic>
      <p:pic>
        <p:nvPicPr>
          <p:cNvPr id="14341" name="Рисунок 5" descr="skvorec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876" t="6876" r="6876" b="5000"/>
          <a:stretch>
            <a:fillRect/>
          </a:stretch>
        </p:blipFill>
        <p:spPr bwMode="auto">
          <a:xfrm>
            <a:off x="6215063" y="3865563"/>
            <a:ext cx="2928937" cy="299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071938" y="4000500"/>
            <a:ext cx="250031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/>
              <a:t>Скворец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Лебедь</a:t>
            </a:r>
            <a:endParaRPr lang="ru-RU" dirty="0"/>
          </a:p>
        </p:txBody>
      </p:sp>
      <p:sp>
        <p:nvSpPr>
          <p:cNvPr id="15363" name="Текст 2"/>
          <p:cNvSpPr>
            <a:spLocks noGrp="1"/>
          </p:cNvSpPr>
          <p:nvPr>
            <p:ph type="body" sz="half" idx="1"/>
          </p:nvPr>
        </p:nvSpPr>
        <p:spPr>
          <a:xfrm>
            <a:off x="0" y="4500563"/>
            <a:ext cx="4324350" cy="1928812"/>
          </a:xfrm>
        </p:spPr>
        <p:txBody>
          <a:bodyPr/>
          <a:lstStyle/>
          <a:p>
            <a:pPr algn="just" eaLnBrk="1" hangingPunct="1">
              <a:buFont typeface="Wingdings 2" pitchFamily="18" charset="2"/>
              <a:buNone/>
            </a:pPr>
            <a:r>
              <a:rPr lang="ru-RU" sz="2400" smtClean="0"/>
              <a:t>          Лебеди перелетают небольшими группами – «семьями». Весной они скорее стремятся домой!</a:t>
            </a:r>
          </a:p>
        </p:txBody>
      </p:sp>
      <p:pic>
        <p:nvPicPr>
          <p:cNvPr id="15364" name="Содержимое 5" descr="1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285750" y="1357313"/>
            <a:ext cx="4572000" cy="2960687"/>
          </a:xfrm>
        </p:spPr>
      </p:pic>
      <p:pic>
        <p:nvPicPr>
          <p:cNvPr id="7" name="Содержимое 6" descr="715.jpg"/>
          <p:cNvPicPr>
            <a:picLocks noGrp="1" noChangeAspect="1"/>
          </p:cNvPicPr>
          <p:nvPr>
            <p:ph sz="quarter" idx="3"/>
          </p:nvPr>
        </p:nvPicPr>
        <p:blipFill>
          <a:blip r:embed="rId3"/>
          <a:srcRect/>
          <a:stretch>
            <a:fillRect/>
          </a:stretch>
        </p:blipFill>
        <p:spPr>
          <a:xfrm>
            <a:off x="4500563" y="3286125"/>
            <a:ext cx="4357687" cy="323532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Соловей</a:t>
            </a:r>
            <a:endParaRPr lang="ru-RU" dirty="0"/>
          </a:p>
        </p:txBody>
      </p:sp>
      <p:sp>
        <p:nvSpPr>
          <p:cNvPr id="16387" name="Текст 2"/>
          <p:cNvSpPr>
            <a:spLocks noGrp="1"/>
          </p:cNvSpPr>
          <p:nvPr>
            <p:ph type="body" sz="half" idx="1"/>
          </p:nvPr>
        </p:nvSpPr>
        <p:spPr>
          <a:xfrm>
            <a:off x="4643438" y="1857375"/>
            <a:ext cx="4038600" cy="1928813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ru-RU" sz="2400" smtClean="0"/>
              <a:t>Соловей – соловушка,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ru-RU" sz="2400" smtClean="0"/>
              <a:t>Светлая головушка.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ru-RU" sz="2400" smtClean="0"/>
              <a:t>Только солнышко взойдёт,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ru-RU" sz="2400" smtClean="0"/>
              <a:t>Звонко песню пропоёт.</a:t>
            </a:r>
          </a:p>
        </p:txBody>
      </p:sp>
      <p:pic>
        <p:nvPicPr>
          <p:cNvPr id="6" name="Содержимое 5" descr="article149902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357188" y="1428750"/>
            <a:ext cx="4178300" cy="2786063"/>
          </a:xfrm>
        </p:spPr>
      </p:pic>
      <p:pic>
        <p:nvPicPr>
          <p:cNvPr id="16389" name="Содержимое 6" descr="rId16.jpg"/>
          <p:cNvPicPr>
            <a:picLocks noGrp="1" noChangeAspect="1"/>
          </p:cNvPicPr>
          <p:nvPr>
            <p:ph sz="quarter" idx="3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 rot="246044">
            <a:off x="5429250" y="3662363"/>
            <a:ext cx="2286000" cy="3195637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Журавль</a:t>
            </a:r>
            <a:endParaRPr lang="ru-RU" dirty="0"/>
          </a:p>
        </p:txBody>
      </p:sp>
      <p:pic>
        <p:nvPicPr>
          <p:cNvPr id="6" name="Содержимое 5" descr="Журавльi.jpe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357158" y="1357298"/>
            <a:ext cx="5348301" cy="3457077"/>
          </a:xfrm>
          <a:prstGeom prst="round2DiagRect">
            <a:avLst/>
          </a:prstGeom>
        </p:spPr>
      </p:pic>
      <p:pic>
        <p:nvPicPr>
          <p:cNvPr id="7" name="Содержимое 6" descr="fa93d9757c5e8426525ad036002d1dc0.jpg"/>
          <p:cNvPicPr>
            <a:picLocks noGrp="1" noChangeAspect="1"/>
          </p:cNvPicPr>
          <p:nvPr>
            <p:ph sz="quarter" idx="3"/>
          </p:nvPr>
        </p:nvPicPr>
        <p:blipFill>
          <a:blip r:embed="rId3"/>
          <a:srcRect/>
          <a:stretch>
            <a:fillRect/>
          </a:stretch>
        </p:blipFill>
        <p:spPr>
          <a:xfrm>
            <a:off x="6072198" y="1357298"/>
            <a:ext cx="2598579" cy="5143536"/>
          </a:xfrm>
          <a:prstGeom prst="roundRect">
            <a:avLst>
              <a:gd name="adj" fmla="val 40474"/>
            </a:avLst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500042"/>
            <a:ext cx="3500462" cy="857256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dirty="0" smtClean="0"/>
              <a:t>Зимующие птицы</a:t>
            </a:r>
            <a:endParaRPr lang="ru-RU" sz="3200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214313" y="1435100"/>
            <a:ext cx="3251200" cy="4691063"/>
          </a:xfrm>
        </p:spPr>
        <p:txBody>
          <a:bodyPr/>
          <a:lstStyle/>
          <a:p>
            <a:pPr algn="just" eaLnBrk="1" hangingPunct="1"/>
            <a:r>
              <a:rPr lang="ru-RU" sz="2100" smtClean="0"/>
              <a:t>     Это храбрецы, которые зимой не улетают на юг. У них ближе к осени образуется толстый слой подкожного жира, и это помогает им переносить голод и холод. Зимующие птицы с удовольствием лакомятся угощениями из кормушек, которые для них делают  заботливые люди.</a:t>
            </a:r>
          </a:p>
        </p:txBody>
      </p:sp>
      <p:pic>
        <p:nvPicPr>
          <p:cNvPr id="18436" name="Содержимое 4" descr="Зимуютi.jpe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929063" y="571500"/>
            <a:ext cx="4725987" cy="2928938"/>
          </a:xfrm>
        </p:spPr>
      </p:pic>
      <p:pic>
        <p:nvPicPr>
          <p:cNvPr id="18437" name="Рисунок 5" descr="Воробейi.jpe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3" y="4071938"/>
            <a:ext cx="3576637" cy="25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8" name="TextBox 6"/>
          <p:cNvSpPr txBox="1">
            <a:spLocks noChangeArrowheads="1"/>
          </p:cNvSpPr>
          <p:nvPr/>
        </p:nvSpPr>
        <p:spPr bwMode="auto">
          <a:xfrm>
            <a:off x="4786313" y="3571875"/>
            <a:ext cx="29289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/>
              <a:t>Воробей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396</TotalTime>
  <Words>316</Words>
  <Application>Microsoft PowerPoint</Application>
  <PresentationFormat>Экран (4:3)</PresentationFormat>
  <Paragraphs>53</Paragraphs>
  <Slides>16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4" baseType="lpstr">
      <vt:lpstr>Arial</vt:lpstr>
      <vt:lpstr>Franklin Gothic Medium</vt:lpstr>
      <vt:lpstr>Franklin Gothic Book</vt:lpstr>
      <vt:lpstr>Wingdings 2</vt:lpstr>
      <vt:lpstr>Arial Unicode MS</vt:lpstr>
      <vt:lpstr>Times New Roman</vt:lpstr>
      <vt:lpstr>Arial Narrow</vt:lpstr>
      <vt:lpstr>Трек</vt:lpstr>
      <vt:lpstr>Слайд 1</vt:lpstr>
      <vt:lpstr>Слайд 2</vt:lpstr>
      <vt:lpstr>А что же делают птицы?</vt:lpstr>
      <vt:lpstr>Птицы</vt:lpstr>
      <vt:lpstr>Перелетные  птицы</vt:lpstr>
      <vt:lpstr>Лебедь</vt:lpstr>
      <vt:lpstr>Соловей</vt:lpstr>
      <vt:lpstr>Журавль</vt:lpstr>
      <vt:lpstr>Зимующие птицы</vt:lpstr>
      <vt:lpstr>Дятел </vt:lpstr>
      <vt:lpstr>Снегирь</vt:lpstr>
      <vt:lpstr>Синица</vt:lpstr>
      <vt:lpstr>Как позаботиться о птицах зимой?</vt:lpstr>
      <vt:lpstr>Покормите птиц зимой! Пусть со всех концов земли К вам слетятся, как домой,  Птички на крыльцо…</vt:lpstr>
      <vt:lpstr>Слайд 15</vt:lpstr>
      <vt:lpstr>Слайд 16</vt:lpstr>
    </vt:vector>
  </TitlesOfParts>
  <Company>SamForum.ws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мама</dc:creator>
  <cp:lastModifiedBy>1</cp:lastModifiedBy>
  <cp:revision>41</cp:revision>
  <dcterms:created xsi:type="dcterms:W3CDTF">2011-11-29T16:28:50Z</dcterms:created>
  <dcterms:modified xsi:type="dcterms:W3CDTF">2015-07-30T18:00:56Z</dcterms:modified>
</cp:coreProperties>
</file>