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1" r:id="rId3"/>
    <p:sldId id="278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2" r:id="rId22"/>
    <p:sldId id="283" r:id="rId23"/>
    <p:sldId id="285" r:id="rId24"/>
    <p:sldId id="286" r:id="rId25"/>
    <p:sldId id="287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EA764-5677-4DC8-A332-66856BC8E6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DFE8F-FBFB-4227-8C43-C1A93C10EF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AF5C7-EC13-45EA-8795-19DFD499566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AF4F8-9E57-4B4C-B3D9-FC3191B6016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4C3A1-92DB-48EA-B429-CBD80A2E8DA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6913F-0E1A-4AF9-97B8-DEFAF8DF4A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8880D-297C-4DAD-B7B4-529352B6D6E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4531F-224A-4770-8EDE-FD28C2B1D6F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E5D2D-2D98-489E-8A89-6B920770781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60211-7805-4FA1-9C82-88FB54A0487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108F3-2A8C-42F9-85FB-BB7C9C39E99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A9224C-B3DC-42CE-965E-B90881FBA1F3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132856"/>
            <a:ext cx="6500813" cy="147002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  <a:t>Родительское собрание в 1 классе: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  <a:t>«Первый раз в первый класс»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75" y="4857750"/>
            <a:ext cx="4643438" cy="78105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Иванова </a:t>
            </a:r>
            <a:r>
              <a:rPr lang="ru-RU" sz="1800" dirty="0" err="1" smtClean="0">
                <a:solidFill>
                  <a:schemeClr val="tx1"/>
                </a:solidFill>
              </a:rPr>
              <a:t>СветланаНиколаевна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МБОУ </a:t>
            </a:r>
            <a:r>
              <a:rPr lang="ru-RU" sz="1800" dirty="0" err="1" smtClean="0">
                <a:solidFill>
                  <a:schemeClr val="tx1"/>
                </a:solidFill>
              </a:rPr>
              <a:t>Барвихинская</a:t>
            </a:r>
            <a:r>
              <a:rPr lang="ru-RU" sz="1800" dirty="0" smtClean="0">
                <a:solidFill>
                  <a:schemeClr val="tx1"/>
                </a:solidFill>
              </a:rPr>
              <a:t> СОШ</a:t>
            </a:r>
          </a:p>
          <a:p>
            <a:pPr algn="r">
              <a:defRPr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643042" y="785794"/>
            <a:ext cx="61214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357322"/>
          </a:xfrm>
        </p:spPr>
        <p:txBody>
          <a:bodyPr/>
          <a:lstStyle/>
          <a:p>
            <a:r>
              <a:rPr lang="ru-RU" sz="3600" b="1" i="1" dirty="0" smtClean="0"/>
              <a:t>Как мотивировать ребёнка на учёбу? Стоит ли поощрять подарками?</a:t>
            </a:r>
            <a:endParaRPr lang="ru-RU" sz="3600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14348" y="1928802"/>
            <a:ext cx="8215338" cy="4429156"/>
          </a:xfrm>
        </p:spPr>
        <p:txBody>
          <a:bodyPr/>
          <a:lstStyle/>
          <a:p>
            <a:r>
              <a:rPr lang="ru-RU" dirty="0" smtClean="0"/>
              <a:t>Вся наша жизнь построена на стимулах. Для ребёнка учёба – это труд,за который он вправе получить поощрение (внутренняя мотивация)</a:t>
            </a:r>
          </a:p>
          <a:p>
            <a:r>
              <a:rPr lang="ru-RU" dirty="0" smtClean="0"/>
              <a:t>Постепенно для него становится важным не награда, а то, какое впечатление он производит на взрослых, что о нём скажут(внешняя мотивация)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1143000"/>
          </a:xfrm>
        </p:spPr>
        <p:txBody>
          <a:bodyPr/>
          <a:lstStyle/>
          <a:p>
            <a:r>
              <a:rPr lang="ru-RU" sz="3600" b="1" i="1" dirty="0" smtClean="0"/>
              <a:t>В какой мере стоит помогать ребёнку делать домашние задания?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257808" cy="4525963"/>
          </a:xfrm>
        </p:spPr>
        <p:txBody>
          <a:bodyPr/>
          <a:lstStyle/>
          <a:p>
            <a:pPr algn="ctr"/>
            <a:r>
              <a:rPr lang="ru-RU" dirty="0" smtClean="0"/>
              <a:t>Всё зависит от особенностей ребёнка. Если он уже самостоятелен-не мешайте ему. Если ему нужна помощь – делайте уроки вместе. Помните, что подготовка уроков должна стать увлекательным занятием, а не скандалом.</a:t>
            </a:r>
            <a:endParaRPr lang="ru-RU" dirty="0"/>
          </a:p>
        </p:txBody>
      </p:sp>
      <p:pic>
        <p:nvPicPr>
          <p:cNvPr id="5" name="Содержимое 4" descr="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95937" y="2500306"/>
            <a:ext cx="3048029" cy="321471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sz="3600" b="1" i="1" dirty="0" smtClean="0"/>
              <a:t>Стоит ли тревожиться, если ребёнок ни с кем не подружился?</a:t>
            </a:r>
            <a:endParaRPr lang="ru-RU" sz="3600" b="1" i="1" dirty="0"/>
          </a:p>
        </p:txBody>
      </p:sp>
      <p:pic>
        <p:nvPicPr>
          <p:cNvPr id="7" name="Содержимое 6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101560"/>
            <a:ext cx="5161206" cy="41413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472518" cy="1439850"/>
          </a:xfrm>
        </p:spPr>
        <p:txBody>
          <a:bodyPr/>
          <a:lstStyle/>
          <a:p>
            <a:r>
              <a:rPr lang="ru-RU" sz="3200" dirty="0" smtClean="0"/>
              <a:t>В 1 классе сплочённый коллектив не формируется! Это происходит к концу начальной школы.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686800" cy="4125923"/>
          </a:xfrm>
        </p:spPr>
        <p:txBody>
          <a:bodyPr/>
          <a:lstStyle/>
          <a:p>
            <a:r>
              <a:rPr lang="ru-RU" dirty="0" smtClean="0"/>
              <a:t>Беспокоиться нужно, если ребёнок в классе чувствует себя изгоем, когда другие дети его отвергают.Нужно обратиться за помощью к психологу.</a:t>
            </a:r>
          </a:p>
          <a:p>
            <a:r>
              <a:rPr lang="ru-RU" dirty="0" smtClean="0"/>
              <a:t>Если же он по характеру замкнутый и ему комфортнее быть одному, не вмешивайтесь! Со временем у него появятся друзья, которые ему будут приятны.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357322"/>
          </a:xfrm>
        </p:spPr>
        <p:txBody>
          <a:bodyPr/>
          <a:lstStyle/>
          <a:p>
            <a:r>
              <a:rPr lang="ru-RU" sz="3600" b="1" i="1" dirty="0" smtClean="0"/>
              <a:t>Как вести себя родителям, если ребёнок жалуется, что его в классе обижают?</a:t>
            </a:r>
            <a:endParaRPr lang="ru-RU" sz="3600" b="1" i="1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2214554"/>
            <a:ext cx="3929090" cy="407689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Ссоры большие и маленькие неизбежны, потому что дети учатся взаимодействию!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43050"/>
            <a:ext cx="8215338" cy="4525963"/>
          </a:xfrm>
        </p:spPr>
        <p:txBody>
          <a:bodyPr/>
          <a:lstStyle/>
          <a:p>
            <a:r>
              <a:rPr lang="ru-RU" dirty="0" smtClean="0"/>
              <a:t>Если решением конфликтов будут заниматься родители, то дети так и не научатся выходить из конфликтных ситуаций самостоятельно!</a:t>
            </a:r>
          </a:p>
          <a:p>
            <a:r>
              <a:rPr lang="ru-RU" dirty="0" smtClean="0"/>
              <a:t>Игнорировать жалобы ребёнка нельзя!</a:t>
            </a:r>
          </a:p>
          <a:p>
            <a:r>
              <a:rPr lang="ru-RU" dirty="0" smtClean="0"/>
              <a:t>Учите совместно анализировать ситуацию, искать варианты выхода из конфликта.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/>
          <a:lstStyle/>
          <a:p>
            <a:r>
              <a:rPr lang="ru-RU" sz="3600" b="1" i="1" dirty="0" smtClean="0"/>
              <a:t>Стоит ли нагружать ребёнка кружками?</a:t>
            </a:r>
            <a:endParaRPr lang="ru-RU" sz="3600" b="1" i="1" dirty="0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071678"/>
            <a:ext cx="5581048" cy="348815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2082792"/>
          </a:xfrm>
        </p:spPr>
        <p:txBody>
          <a:bodyPr/>
          <a:lstStyle/>
          <a:p>
            <a:r>
              <a:rPr lang="ru-RU" sz="3200" dirty="0" smtClean="0"/>
              <a:t>Если ребёнок, на ваш взгляд, не слишком загружен учёбой и у него есть свободное время, то его досуг можно организовать уже в 1 классе.</a:t>
            </a:r>
            <a:endParaRPr lang="ru-RU" sz="3200" dirty="0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3000372"/>
            <a:ext cx="4607751" cy="3071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ru-RU" sz="3600" dirty="0" smtClean="0"/>
              <a:t>Выбирать кружок нужно исходя из интересов ребёнка: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34" y="1785926"/>
            <a:ext cx="4040188" cy="1179507"/>
          </a:xfrm>
        </p:spPr>
        <p:txBody>
          <a:bodyPr/>
          <a:lstStyle/>
          <a:p>
            <a:r>
              <a:rPr lang="ru-RU" dirty="0" smtClean="0"/>
              <a:t>Нравится рисовать-отдайте в художественную школу</a:t>
            </a:r>
            <a:endParaRPr lang="ru-RU" dirty="0"/>
          </a:p>
        </p:txBody>
      </p:sp>
      <p:pic>
        <p:nvPicPr>
          <p:cNvPr id="9" name="Содержимое 8" descr="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2910" y="3143248"/>
            <a:ext cx="3332045" cy="1741487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3438" y="1857364"/>
            <a:ext cx="4041775" cy="1179507"/>
          </a:xfrm>
        </p:spPr>
        <p:txBody>
          <a:bodyPr/>
          <a:lstStyle/>
          <a:p>
            <a:r>
              <a:rPr lang="ru-RU" dirty="0" smtClean="0"/>
              <a:t>Очень активен- запишите в спортивную секцию</a:t>
            </a:r>
            <a:endParaRPr lang="ru-RU" dirty="0"/>
          </a:p>
        </p:txBody>
      </p:sp>
      <p:pic>
        <p:nvPicPr>
          <p:cNvPr id="10" name="Содержимое 9" descr="1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7752" y="3214686"/>
            <a:ext cx="2848686" cy="258971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2940048"/>
          </a:xfrm>
        </p:spPr>
        <p:txBody>
          <a:bodyPr/>
          <a:lstStyle/>
          <a:p>
            <a:r>
              <a:rPr lang="ru-RU" sz="3200" dirty="0" smtClean="0"/>
              <a:t>Часто родители, мечтая о том, чтобы их чадо было всесторонне развито, записывают его сразу в несколько кружков и секций.В итоге ребёнок загружен так, что у него не остаётся сил на саму учёбу!</a:t>
            </a:r>
            <a:endParaRPr lang="ru-RU" sz="3200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2688" y="3130304"/>
            <a:ext cx="4292452" cy="315621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рямоугольник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760640" cy="2376264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учителя Барвиха-ш\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132856"/>
            <a:ext cx="3520440" cy="43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500198"/>
          </a:xfrm>
        </p:spPr>
        <p:txBody>
          <a:bodyPr/>
          <a:lstStyle/>
          <a:p>
            <a:r>
              <a:rPr lang="ru-RU" sz="3600" dirty="0" smtClean="0"/>
              <a:t>Помните, успех наших детей во многом зависит от людей, которые их окружают!</a:t>
            </a:r>
            <a:endParaRPr lang="ru-RU" sz="3600" dirty="0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9837" y="2210921"/>
            <a:ext cx="4588179" cy="39327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esktop\497068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6456040" cy="4842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Администратор\Desktop\0001-001-Planeta-znan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6109280" cy="6268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918648" cy="3456383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i="1" dirty="0" smtClean="0">
                <a:solidFill>
                  <a:srgbClr val="FF0000"/>
                </a:solidFill>
              </a:rPr>
              <a:t>                              СОБИРАЕМ  ПЕНАЛ.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Ручка шариковая – 1 шт.</a:t>
            </a:r>
            <a:br>
              <a:rPr lang="ru-RU" sz="3200" dirty="0"/>
            </a:br>
            <a:r>
              <a:rPr lang="ru-RU" sz="3200" dirty="0"/>
              <a:t>Простой карандаш (заточенный) – 2 шт.</a:t>
            </a:r>
            <a:br>
              <a:rPr lang="ru-RU" sz="3200" dirty="0"/>
            </a:br>
            <a:r>
              <a:rPr lang="ru-RU" sz="3200" dirty="0"/>
              <a:t>Ластик</a:t>
            </a:r>
            <a:br>
              <a:rPr lang="ru-RU" sz="3200" dirty="0"/>
            </a:br>
            <a:r>
              <a:rPr lang="ru-RU" sz="3200" dirty="0"/>
              <a:t>Точилка с контейнером для очисток – 1 шт.</a:t>
            </a:r>
            <a:br>
              <a:rPr lang="ru-RU" sz="3200" dirty="0"/>
            </a:br>
            <a:r>
              <a:rPr lang="ru-RU" sz="3200" dirty="0"/>
              <a:t>Цветные карандаши (6 основных цветов</a:t>
            </a:r>
            <a:r>
              <a:rPr lang="ru-RU" sz="3200" dirty="0" smtClean="0"/>
              <a:t>)</a:t>
            </a:r>
            <a:br>
              <a:rPr lang="ru-RU" sz="3200" dirty="0" smtClean="0"/>
            </a:br>
            <a:r>
              <a:rPr lang="ru-RU" sz="3200" dirty="0" smtClean="0"/>
              <a:t>Линейка 15 см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933056"/>
            <a:ext cx="3312368" cy="208823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Внимание!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Пенал должен быть в виде книжки!</a:t>
            </a:r>
          </a:p>
          <a:p>
            <a:r>
              <a:rPr lang="ru-RU" dirty="0"/>
              <a:t>                               </a:t>
            </a:r>
          </a:p>
          <a:p>
            <a:endParaRPr lang="ru-RU" dirty="0"/>
          </a:p>
        </p:txBody>
      </p:sp>
      <p:pic>
        <p:nvPicPr>
          <p:cNvPr id="4" name="Рисунок 3" descr="http://img2.labirint.ru/books/173012/scrn_big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501008"/>
            <a:ext cx="3802070" cy="27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/>
          </p:cNvSpPr>
          <p:nvPr>
            <p:ph type="title" idx="4294967295"/>
          </p:nvPr>
        </p:nvSpPr>
        <p:spPr>
          <a:xfrm>
            <a:off x="971600" y="836712"/>
            <a:ext cx="7211144" cy="508918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Для отслеживания уровня усвоения знаний и умений используются:</a:t>
            </a:r>
          </a:p>
        </p:txBody>
      </p:sp>
      <p:sp>
        <p:nvSpPr>
          <p:cNvPr id="1024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стартовые (входной контроль) и итоговые проверочные работы </a:t>
            </a:r>
          </a:p>
          <a:p>
            <a:pPr eaLnBrk="1" hangingPunct="1"/>
            <a:r>
              <a:rPr lang="ru-RU" b="1" dirty="0" smtClean="0"/>
              <a:t>текущие проверочные работы </a:t>
            </a:r>
          </a:p>
          <a:p>
            <a:pPr eaLnBrk="1" hangingPunct="1"/>
            <a:r>
              <a:rPr lang="ru-RU" b="1" dirty="0" smtClean="0"/>
              <a:t>тестовые диагностические работы </a:t>
            </a:r>
          </a:p>
          <a:p>
            <a:pPr eaLnBrk="1" hangingPunct="1"/>
            <a:r>
              <a:rPr lang="ru-RU" b="1" dirty="0" smtClean="0"/>
              <a:t>устный опрос </a:t>
            </a:r>
          </a:p>
          <a:p>
            <a:pPr algn="ctr" eaLnBrk="1" hangingPunct="1">
              <a:buNone/>
            </a:pPr>
            <a:r>
              <a:rPr lang="ru-RU" b="1" dirty="0" smtClean="0"/>
              <a:t>        проверка </a:t>
            </a:r>
            <a:r>
              <a:rPr lang="ru-RU" b="1" dirty="0" err="1" smtClean="0"/>
              <a:t>сформированности</a:t>
            </a:r>
            <a:r>
              <a:rPr lang="ru-RU" b="1" dirty="0" smtClean="0"/>
              <a:t>                 навыков чтения </a:t>
            </a:r>
          </a:p>
          <a:p>
            <a:pPr eaLnBrk="1" hangingPunct="1"/>
            <a:r>
              <a:rPr lang="ru-RU" b="1" dirty="0" smtClean="0"/>
              <a:t>“         </a:t>
            </a:r>
            <a:r>
              <a:rPr lang="ru-RU" b="1" dirty="0" err="1" smtClean="0"/>
              <a:t>портфолио</a:t>
            </a:r>
            <a:r>
              <a:rPr lang="ru-RU" b="1" dirty="0" smtClean="0"/>
              <a:t>” ученика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540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5400" smtClean="0">
                <a:solidFill>
                  <a:srgbClr val="FF0000"/>
                </a:solidFill>
              </a:rPr>
              <a:t>Спасибо </a:t>
            </a:r>
            <a:r>
              <a:rPr lang="ru-RU" sz="5400" dirty="0" smtClean="0">
                <a:solidFill>
                  <a:srgbClr val="FF0000"/>
                </a:solidFill>
              </a:rPr>
              <a:t>за внимание!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3357586"/>
          </a:xfrm>
        </p:spPr>
        <p:txBody>
          <a:bodyPr/>
          <a:lstStyle/>
          <a:p>
            <a:r>
              <a:rPr lang="ru-RU" sz="3600" dirty="0" smtClean="0"/>
              <a:t>Я предлагаю обсудить наиболее часто задаваемые вопросы родителями первоклассников в первые дни школьной жизни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Психологическая адаптация к новой среде – серьёзное испытание для первоклашек и их родителей.</a:t>
            </a:r>
            <a:endParaRPr lang="es-ES" sz="36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2357430"/>
            <a:ext cx="3857652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ru-RU" sz="3600" b="1" i="1" dirty="0" smtClean="0"/>
              <a:t>Чем родители могут помочь детям легче адаптироваться в школе?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2071678"/>
            <a:ext cx="4038600" cy="4525963"/>
          </a:xfrm>
        </p:spPr>
        <p:txBody>
          <a:bodyPr/>
          <a:lstStyle/>
          <a:p>
            <a:pPr algn="ctr"/>
            <a:r>
              <a:rPr lang="ru-RU" dirty="0" smtClean="0"/>
              <a:t>Нужно понимать, что для успешной адаптации важен эмоциональный настрой ребёнка. Не надо создавать ажиотаж и суматоху, которые передаются ребёнку и пугают            его.</a:t>
            </a:r>
            <a:endParaRPr lang="ru-RU" dirty="0"/>
          </a:p>
        </p:txBody>
      </p:sp>
      <p:pic>
        <p:nvPicPr>
          <p:cNvPr id="5" name="Содержимое 4" descr="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29257" y="2143116"/>
            <a:ext cx="3143272" cy="35004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/>
          <a:lstStyle/>
          <a:p>
            <a:r>
              <a:rPr lang="ru-RU" sz="3200" b="1" dirty="0" smtClean="0"/>
              <a:t>Не стоит </a:t>
            </a:r>
            <a:r>
              <a:rPr lang="ru-RU" sz="3200" dirty="0" smtClean="0"/>
              <a:t>при ребёнке негативно обсуждать школу, программу, учителя.</a:t>
            </a:r>
            <a:br>
              <a:rPr lang="ru-RU" sz="3200" dirty="0" smtClean="0"/>
            </a:br>
            <a:r>
              <a:rPr lang="ru-RU" sz="3200" b="1" dirty="0" smtClean="0"/>
              <a:t>Не нужно </a:t>
            </a:r>
            <a:r>
              <a:rPr lang="ru-RU" sz="3200" dirty="0" smtClean="0"/>
              <a:t>читать наставления: «ты стал взрослым», «учёба – это тяжёлый труд»</a:t>
            </a:r>
            <a:endParaRPr lang="ru-RU" sz="3200" dirty="0"/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50" y="2643182"/>
            <a:ext cx="4071960" cy="37147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/>
          <a:lstStyle/>
          <a:p>
            <a:r>
              <a:rPr lang="ru-RU" sz="3600" b="1" i="1" dirty="0" smtClean="0"/>
              <a:t>Что делать, если спустя неделю или две ребёнок больше не хочет ходить в школу?</a:t>
            </a:r>
            <a:endParaRPr lang="ru-RU" sz="3600" b="1" i="1" dirty="0"/>
          </a:p>
        </p:txBody>
      </p:sp>
      <p:pic>
        <p:nvPicPr>
          <p:cNvPr id="8" name="Содержимое 7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2428868"/>
            <a:ext cx="4643470" cy="34290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428604"/>
            <a:ext cx="8472518" cy="2797172"/>
          </a:xfrm>
        </p:spPr>
        <p:txBody>
          <a:bodyPr/>
          <a:lstStyle/>
          <a:p>
            <a:r>
              <a:rPr lang="ru-RU" sz="3600" dirty="0" smtClean="0"/>
              <a:t>Терпеливо поговорите и постарайтесь выяснить в чём причина. Научите ребёнка «проговаривать» свои эмоции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4" descr="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2571744"/>
            <a:ext cx="4786346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dirty="0" smtClean="0"/>
              <a:t>Вопросы, помогающие выразить эмоциональное состояние: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643050"/>
            <a:ext cx="4038600" cy="4525963"/>
          </a:xfrm>
        </p:spPr>
        <p:txBody>
          <a:bodyPr/>
          <a:lstStyle/>
          <a:p>
            <a:r>
              <a:rPr lang="ru-RU" dirty="0" smtClean="0"/>
              <a:t>Какое у тебя было настроение?</a:t>
            </a:r>
          </a:p>
          <a:p>
            <a:r>
              <a:rPr lang="ru-RU" dirty="0" smtClean="0"/>
              <a:t>Что ты чувствовал?</a:t>
            </a:r>
          </a:p>
          <a:p>
            <a:r>
              <a:rPr lang="ru-RU" dirty="0" smtClean="0"/>
              <a:t>Что было сегодня самым трудным?</a:t>
            </a:r>
          </a:p>
          <a:p>
            <a:r>
              <a:rPr lang="ru-RU" dirty="0" smtClean="0"/>
              <a:t>Что запомнилось?</a:t>
            </a:r>
          </a:p>
          <a:p>
            <a:pPr algn="ctr"/>
            <a:r>
              <a:rPr lang="ru-RU" dirty="0" smtClean="0"/>
              <a:t>«У тебя всё                        получится!»</a:t>
            </a:r>
          </a:p>
          <a:p>
            <a:r>
              <a:rPr lang="ru-RU" dirty="0" smtClean="0"/>
              <a:t> «Ты справишься!»</a:t>
            </a:r>
            <a:endParaRPr lang="ru-RU" dirty="0"/>
          </a:p>
        </p:txBody>
      </p:sp>
      <p:pic>
        <p:nvPicPr>
          <p:cNvPr id="5" name="Содержимое 4" descr="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57818" y="2071678"/>
            <a:ext cx="3052794" cy="378621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561</Words>
  <Application>Microsoft Office PowerPoint</Application>
  <PresentationFormat>Экран (4:3)</PresentationFormat>
  <Paragraphs>52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Diseño predeterminado</vt:lpstr>
      <vt:lpstr>Родительское собрание в 1 классе: «Первый раз в первый класс»</vt:lpstr>
      <vt:lpstr>Слайд 2</vt:lpstr>
      <vt:lpstr>Я предлагаю обсудить наиболее часто задаваемые вопросы родителями первоклассников в первые дни школьной жизни</vt:lpstr>
      <vt:lpstr>Психологическая адаптация к новой среде – серьёзное испытание для первоклашек и их родителей.</vt:lpstr>
      <vt:lpstr>Чем родители могут помочь детям легче адаптироваться в школе?</vt:lpstr>
      <vt:lpstr>Не стоит при ребёнке негативно обсуждать школу, программу, учителя. Не нужно читать наставления: «ты стал взрослым», «учёба – это тяжёлый труд»</vt:lpstr>
      <vt:lpstr>Что делать, если спустя неделю или две ребёнок больше не хочет ходить в школу?</vt:lpstr>
      <vt:lpstr>Терпеливо поговорите и постарайтесь выяснить в чём причина. Научите ребёнка «проговаривать» свои эмоции </vt:lpstr>
      <vt:lpstr>Вопросы, помогающие выразить эмоциональное состояние:</vt:lpstr>
      <vt:lpstr>Как мотивировать ребёнка на учёбу? Стоит ли поощрять подарками?</vt:lpstr>
      <vt:lpstr>В какой мере стоит помогать ребёнку делать домашние задания?</vt:lpstr>
      <vt:lpstr>Стоит ли тревожиться, если ребёнок ни с кем не подружился?</vt:lpstr>
      <vt:lpstr>В 1 классе сплочённый коллектив не формируется! Это происходит к концу начальной школы.</vt:lpstr>
      <vt:lpstr>Как вести себя родителям, если ребёнок жалуется, что его в классе обижают?</vt:lpstr>
      <vt:lpstr>Ссоры большие и маленькие неизбежны, потому что дети учатся взаимодействию!</vt:lpstr>
      <vt:lpstr>Стоит ли нагружать ребёнка кружками?</vt:lpstr>
      <vt:lpstr>Если ребёнок, на ваш взгляд, не слишком загружен учёбой и у него есть свободное время, то его досуг можно организовать уже в 1 классе.</vt:lpstr>
      <vt:lpstr>Выбирать кружок нужно исходя из интересов ребёнка: </vt:lpstr>
      <vt:lpstr>Часто родители, мечтая о том, чтобы их чадо было всесторонне развито, записывают его сразу в несколько кружков и секций.В итоге ребёнок загружен так, что у него не остаётся сил на саму учёбу!</vt:lpstr>
      <vt:lpstr>Помните, успех наших детей во многом зависит от людей, которые их окружают!</vt:lpstr>
      <vt:lpstr>Учебники</vt:lpstr>
      <vt:lpstr>Слайд 22</vt:lpstr>
      <vt:lpstr>                              СОБИРАЕМ  ПЕНАЛ. Ручка шариковая – 1 шт. Простой карандаш (заточенный) – 2 шт. Ластик Точилка с контейнером для очисток – 1 шт. Цветные карандаши (6 основных цветов) Линейка 15 см</vt:lpstr>
      <vt:lpstr>Для отслеживания уровня усвоения знаний и умений используются:</vt:lpstr>
      <vt:lpstr>Слайд 25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Света</cp:lastModifiedBy>
  <cp:revision>68</cp:revision>
  <dcterms:created xsi:type="dcterms:W3CDTF">2009-10-07T17:55:06Z</dcterms:created>
  <dcterms:modified xsi:type="dcterms:W3CDTF">2015-08-20T16:04:14Z</dcterms:modified>
</cp:coreProperties>
</file>