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256" r:id="rId2"/>
    <p:sldId id="281" r:id="rId3"/>
    <p:sldId id="271" r:id="rId4"/>
    <p:sldId id="257" r:id="rId5"/>
    <p:sldId id="272" r:id="rId6"/>
    <p:sldId id="274" r:id="rId7"/>
    <p:sldId id="267" r:id="rId8"/>
    <p:sldId id="275" r:id="rId9"/>
    <p:sldId id="268" r:id="rId10"/>
    <p:sldId id="276" r:id="rId11"/>
    <p:sldId id="280" r:id="rId12"/>
    <p:sldId id="258" r:id="rId13"/>
    <p:sldId id="278" r:id="rId14"/>
    <p:sldId id="259" r:id="rId15"/>
    <p:sldId id="265" r:id="rId16"/>
    <p:sldId id="279" r:id="rId17"/>
    <p:sldId id="277" r:id="rId18"/>
    <p:sldId id="269" r:id="rId19"/>
    <p:sldId id="270" r:id="rId20"/>
    <p:sldId id="264" r:id="rId21"/>
    <p:sldId id="261" r:id="rId22"/>
    <p:sldId id="273" r:id="rId23"/>
    <p:sldId id="262" r:id="rId24"/>
    <p:sldId id="266" r:id="rId25"/>
    <p:sldId id="26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69" d="100"/>
          <a:sy n="69" d="100"/>
        </p:scale>
        <p:origin x="-2850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DBE598-6BAA-411B-BCED-55EC6BA6B05E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287CDD-2534-4E8C-9D41-945C4C952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7811DD-E0CD-4E72-BC80-FA73A74D043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21756A-F4C6-4861-BC59-D8E4CAD289D9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E21D41-1436-4912-BAB0-DEE4E5F5D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5C7E-19DE-4419-B7E4-E1A0575F04D7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3AA0-BAB7-4678-8EC2-7E2D2FB5C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5692-D1EA-4F49-B33F-10CF726B8412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2A4AC-E02F-4DED-A6D9-710166196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13E6-D4F9-4D2A-8CC6-ADEA5DBAA702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45A1-2A70-4D94-857C-2042334E6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CAD786-C751-4A35-86CF-B545C239D699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D495C6-DB4E-4F02-9961-B0CE3B71B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473986-6808-4595-9FCD-8A33C3F71BFB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B5296-6506-4AF9-B3D3-68EAF541B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E49D9-EA88-4D88-8CBD-ADBD9ABAF52E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F79805-8BF2-412F-910A-523E1AF5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8A0AB-956D-4D5B-A665-250F17D9AAA3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DC81D-BCBA-4642-9507-5904ED1A2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2303-BB64-45E1-8E2D-584E495FFE34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7BBC1-8D77-4847-9F48-110403CDA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5DB645-6EFE-42C2-BF29-BEF838104B80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5112E3-9F8F-4FCC-B833-E6B45005E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89982F-E037-4988-8488-E448DBD47FF7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64F964-5BE6-491F-878C-6A9CA3D09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B1D9CB-0BF5-4466-8564-1DFA4119A1F1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D6CC2D-F524-4F64-A127-CDBC2DF60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6" r:id="rId4"/>
    <p:sldLayoutId id="2147483867" r:id="rId5"/>
    <p:sldLayoutId id="2147483868" r:id="rId6"/>
    <p:sldLayoutId id="2147483862" r:id="rId7"/>
    <p:sldLayoutId id="2147483869" r:id="rId8"/>
    <p:sldLayoutId id="2147483870" r:id="rId9"/>
    <p:sldLayoutId id="2147483861" r:id="rId10"/>
    <p:sldLayoutId id="214748386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6%20&#1082;&#1072;&#1073;&#1080;&#1085;&#1077;&#1090;\&#1056;&#1072;&#1073;&#1086;&#1095;&#1080;&#1081;%20&#1089;&#1090;&#1086;&#1083;\&#1091;&#1084;&#1085;%20&#1080;%20&#1076;&#1077;&#1083;%20&#1085;&#1072;%208\611.mp3" TargetMode="Externa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800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УМНОЖЕНИЕ И ДЕЛЕНИЕ НА 8.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Рисунок 4" descr="73621691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92150"/>
            <a:ext cx="19113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93167980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76250"/>
            <a:ext cx="21605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2" descr="post-56918-125042103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14675"/>
            <a:ext cx="22844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124744"/>
            <a:ext cx="471635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Удачи!!!</a:t>
            </a:r>
          </a:p>
        </p:txBody>
      </p:sp>
      <p:pic>
        <p:nvPicPr>
          <p:cNvPr id="23554" name="Рисунок 6" descr="93436723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213100"/>
            <a:ext cx="244792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pic>
        <p:nvPicPr>
          <p:cNvPr id="46084" name="Picture 4" descr="5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68563" y="1481138"/>
            <a:ext cx="4206875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003F75"/>
                </a:solidFill>
              </a:rPr>
              <a:t>В магазин привезли 6 ящиков бананов по 8 кг в каждом. Сколько кг бананов привезли в магазин?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B0105C"/>
                </a:solidFill>
              </a:rPr>
              <a:t>Садовник посадил розы в 7 рядов по 8 штук. Сколько роз посадил садовник?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003F75"/>
                </a:solidFill>
              </a:rPr>
              <a:t>Купили 3 банки фанты по 8 рублей. Сколько стоит покупка?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B0105C"/>
                </a:solidFill>
              </a:rPr>
              <a:t>В 9 бидонах по 8 литров молока в каждом. Сколько литров молока всего?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003F75"/>
                </a:solidFill>
              </a:rPr>
              <a:t>В 8 банок разложили 40 огурцов. Сколько огурцов в одной банке? 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B0105C"/>
                </a:solidFill>
              </a:rPr>
              <a:t>Шнур длиной 72 метра разрезали на 8 равных частей. Чему равна длина  одной части?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003F75"/>
                </a:solidFill>
              </a:rPr>
              <a:t>В мешке было 64 кг гороха.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500" smtClean="0">
                <a:solidFill>
                  <a:srgbClr val="003F75"/>
                </a:solidFill>
              </a:rPr>
              <a:t>  Восьмую часть взяли.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500" smtClean="0">
                <a:solidFill>
                  <a:srgbClr val="003F75"/>
                </a:solidFill>
              </a:rPr>
              <a:t>  Сколько кг гороха взяли?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2500" smtClean="0"/>
          </a:p>
          <a:p>
            <a:pPr eaLnBrk="1" hangingPunct="1">
              <a:lnSpc>
                <a:spcPct val="80000"/>
              </a:lnSpc>
            </a:pPr>
            <a:endParaRPr lang="ru-RU" sz="25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 Реши! Запиши!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 descr="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5538" y="3697288"/>
            <a:ext cx="2938462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771" y="1484784"/>
            <a:ext cx="836799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Мы рады за вас!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26626" name="Рисунок 5" descr="93167980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852738"/>
            <a:ext cx="4103688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z="3200" smtClean="0"/>
              <a:t>Зажмурьте глаза, а потом откройте их. Повторите 5 раз.</a:t>
            </a:r>
          </a:p>
          <a:p>
            <a:pPr eaLnBrk="1" hangingPunct="1">
              <a:buFont typeface="Arial" charset="0"/>
              <a:buChar char="•"/>
            </a:pPr>
            <a:endParaRPr lang="ru-RU" sz="3200" smtClean="0"/>
          </a:p>
          <a:p>
            <a:pPr eaLnBrk="1" hangingPunct="1">
              <a:buFont typeface="Arial" charset="0"/>
              <a:buChar char="•"/>
            </a:pPr>
            <a:r>
              <a:rPr lang="ru-RU" sz="3200" smtClean="0"/>
              <a:t>Вытяните руку вперёд. Следите взглядом за ногтем пальца, медленно приближая его к носу, а потом медленно отодвиньте обратно. 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smtClean="0"/>
              <a:t>Повторим 5 раз.</a:t>
            </a:r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  ДЛЯ  ГЛАЗ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4365894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781550"/>
            <a:ext cx="3460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1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27400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400" smtClean="0"/>
              <a:t>Тетрадь «Математика №2»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4800" smtClean="0"/>
              <a:t>с.20 №63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задачу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Рисунок 6" descr="57072114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76250"/>
            <a:ext cx="208915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6"/>
          <p:cNvSpPr>
            <a:spLocks noGrp="1"/>
          </p:cNvSpPr>
          <p:nvPr>
            <p:ph idx="1"/>
          </p:nvPr>
        </p:nvSpPr>
        <p:spPr>
          <a:xfrm>
            <a:off x="457200" y="1481138"/>
            <a:ext cx="3106738" cy="4525962"/>
          </a:xfrm>
        </p:spPr>
        <p:txBody>
          <a:bodyPr/>
          <a:lstStyle/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>
              <a:buFontTx/>
              <a:buChar char="-"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 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923928" y="1196752"/>
            <a:ext cx="4762872" cy="2592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699" name="Содержимое 1"/>
          <p:cNvSpPr>
            <a:spLocks noGrp="1"/>
          </p:cNvSpPr>
          <p:nvPr>
            <p:ph type="body" sz="half" idx="4294967295"/>
          </p:nvPr>
        </p:nvSpPr>
        <p:spPr>
          <a:xfrm>
            <a:off x="755650" y="1484313"/>
            <a:ext cx="3600450" cy="46069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6600" smtClean="0"/>
              <a:t>На 1 п.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6600" smtClean="0"/>
              <a:t>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6600" smtClean="0"/>
              <a:t>На 8 п.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4663" y="3573463"/>
            <a:ext cx="3887787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j-ea"/>
                <a:cs typeface="+mj-cs"/>
              </a:rPr>
              <a:t>-? </a:t>
            </a:r>
            <a:r>
              <a:rPr lang="ru-RU" sz="5400" b="1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j-ea"/>
                <a:cs typeface="+mj-cs"/>
              </a:rPr>
              <a:t>пуг</a:t>
            </a:r>
            <a:r>
              <a:rPr lang="ru-RU" sz="5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j-ea"/>
                <a:cs typeface="+mj-cs"/>
              </a:rPr>
              <a:t>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24300" y="1125538"/>
            <a:ext cx="4572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Lucida Sans Unicode" pitchFamily="34" charset="0"/>
              </a:rPr>
              <a:t> -</a:t>
            </a:r>
            <a:r>
              <a:rPr lang="ru-RU" sz="5400" b="1">
                <a:latin typeface="Lucida Sans Unicode" pitchFamily="34" charset="0"/>
              </a:rPr>
              <a:t>Б. -2пуг</a:t>
            </a:r>
            <a:r>
              <a:rPr lang="ru-RU" sz="5400">
                <a:latin typeface="Lucida Sans Unicode" pitchFamily="34" charset="0"/>
              </a:rPr>
              <a:t>.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851275" y="1989138"/>
            <a:ext cx="4572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Lucida Sans Unicode" pitchFamily="34" charset="0"/>
              </a:rPr>
              <a:t> </a:t>
            </a:r>
            <a:r>
              <a:rPr lang="ru-RU" sz="5400" b="1">
                <a:latin typeface="Lucida Sans Unicode" pitchFamily="34" charset="0"/>
              </a:rPr>
              <a:t>-М.-6 пуг</a:t>
            </a:r>
            <a:r>
              <a:rPr lang="ru-RU" sz="5400">
                <a:latin typeface="Lucida Sans Unicode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556792"/>
            <a:ext cx="84802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Хорошо поработали!</a:t>
            </a:r>
          </a:p>
        </p:txBody>
      </p:sp>
      <p:pic>
        <p:nvPicPr>
          <p:cNvPr id="30722" name="Рисунок 5" descr="16316356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284538"/>
            <a:ext cx="3097212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j0233053"/>
          <p:cNvPicPr>
            <a:picLocks noChangeAspect="1" noChangeArrowheads="1"/>
          </p:cNvPicPr>
          <p:nvPr/>
        </p:nvPicPr>
        <p:blipFill>
          <a:blip r:embed="rId2"/>
          <a:srcRect r="28120"/>
          <a:stretch>
            <a:fillRect/>
          </a:stretch>
        </p:blipFill>
        <p:spPr bwMode="auto">
          <a:xfrm>
            <a:off x="179388" y="1052513"/>
            <a:ext cx="356235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108" name="Group 68"/>
          <p:cNvGraphicFramePr>
            <a:graphicFrameLocks noGrp="1"/>
          </p:cNvGraphicFramePr>
          <p:nvPr/>
        </p:nvGraphicFramePr>
        <p:xfrm>
          <a:off x="5219700" y="1916113"/>
          <a:ext cx="2881313" cy="3671887"/>
        </p:xfrm>
        <a:graphic>
          <a:graphicData uri="http://schemas.openxmlformats.org/drawingml/2006/table">
            <a:tbl>
              <a:tblPr/>
              <a:tblGrid>
                <a:gridCol w="1440083"/>
                <a:gridCol w="1440546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4∙8-2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5∙8+4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7∙8-6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8∙9+3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6∙8+2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8∙8-4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8∙2+4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086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084763"/>
            <a:ext cx="8651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88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060575"/>
            <a:ext cx="5032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0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2492375"/>
            <a:ext cx="5032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1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4508500"/>
            <a:ext cx="5746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2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4076700"/>
            <a:ext cx="5032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4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429000"/>
            <a:ext cx="5032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97" name="Ols" descr="butterfly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924175"/>
            <a:ext cx="5032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57963" y="5630863"/>
            <a:ext cx="2286000" cy="1047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8172450" y="1916113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172450" y="2492375"/>
            <a:ext cx="5857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44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8172450" y="2997200"/>
            <a:ext cx="5857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8172450" y="3500438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75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8172450" y="4005263"/>
            <a:ext cx="585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8172450" y="45085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172450" y="5084763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D6ECFF"/>
              </a:buClr>
              <a:buSzPct val="75000"/>
            </a:pPr>
            <a:r>
              <a:rPr lang="ru-RU" sz="28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0.01134 C -0.27274 0.01898 -0.51267 0.02685 -0.60781 0.02176 C -0.70278 0.01667 -0.60955 -0.00972 -0.60382 -0.01944 C -0.59809 -0.02916 -0.57813 -0.03611 -0.57309 -0.03727 " pathEditMode="relative" ptsTypes="aaaA">
                                      <p:cBhvr>
                                        <p:cTn id="11" dur="20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51852E-6 C -0.05625 -0.1419 -0.11233 -0.28357 -0.1691 -0.31552 C -0.22587 -0.34746 -0.28038 -0.21852 -0.34028 -0.19237 C -0.40017 -0.16621 -0.45955 -0.16505 -0.52882 -0.15903 C -0.59809 -0.15302 -0.71788 -0.15695 -0.75573 -0.15649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87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C -0.03281 -0.13519 -0.06562 -0.27037 -0.12309 -0.31019 C -0.18055 -0.35 -0.2934 -0.23681 -0.34427 -0.23843 C -0.39514 -0.24005 -0.40538 -0.32987 -0.42882 -0.32037 C -0.45226 -0.31088 -0.46424 -0.21297 -0.48472 -0.18195 C -0.50521 -0.15093 -0.54288 -0.14005 -0.55191 -0.13334 C -0.56094 -0.12662 -0.54983 -0.1338 -0.53854 -0.14098 " pathEditMode="relative" ptsTypes="aaaaaaA">
                                      <p:cBhvr>
                                        <p:cTn id="29" dur="2000" fill="hold"/>
                                        <p:tgtEl>
                                          <p:spTgt spid="87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C -0.10382 0.1493 -0.20764 0.29884 -0.27309 0.32824 C -0.33854 0.35763 -0.37378 0.25069 -0.39236 0.17685 C -0.41094 0.10301 -0.37153 -0.04098 -0.38472 -0.11528 C -0.39792 -0.18959 -0.43472 -0.2551 -0.47118 -0.26922 C -0.50764 -0.28334 -0.5743 -0.21829 -0.60382 -0.2 C -0.63333 -0.18172 -0.6408 -0.16574 -0.64809 -0.15903 " pathEditMode="relative" ptsTypes="aaaaaaA">
                                      <p:cBhvr>
                                        <p:cTn id="38" dur="20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52 0.08149 C -0.24983 0.16042 -0.42361 0.23912 -0.48698 0.23033 C -0.55035 0.22107 -0.45625 0.09838 -0.45625 0.02778 C -0.45625 -0.04282 -0.4658 -0.13032 -0.48698 -0.19282 C -0.50816 -0.25532 -0.5408 -0.32407 -0.58316 -0.34676 C -0.62552 -0.36944 -0.71458 -0.33171 -0.7408 -0.3287 " pathEditMode="relative" ptsTypes="aaaaaA">
                                      <p:cBhvr>
                                        <p:cTn id="47" dur="2000" fill="hold"/>
                                        <p:tgtEl>
                                          <p:spTgt spid="87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89 -0.02222 C -0.15278 -0.2007 -0.26649 -0.37894 -0.3408 -0.44005 C -0.41511 -0.50116 -0.42101 -0.38287 -0.48507 -0.38889 C -0.54913 -0.39491 -0.69011 -0.46181 -0.72535 -0.47593 C -0.76059 -0.49005 -0.70139 -0.47384 -0.69653 -0.47338 " pathEditMode="relative" ptsTypes="aaaaA">
                                      <p:cBhvr>
                                        <p:cTn id="56" dur="2000" fill="hold"/>
                                        <p:tgtEl>
                                          <p:spTgt spid="87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556E-6 C -0.26198 -0.1743 -0.52396 -0.34837 -0.62882 -0.41805 " pathEditMode="relative" ptsTypes="aA">
                                      <p:cBhvr>
                                        <p:cTn id="65" dur="2000" fill="hold"/>
                                        <p:tgtEl>
                                          <p:spTgt spid="87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72816"/>
            <a:ext cx="66967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Молодцы!!!</a:t>
            </a:r>
          </a:p>
        </p:txBody>
      </p:sp>
      <p:pic>
        <p:nvPicPr>
          <p:cNvPr id="32770" name="Рисунок 6" descr="93436723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213100"/>
            <a:ext cx="244792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5" descr="11934932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7" descr="KIDS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1412875"/>
            <a:ext cx="5975350" cy="41370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6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9750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1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5400" smtClean="0"/>
              <a:t>Выполните задания по учебнику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5400" smtClean="0"/>
              <a:t> с 40 №32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ПО УЧЕБНИКУ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95288" y="1268413"/>
            <a:ext cx="87487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52488" indent="-742950"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arenR"/>
            </a:pPr>
            <a:r>
              <a:rPr lang="ru-RU" sz="2800">
                <a:latin typeface="Lucida Sans Unicode" pitchFamily="34" charset="0"/>
              </a:rPr>
              <a:t>Рассмотри чертёж. Измерь длину отрезков, на которые разбиты стороны.</a:t>
            </a:r>
          </a:p>
          <a:p>
            <a:pPr marL="852488" indent="-742950"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arenR"/>
            </a:pPr>
            <a:r>
              <a:rPr lang="ru-RU" sz="2800">
                <a:latin typeface="Lucida Sans Unicode" pitchFamily="34" charset="0"/>
              </a:rPr>
              <a:t>Мысленно разбей каждый многоугольник на квадраты, проводя линии через отмеченные точки.</a:t>
            </a:r>
          </a:p>
          <a:p>
            <a:pPr marL="852488" indent="-742950"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arenR"/>
            </a:pPr>
            <a:r>
              <a:rPr lang="ru-RU" sz="2800">
                <a:latin typeface="Lucida Sans Unicode" pitchFamily="34" charset="0"/>
              </a:rPr>
              <a:t>Подсчитай число получившихся квадратов.</a:t>
            </a:r>
          </a:p>
          <a:p>
            <a:pPr marL="852488" indent="-742950"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arenR"/>
            </a:pPr>
            <a:r>
              <a:rPr lang="ru-RU" sz="2800">
                <a:latin typeface="Lucida Sans Unicode" pitchFamily="34" charset="0"/>
              </a:rPr>
              <a:t>Как найти площадь зеленого многоугольника? Запиши.</a:t>
            </a:r>
          </a:p>
          <a:p>
            <a:pPr marL="852488" indent="-742950">
              <a:spcBef>
                <a:spcPts val="400"/>
              </a:spcBef>
              <a:buClr>
                <a:schemeClr val="accent1"/>
              </a:buClr>
              <a:buSzPct val="68000"/>
              <a:buFont typeface="Lucida Sans Unicode" pitchFamily="34" charset="0"/>
              <a:buAutoNum type="arabicParenR"/>
            </a:pPr>
            <a:r>
              <a:rPr lang="ru-RU" sz="2800">
                <a:latin typeface="Lucida Sans Unicode" pitchFamily="34" charset="0"/>
              </a:rPr>
              <a:t>Как найти площадь желтого многоугольника? Запиши.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1"/>
          <p:cNvSpPr>
            <a:spLocks noGrp="1"/>
          </p:cNvSpPr>
          <p:nvPr>
            <p:ph idx="1"/>
          </p:nvPr>
        </p:nvSpPr>
        <p:spPr>
          <a:xfrm>
            <a:off x="395288" y="2332038"/>
            <a:ext cx="8229600" cy="2465387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6000" smtClean="0"/>
              <a:t>4·2=8см²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6000" smtClean="0"/>
              <a:t>3·8=24см²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Рисунок 5" descr="16316356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987800"/>
            <a:ext cx="3097213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1"/>
          </p:nvPr>
        </p:nvSpPr>
        <p:spPr>
          <a:xfrm>
            <a:off x="468313" y="2332038"/>
            <a:ext cx="8229600" cy="12414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6000" smtClean="0"/>
              <a:t>В учебнике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6000" smtClean="0"/>
              <a:t> С.40 №31,38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 ЗАДАНИЕ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- КАКИЕ ЗАДАНИЯ ВЫПОЛНЯЛИ НА УРОКЕ?</a:t>
            </a:r>
          </a:p>
          <a:p>
            <a:pPr eaLnBrk="1" hangingPunct="1">
              <a:buFont typeface="Arial" charset="0"/>
              <a:buNone/>
            </a:pP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- ЧТО ТАКОЕ УМНОЖЕНИЕ?</a:t>
            </a:r>
          </a:p>
          <a:p>
            <a:pPr eaLnBrk="1" hangingPunct="1">
              <a:buFont typeface="Arial" charset="0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063" y="908720"/>
            <a:ext cx="8429937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СПАСИБО ЗА РАБОТУ!!!</a:t>
            </a:r>
          </a:p>
        </p:txBody>
      </p:sp>
      <p:pic>
        <p:nvPicPr>
          <p:cNvPr id="39938" name="Рисунок 8" descr="53684912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284538"/>
            <a:ext cx="3889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Повторим таблицу умножения и деления на 8</a:t>
            </a:r>
          </a:p>
          <a:p>
            <a:pPr eaLnBrk="1" hangingPunct="1"/>
            <a:r>
              <a:rPr lang="ru-RU" smtClean="0"/>
              <a:t>Повторим, как найти восьмую часть числа</a:t>
            </a:r>
          </a:p>
          <a:p>
            <a:pPr eaLnBrk="1" hangingPunct="1"/>
            <a:r>
              <a:rPr lang="ru-RU" smtClean="0"/>
              <a:t>Потренируемся решать задачи и примеры с умножением и делением на 8</a:t>
            </a:r>
          </a:p>
          <a:p>
            <a:pPr eaLnBrk="1" hangingPunct="1"/>
            <a:r>
              <a:rPr lang="ru-RU" smtClean="0"/>
              <a:t>Повторим , как найти площадь фигуры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мы будем заниматься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268760"/>
            <a:ext cx="727256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УСТНЫЙ </a:t>
            </a:r>
            <a:r>
              <a:rPr lang="ru-RU" sz="7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СЧёТ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17411" name="Рисунок 5" descr="31488997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997200"/>
            <a:ext cx="208915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2"/>
          <p:cNvSpPr>
            <a:spLocks noGrp="1" noChangeArrowheads="1"/>
          </p:cNvSpPr>
          <p:nvPr>
            <p:ph idx="1"/>
          </p:nvPr>
        </p:nvSpPr>
        <p:spPr>
          <a:xfrm>
            <a:off x="755650" y="692150"/>
            <a:ext cx="7777163" cy="5616575"/>
          </a:xfrm>
        </p:spPr>
        <p:txBody>
          <a:bodyPr/>
          <a:lstStyle/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42:7= 6			</a:t>
            </a:r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36 : 6 =6			</a:t>
            </a:r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7· 4 = 28			35:5=7</a:t>
            </a:r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4· 8 = 32			 24:4= 6</a:t>
            </a:r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5· 9 = 45			 2·7= 14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9145588" cy="8367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Помоги белке собрать жёлуди</a:t>
            </a:r>
          </a:p>
        </p:txBody>
      </p:sp>
      <p:pic>
        <p:nvPicPr>
          <p:cNvPr id="18435" name="Picture 13" descr="T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836613"/>
            <a:ext cx="18002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6" name="Picture 14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060575"/>
            <a:ext cx="7921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7" name="Picture 15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03722">
            <a:off x="2211388" y="1112838"/>
            <a:ext cx="685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8" name="Picture 16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685735">
            <a:off x="2317750" y="2903538"/>
            <a:ext cx="790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17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91652">
            <a:off x="2291556" y="3925095"/>
            <a:ext cx="809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18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1061">
            <a:off x="2398713" y="4908550"/>
            <a:ext cx="685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1" name="Picture 19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825175">
            <a:off x="6553200" y="4849813"/>
            <a:ext cx="7429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2" name="Picture 20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02025">
            <a:off x="6553200" y="3895726"/>
            <a:ext cx="7381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j02809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902025" flipH="1">
            <a:off x="6420644" y="2791619"/>
            <a:ext cx="6731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8 0.00023 C 0.06927 0.08333 0.08906 0.16666 0.11493 0.1875 C 0.1408 0.20833 0.18576 0.14722 0.20521 0.12592 C 0.22465 0.10463 0.22031 0.07037 0.23212 0.05925 C 0.24392 0.04814 0.26615 0.07037 0.27639 0.05925 C 0.28663 0.04814 0.2901 0.02037 0.29375 -0.00741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1 0.04444 C 0.10139 0.06736 0.15035 0.09051 0.16806 0.07777 C 0.18577 0.06504 0.1415 -0.01412 0.15851 -0.03241 C 0.17553 -0.0507 0.25209 -0.03241 0.26997 -0.03241 " pathEditMode="relative" ptsTypes="aaaA">
                                      <p:cBhvr>
                                        <p:cTn id="10" dur="2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8 0.02616 C 0.08837 0.03125 0.12726 0.03635 0.15521 0.02361 C 0.18316 0.01088 0.20729 -0.02453 0.21684 -0.05069 C 0.22639 -0.07685 0.21389 -0.11782 0.21285 -0.13287 " pathEditMode="relative" ptsTypes="aaaA">
                                      <p:cBhvr>
                                        <p:cTn id="14" dur="2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77778E-6 C 0.04948 0.00394 0.09896 0.00788 0.125 -0.02036 C 0.15104 -0.04861 0.15399 -0.11504 0.1559 -0.16921 C 0.15781 -0.22337 0.13472 -0.29444 0.13663 -0.34606 C 0.13854 -0.39768 0.16233 -0.45717 0.16736 -0.47939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81 -0.01991 C 0.09878 -0.05 0.13975 -0.07986 0.16163 -0.11227 C 0.1835 -0.14468 0.18802 -0.17755 0.18871 -0.21482 C 0.18941 -0.25209 0.171 -0.29352 0.16562 -0.33542 C 0.16024 -0.37732 0.15243 -0.43704 0.1559 -0.46597 C 0.15937 -0.49491 0.17291 -0.50232 0.18663 -0.50972 " pathEditMode="relative" ptsTypes="aaaaaA">
                                      <p:cBhvr>
                                        <p:cTn id="22" dur="2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93 0.00695 C 0.06684 0.00926 0.06875 0.01158 0.08993 0.0044 C 0.11111 -0.00277 0.17257 -0.01319 0.19184 -0.0368 C 0.21111 -0.06041 0.21302 -0.10856 0.20538 -0.1368 C 0.19774 -0.16504 0.16458 -0.1868 0.14566 -0.20601 C 0.12674 -0.22523 0.10087 -0.24444 0.09184 -0.25208 " pathEditMode="relative" ptsTypes="a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97 -0.02338 C 0.13455 -0.05278 0.17431 -0.08195 0.1816 -0.11575 C 0.18889 -0.14954 0.15053 -0.19792 0.13924 -0.22616 C 0.12796 -0.2544 0.1257 -0.26829 0.11424 -0.28496 C 0.10278 -0.30163 0.07726 -0.31968 0.06997 -0.32616 " pathEditMode="relative" ptsTypes="aaaaA">
                                      <p:cBhvr>
                                        <p:cTn id="30" dur="20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-0.02546 C 0.10764 -0.03495 0.1382 -0.04444 0.16007 -0.08426 C 0.18195 -0.12407 0.20538 -0.21134 0.20816 -0.26388 C 0.21094 -0.31643 0.18629 -0.37106 0.17726 -0.39976 C 0.16823 -0.42847 0.16111 -0.43217 0.15417 -0.43564 " pathEditMode="relative" ptsTypes="aaaaA">
                                      <p:cBhvr>
                                        <p:cTn id="34" dur="20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72816"/>
            <a:ext cx="66967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отлично!!!</a:t>
            </a:r>
          </a:p>
        </p:txBody>
      </p:sp>
      <p:pic>
        <p:nvPicPr>
          <p:cNvPr id="19458" name="Рисунок 4" descr="93436723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213100"/>
            <a:ext cx="244792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4"/>
          <p:cNvSpPr>
            <a:spLocks noChangeArrowheads="1"/>
          </p:cNvSpPr>
          <p:nvPr/>
        </p:nvSpPr>
        <p:spPr bwMode="auto">
          <a:xfrm>
            <a:off x="4932363" y="2276475"/>
            <a:ext cx="431800" cy="46831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8F442D"/>
                </a:solidFill>
                <a:latin typeface="Times New Roman" pitchFamily="18" charset="0"/>
              </a:rPr>
              <a:t>2</a:t>
            </a:r>
            <a:endParaRPr lang="ru-RU" sz="3200" b="1">
              <a:solidFill>
                <a:srgbClr val="8F442D"/>
              </a:solidFill>
              <a:latin typeface="Times New Roman" pitchFamily="18" charset="0"/>
            </a:endParaRPr>
          </a:p>
        </p:txBody>
      </p:sp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1476375" y="0"/>
            <a:ext cx="6626225" cy="6291263"/>
            <a:chOff x="1248" y="240"/>
            <a:chExt cx="4176" cy="3600"/>
          </a:xfrm>
        </p:grpSpPr>
        <p:sp>
          <p:nvSpPr>
            <p:cNvPr id="20530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3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3" name="Line 9"/>
          <p:cNvSpPr>
            <a:spLocks noChangeShapeType="1"/>
          </p:cNvSpPr>
          <p:nvPr/>
        </p:nvSpPr>
        <p:spPr bwMode="auto">
          <a:xfrm>
            <a:off x="4787900" y="15573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Line 10"/>
          <p:cNvSpPr>
            <a:spLocks noChangeShapeType="1"/>
          </p:cNvSpPr>
          <p:nvPr/>
        </p:nvSpPr>
        <p:spPr bwMode="auto">
          <a:xfrm flipV="1">
            <a:off x="1908175" y="5732463"/>
            <a:ext cx="575945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2843213" y="4221163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3635375" y="27813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Rectangle 14"/>
          <p:cNvSpPr>
            <a:spLocks noChangeArrowheads="1"/>
          </p:cNvSpPr>
          <p:nvPr/>
        </p:nvSpPr>
        <p:spPr bwMode="auto">
          <a:xfrm>
            <a:off x="4932363" y="5878513"/>
            <a:ext cx="431800" cy="4683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72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210050" y="5157788"/>
            <a:ext cx="431800" cy="468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Lucida Sans Unicode" pitchFamily="34" charset="0"/>
              </a:rPr>
              <a:t>8</a:t>
            </a: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4932363" y="5157788"/>
            <a:ext cx="431800" cy="468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64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4210050" y="4365625"/>
            <a:ext cx="431800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4210050" y="2925763"/>
            <a:ext cx="433388" cy="4683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4210050" y="3644900"/>
            <a:ext cx="431800" cy="468313"/>
          </a:xfrm>
          <a:prstGeom prst="rect">
            <a:avLst/>
          </a:prstGeom>
          <a:solidFill>
            <a:srgbClr val="B1A5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0493" name="Rectangle 20"/>
          <p:cNvSpPr>
            <a:spLocks noChangeArrowheads="1"/>
          </p:cNvSpPr>
          <p:nvPr/>
        </p:nvSpPr>
        <p:spPr bwMode="auto">
          <a:xfrm>
            <a:off x="4932363" y="3644900"/>
            <a:ext cx="431800" cy="468313"/>
          </a:xfrm>
          <a:prstGeom prst="rect">
            <a:avLst/>
          </a:prstGeom>
          <a:solidFill>
            <a:srgbClr val="B1A5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20494" name="Rectangle 21"/>
          <p:cNvSpPr>
            <a:spLocks noChangeArrowheads="1"/>
          </p:cNvSpPr>
          <p:nvPr/>
        </p:nvSpPr>
        <p:spPr bwMode="auto">
          <a:xfrm>
            <a:off x="4932363" y="4365625"/>
            <a:ext cx="431800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20495" name="Rectangle 22"/>
          <p:cNvSpPr>
            <a:spLocks noChangeArrowheads="1"/>
          </p:cNvSpPr>
          <p:nvPr/>
        </p:nvSpPr>
        <p:spPr bwMode="auto">
          <a:xfrm>
            <a:off x="4932363" y="2925763"/>
            <a:ext cx="431800" cy="4683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4210050" y="2278063"/>
            <a:ext cx="431800" cy="4683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4210050" y="5878513"/>
            <a:ext cx="431800" cy="4683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98" name="Line 25"/>
          <p:cNvSpPr>
            <a:spLocks noChangeShapeType="1"/>
          </p:cNvSpPr>
          <p:nvPr/>
        </p:nvSpPr>
        <p:spPr bwMode="auto">
          <a:xfrm>
            <a:off x="4356100" y="15573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211638" y="1700213"/>
            <a:ext cx="361950" cy="46831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500" name="Rectangle 27"/>
          <p:cNvSpPr>
            <a:spLocks noChangeArrowheads="1"/>
          </p:cNvSpPr>
          <p:nvPr/>
        </p:nvSpPr>
        <p:spPr bwMode="auto">
          <a:xfrm>
            <a:off x="4932363" y="1700213"/>
            <a:ext cx="431800" cy="46831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4643438" y="620713"/>
            <a:ext cx="288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8</a:t>
            </a:r>
          </a:p>
        </p:txBody>
      </p:sp>
      <p:pic>
        <p:nvPicPr>
          <p:cNvPr id="20502" name="Picture 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65113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1577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Picture 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0825" y="58181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5" name="Picture 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12050" y="58181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6" name="Picture 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82587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7" name="Picture 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95250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8" name="Picture 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5229225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9" name="Line 36"/>
          <p:cNvSpPr>
            <a:spLocks noChangeShapeType="1"/>
          </p:cNvSpPr>
          <p:nvPr/>
        </p:nvSpPr>
        <p:spPr bwMode="auto">
          <a:xfrm flipH="1">
            <a:off x="6227763" y="1052513"/>
            <a:ext cx="1223962" cy="3603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Line 37"/>
          <p:cNvSpPr>
            <a:spLocks noChangeShapeType="1"/>
          </p:cNvSpPr>
          <p:nvPr/>
        </p:nvSpPr>
        <p:spPr bwMode="auto">
          <a:xfrm>
            <a:off x="8316913" y="1484313"/>
            <a:ext cx="287337" cy="25939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1" name="Line 38"/>
          <p:cNvSpPr>
            <a:spLocks noChangeShapeType="1"/>
          </p:cNvSpPr>
          <p:nvPr/>
        </p:nvSpPr>
        <p:spPr bwMode="auto">
          <a:xfrm flipH="1">
            <a:off x="6732588" y="1484313"/>
            <a:ext cx="1079500" cy="11525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2" name="Line 39"/>
          <p:cNvSpPr>
            <a:spLocks noChangeShapeType="1"/>
          </p:cNvSpPr>
          <p:nvPr/>
        </p:nvSpPr>
        <p:spPr bwMode="auto">
          <a:xfrm flipV="1">
            <a:off x="8675688" y="908050"/>
            <a:ext cx="504825" cy="730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3" name="Line 40"/>
          <p:cNvSpPr>
            <a:spLocks noChangeShapeType="1"/>
          </p:cNvSpPr>
          <p:nvPr/>
        </p:nvSpPr>
        <p:spPr bwMode="auto">
          <a:xfrm flipH="1" flipV="1">
            <a:off x="7092950" y="404813"/>
            <a:ext cx="647700" cy="2873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73" name="Tree"/>
          <p:cNvSpPr>
            <a:spLocks noEditPoints="1" noChangeArrowheads="1"/>
          </p:cNvSpPr>
          <p:nvPr/>
        </p:nvSpPr>
        <p:spPr bwMode="auto">
          <a:xfrm>
            <a:off x="539750" y="404813"/>
            <a:ext cx="1809750" cy="42481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+mn-cs"/>
            </a:endParaRPr>
          </a:p>
        </p:txBody>
      </p:sp>
      <p:sp>
        <p:nvSpPr>
          <p:cNvPr id="20515" name="AutoShape 42"/>
          <p:cNvSpPr>
            <a:spLocks noChangeArrowheads="1"/>
          </p:cNvSpPr>
          <p:nvPr/>
        </p:nvSpPr>
        <p:spPr bwMode="auto">
          <a:xfrm rot="757159">
            <a:off x="2051050" y="4437063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20516" name="AutoShape 43"/>
          <p:cNvSpPr>
            <a:spLocks noChangeArrowheads="1"/>
          </p:cNvSpPr>
          <p:nvPr/>
        </p:nvSpPr>
        <p:spPr bwMode="auto">
          <a:xfrm rot="757159">
            <a:off x="1692275" y="3932238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20517" name="AutoShape 44"/>
          <p:cNvSpPr>
            <a:spLocks noChangeArrowheads="1"/>
          </p:cNvSpPr>
          <p:nvPr/>
        </p:nvSpPr>
        <p:spPr bwMode="auto">
          <a:xfrm rot="757159">
            <a:off x="1835150" y="3213100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20518" name="Picture 45" descr="Солнышк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333375"/>
            <a:ext cx="13620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4932363" y="1700213"/>
            <a:ext cx="431800" cy="433387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200">
              <a:solidFill>
                <a:srgbClr val="8F442D"/>
              </a:solidFill>
              <a:latin typeface="CentSchbook Win95BT"/>
            </a:endParaRP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4929188" y="2928938"/>
            <a:ext cx="431800" cy="468312"/>
          </a:xfrm>
          <a:prstGeom prst="rect">
            <a:avLst/>
          </a:prstGeom>
          <a:solidFill>
            <a:srgbClr val="EB35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 flipH="1">
            <a:off x="4932363" y="3644900"/>
            <a:ext cx="431800" cy="468313"/>
          </a:xfrm>
          <a:prstGeom prst="rect">
            <a:avLst/>
          </a:prstGeom>
          <a:solidFill>
            <a:srgbClr val="B29F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4932363" y="4365625"/>
            <a:ext cx="431800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4932363" y="5157788"/>
            <a:ext cx="431800" cy="468312"/>
          </a:xfrm>
          <a:prstGeom prst="rect">
            <a:avLst/>
          </a:prstGeom>
          <a:solidFill>
            <a:srgbClr val="F6FB2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4932363" y="5876925"/>
            <a:ext cx="431800" cy="4683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0525" name="Rectangle 56"/>
          <p:cNvSpPr>
            <a:spLocks noChangeArrowheads="1"/>
          </p:cNvSpPr>
          <p:nvPr/>
        </p:nvSpPr>
        <p:spPr bwMode="auto">
          <a:xfrm>
            <a:off x="4932363" y="2276475"/>
            <a:ext cx="431800" cy="46831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32</a:t>
            </a: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4932363" y="2276475"/>
            <a:ext cx="433387" cy="468313"/>
          </a:xfrm>
          <a:prstGeom prst="rect">
            <a:avLst/>
          </a:prstGeom>
          <a:solidFill>
            <a:srgbClr val="3D8D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4211638" y="1052513"/>
            <a:ext cx="361950" cy="4683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F442D"/>
                </a:solidFill>
                <a:latin typeface="Times New Roman" pitchFamily="18" charset="0"/>
                <a:cs typeface="+mn-cs"/>
              </a:rPr>
              <a:t>2</a:t>
            </a:r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4859338" y="1052513"/>
            <a:ext cx="433387" cy="431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8F442D"/>
                </a:solidFill>
                <a:latin typeface="CentSchbook Win95BT" pitchFamily="18" charset="0"/>
                <a:cs typeface="+mn-cs"/>
              </a:rPr>
              <a:t>16</a:t>
            </a:r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4859338" y="1052513"/>
            <a:ext cx="433387" cy="431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>
              <a:solidFill>
                <a:srgbClr val="8F442D"/>
              </a:solidFill>
              <a:latin typeface="CentSchbook Win95BT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4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nimBg="1"/>
      <p:bldP spid="44049" grpId="0" animBg="1"/>
      <p:bldP spid="44050" grpId="0" animBg="1"/>
      <p:bldP spid="44051" grpId="0" animBg="1"/>
      <p:bldP spid="44055" grpId="0" animBg="1"/>
      <p:bldP spid="44058" grpId="0" animBg="1"/>
      <p:bldP spid="44060" grpId="0" animBg="1"/>
      <p:bldP spid="44078" grpId="0" animBg="1"/>
      <p:bldP spid="44080" grpId="0" animBg="1"/>
      <p:bldP spid="44081" grpId="0" animBg="1"/>
      <p:bldP spid="44082" grpId="0" animBg="1"/>
      <p:bldP spid="44083" grpId="0" animBg="1"/>
      <p:bldP spid="44084" grpId="0" animBg="1"/>
      <p:bldP spid="44079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556792"/>
            <a:ext cx="676178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Так держать!</a:t>
            </a:r>
          </a:p>
        </p:txBody>
      </p:sp>
      <p:pic>
        <p:nvPicPr>
          <p:cNvPr id="21506" name="Рисунок 5" descr="93436723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997200"/>
            <a:ext cx="244792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4"/>
          <p:cNvSpPr>
            <a:spLocks noChangeArrowheads="1"/>
          </p:cNvSpPr>
          <p:nvPr/>
        </p:nvSpPr>
        <p:spPr bwMode="auto">
          <a:xfrm>
            <a:off x="4932363" y="2276475"/>
            <a:ext cx="431800" cy="46831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8F442D"/>
                </a:solidFill>
                <a:latin typeface="Times New Roman" pitchFamily="18" charset="0"/>
              </a:rPr>
              <a:t>2</a:t>
            </a:r>
            <a:endParaRPr lang="ru-RU" sz="3200" b="1">
              <a:solidFill>
                <a:srgbClr val="8F442D"/>
              </a:solidFill>
              <a:latin typeface="Times New Roman" pitchFamily="18" charset="0"/>
            </a:endParaRPr>
          </a:p>
        </p:txBody>
      </p:sp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1476375" y="0"/>
            <a:ext cx="6626225" cy="6291263"/>
            <a:chOff x="1248" y="240"/>
            <a:chExt cx="4176" cy="3600"/>
          </a:xfrm>
        </p:grpSpPr>
        <p:sp>
          <p:nvSpPr>
            <p:cNvPr id="22570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3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1" name="Line 9"/>
          <p:cNvSpPr>
            <a:spLocks noChangeShapeType="1"/>
          </p:cNvSpPr>
          <p:nvPr/>
        </p:nvSpPr>
        <p:spPr bwMode="auto">
          <a:xfrm>
            <a:off x="4787900" y="15573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10"/>
          <p:cNvSpPr>
            <a:spLocks noChangeShapeType="1"/>
          </p:cNvSpPr>
          <p:nvPr/>
        </p:nvSpPr>
        <p:spPr bwMode="auto">
          <a:xfrm flipV="1">
            <a:off x="1908175" y="5732463"/>
            <a:ext cx="575945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11"/>
          <p:cNvSpPr>
            <a:spLocks noChangeShapeType="1"/>
          </p:cNvSpPr>
          <p:nvPr/>
        </p:nvSpPr>
        <p:spPr bwMode="auto">
          <a:xfrm>
            <a:off x="2843213" y="4221163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12"/>
          <p:cNvSpPr>
            <a:spLocks noChangeShapeType="1"/>
          </p:cNvSpPr>
          <p:nvPr/>
        </p:nvSpPr>
        <p:spPr bwMode="auto">
          <a:xfrm>
            <a:off x="3635375" y="27813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Rectangle 14"/>
          <p:cNvSpPr>
            <a:spLocks noChangeArrowheads="1"/>
          </p:cNvSpPr>
          <p:nvPr/>
        </p:nvSpPr>
        <p:spPr bwMode="auto">
          <a:xfrm>
            <a:off x="4932363" y="3644900"/>
            <a:ext cx="431800" cy="4683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72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210050" y="5157788"/>
            <a:ext cx="431800" cy="468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Lucida Sans Unicode" pitchFamily="34" charset="0"/>
              </a:rPr>
              <a:t>8</a:t>
            </a:r>
          </a:p>
        </p:txBody>
      </p:sp>
      <p:sp>
        <p:nvSpPr>
          <p:cNvPr id="22537" name="Rectangle 16"/>
          <p:cNvSpPr>
            <a:spLocks noChangeArrowheads="1"/>
          </p:cNvSpPr>
          <p:nvPr/>
        </p:nvSpPr>
        <p:spPr bwMode="auto">
          <a:xfrm>
            <a:off x="4932363" y="5157788"/>
            <a:ext cx="431800" cy="468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64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4211638" y="2276475"/>
            <a:ext cx="431800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4210050" y="2925763"/>
            <a:ext cx="433388" cy="4683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4211638" y="1700213"/>
            <a:ext cx="431800" cy="468312"/>
          </a:xfrm>
          <a:prstGeom prst="rect">
            <a:avLst/>
          </a:prstGeom>
          <a:solidFill>
            <a:srgbClr val="B1A5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2541" name="Rectangle 20"/>
          <p:cNvSpPr>
            <a:spLocks noChangeArrowheads="1"/>
          </p:cNvSpPr>
          <p:nvPr/>
        </p:nvSpPr>
        <p:spPr bwMode="auto">
          <a:xfrm>
            <a:off x="4932363" y="1700213"/>
            <a:ext cx="431800" cy="468312"/>
          </a:xfrm>
          <a:prstGeom prst="rect">
            <a:avLst/>
          </a:prstGeom>
          <a:solidFill>
            <a:srgbClr val="B1A5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22542" name="Rectangle 21"/>
          <p:cNvSpPr>
            <a:spLocks noChangeArrowheads="1"/>
          </p:cNvSpPr>
          <p:nvPr/>
        </p:nvSpPr>
        <p:spPr bwMode="auto">
          <a:xfrm>
            <a:off x="4932363" y="2276475"/>
            <a:ext cx="431800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22543" name="Rectangle 22"/>
          <p:cNvSpPr>
            <a:spLocks noChangeArrowheads="1"/>
          </p:cNvSpPr>
          <p:nvPr/>
        </p:nvSpPr>
        <p:spPr bwMode="auto">
          <a:xfrm>
            <a:off x="4932363" y="2925763"/>
            <a:ext cx="431800" cy="4683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4140200" y="5805488"/>
            <a:ext cx="431800" cy="4683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4211638" y="3644900"/>
            <a:ext cx="431800" cy="4683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2546" name="Line 25"/>
          <p:cNvSpPr>
            <a:spLocks noChangeShapeType="1"/>
          </p:cNvSpPr>
          <p:nvPr/>
        </p:nvSpPr>
        <p:spPr bwMode="auto">
          <a:xfrm>
            <a:off x="4356100" y="15573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211638" y="4437063"/>
            <a:ext cx="361950" cy="46831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548" name="Rectangle 27"/>
          <p:cNvSpPr>
            <a:spLocks noChangeArrowheads="1"/>
          </p:cNvSpPr>
          <p:nvPr/>
        </p:nvSpPr>
        <p:spPr bwMode="auto">
          <a:xfrm>
            <a:off x="4932363" y="4365625"/>
            <a:ext cx="431800" cy="5032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4643438" y="620713"/>
            <a:ext cx="288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F442D"/>
                </a:solidFill>
                <a:latin typeface="Times New Roman" pitchFamily="18" charset="0"/>
              </a:rPr>
              <a:t>8</a:t>
            </a:r>
          </a:p>
        </p:txBody>
      </p:sp>
      <p:pic>
        <p:nvPicPr>
          <p:cNvPr id="22550" name="Picture 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65113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1577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0825" y="58181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12050" y="5818188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82587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Picture 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95250" y="5962651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5229225"/>
            <a:ext cx="17049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7" name="Line 36"/>
          <p:cNvSpPr>
            <a:spLocks noChangeShapeType="1"/>
          </p:cNvSpPr>
          <p:nvPr/>
        </p:nvSpPr>
        <p:spPr bwMode="auto">
          <a:xfrm flipH="1">
            <a:off x="6227763" y="1052513"/>
            <a:ext cx="1223962" cy="3603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8" name="Line 37"/>
          <p:cNvSpPr>
            <a:spLocks noChangeShapeType="1"/>
          </p:cNvSpPr>
          <p:nvPr/>
        </p:nvSpPr>
        <p:spPr bwMode="auto">
          <a:xfrm>
            <a:off x="8316913" y="1484313"/>
            <a:ext cx="287337" cy="25939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Line 38"/>
          <p:cNvSpPr>
            <a:spLocks noChangeShapeType="1"/>
          </p:cNvSpPr>
          <p:nvPr/>
        </p:nvSpPr>
        <p:spPr bwMode="auto">
          <a:xfrm flipH="1">
            <a:off x="6732588" y="1484313"/>
            <a:ext cx="1079500" cy="11525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0" name="Line 39"/>
          <p:cNvSpPr>
            <a:spLocks noChangeShapeType="1"/>
          </p:cNvSpPr>
          <p:nvPr/>
        </p:nvSpPr>
        <p:spPr bwMode="auto">
          <a:xfrm flipV="1">
            <a:off x="8675688" y="908050"/>
            <a:ext cx="504825" cy="730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1" name="Line 40"/>
          <p:cNvSpPr>
            <a:spLocks noChangeShapeType="1"/>
          </p:cNvSpPr>
          <p:nvPr/>
        </p:nvSpPr>
        <p:spPr bwMode="auto">
          <a:xfrm flipH="1" flipV="1">
            <a:off x="7092950" y="404813"/>
            <a:ext cx="647700" cy="2873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73" name="Tree"/>
          <p:cNvSpPr>
            <a:spLocks noEditPoints="1" noChangeArrowheads="1"/>
          </p:cNvSpPr>
          <p:nvPr/>
        </p:nvSpPr>
        <p:spPr bwMode="auto">
          <a:xfrm>
            <a:off x="611188" y="404813"/>
            <a:ext cx="1809750" cy="42481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+mn-cs"/>
            </a:endParaRPr>
          </a:p>
        </p:txBody>
      </p:sp>
      <p:sp>
        <p:nvSpPr>
          <p:cNvPr id="22563" name="AutoShape 42"/>
          <p:cNvSpPr>
            <a:spLocks noChangeArrowheads="1"/>
          </p:cNvSpPr>
          <p:nvPr/>
        </p:nvSpPr>
        <p:spPr bwMode="auto">
          <a:xfrm rot="757159">
            <a:off x="2051050" y="4437063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22564" name="AutoShape 43"/>
          <p:cNvSpPr>
            <a:spLocks noChangeArrowheads="1"/>
          </p:cNvSpPr>
          <p:nvPr/>
        </p:nvSpPr>
        <p:spPr bwMode="auto">
          <a:xfrm rot="757159">
            <a:off x="1692275" y="3932238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22565" name="AutoShape 44"/>
          <p:cNvSpPr>
            <a:spLocks noChangeArrowheads="1"/>
          </p:cNvSpPr>
          <p:nvPr/>
        </p:nvSpPr>
        <p:spPr bwMode="auto">
          <a:xfrm rot="757159">
            <a:off x="1835150" y="3213100"/>
            <a:ext cx="288925" cy="215900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22566" name="Picture 45" descr="Солнышк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333375"/>
            <a:ext cx="13620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Rectangle 56"/>
          <p:cNvSpPr>
            <a:spLocks noChangeArrowheads="1"/>
          </p:cNvSpPr>
          <p:nvPr/>
        </p:nvSpPr>
        <p:spPr bwMode="auto">
          <a:xfrm>
            <a:off x="4932363" y="5805488"/>
            <a:ext cx="431800" cy="4683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32</a:t>
            </a: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4211638" y="1052513"/>
            <a:ext cx="361950" cy="4683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F442D"/>
                </a:solidFill>
                <a:latin typeface="Times New Roman" pitchFamily="18" charset="0"/>
                <a:cs typeface="+mn-cs"/>
              </a:rPr>
              <a:t>2</a:t>
            </a:r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4859338" y="1052513"/>
            <a:ext cx="433387" cy="431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8F442D"/>
                </a:solidFill>
                <a:latin typeface="CentSchbook Win95BT" pitchFamily="18" charset="0"/>
                <a:cs typeface="+mn-cs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4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44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44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4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44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ysClr val="windowText" lastClr="000000"/>
      </a:dk1>
      <a:lt1>
        <a:srgbClr val="FFFFFF"/>
      </a:lt1>
      <a:dk2>
        <a:srgbClr val="FFFF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301</Words>
  <Application>Microsoft Office PowerPoint</Application>
  <PresentationFormat>Экран (4:3)</PresentationFormat>
  <Paragraphs>107</Paragraphs>
  <Slides>25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25</vt:i4>
      </vt:variant>
    </vt:vector>
  </HeadingPairs>
  <TitlesOfParts>
    <vt:vector size="42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CentSchbook Win95BT</vt:lpstr>
      <vt:lpstr>Wingdings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8. ВОСЬМАЯ ЧАСТЬ ЧИСЛА</dc:title>
  <cp:lastModifiedBy>Женек</cp:lastModifiedBy>
  <cp:revision>46</cp:revision>
  <dcterms:modified xsi:type="dcterms:W3CDTF">2012-04-09T17:14:49Z</dcterms:modified>
</cp:coreProperties>
</file>