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72" r:id="rId8"/>
    <p:sldId id="263" r:id="rId9"/>
    <p:sldId id="264" r:id="rId10"/>
    <p:sldId id="262" r:id="rId11"/>
    <p:sldId id="273" r:id="rId12"/>
    <p:sldId id="267" r:id="rId13"/>
    <p:sldId id="268" r:id="rId14"/>
    <p:sldId id="269" r:id="rId15"/>
    <p:sldId id="271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0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8672482" cy="2271722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«Когда в товарищах согласья нет,</a:t>
            </a:r>
          </a:p>
          <a:p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На лад их дело не пойдет,</a:t>
            </a:r>
          </a:p>
          <a:p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И выйдет из него не дело, только мука…»</a:t>
            </a:r>
          </a:p>
          <a:p>
            <a:pPr algn="r"/>
            <a:r>
              <a:rPr lang="ru-RU" sz="3200" dirty="0" smtClean="0">
                <a:latin typeface="Calibri" pitchFamily="34" charset="0"/>
                <a:cs typeface="Calibri" pitchFamily="34" charset="0"/>
              </a:rPr>
              <a:t>А Крылов.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E:\Users\Юля\Desktop\ipad-divides-twitter-stats--8cf7413d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3643313"/>
            <a:ext cx="4143105" cy="2328861"/>
          </a:xfrm>
          <a:prstGeom prst="rect">
            <a:avLst/>
          </a:prstGeom>
          <a:noFill/>
        </p:spPr>
      </p:pic>
      <p:pic>
        <p:nvPicPr>
          <p:cNvPr id="1027" name="Picture 3" descr="E:\Users\Юля\Desktop\que-es-el-bullying_124145.jpg_31575.670x5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4509" y="0"/>
            <a:ext cx="2759491" cy="2071678"/>
          </a:xfrm>
          <a:prstGeom prst="rect">
            <a:avLst/>
          </a:prstGeom>
          <a:noFill/>
        </p:spPr>
      </p:pic>
      <p:pic>
        <p:nvPicPr>
          <p:cNvPr id="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7450" y="4143380"/>
            <a:ext cx="160655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Результаты диагностических исследований на завершающем этапе.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19" y="1071549"/>
          <a:ext cx="8572564" cy="5734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7"/>
                <a:gridCol w="1143008"/>
                <a:gridCol w="1143008"/>
                <a:gridCol w="1071570"/>
                <a:gridCol w="1214446"/>
                <a:gridCol w="1071570"/>
                <a:gridCol w="1000135"/>
              </a:tblGrid>
              <a:tr h="428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«А»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«Б»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«В»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«Г»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«Д»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Средние по параллели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1.Переживание социального стресса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35,6%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4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2.Фрустрация потребности в достижении успеха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37,8%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3.Страх самовыражения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48%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42%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51%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mtClean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35,2%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4.Страх ситуации проверки знаний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82%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63%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62,8%</a:t>
                      </a:r>
                      <a:endParaRPr lang="ru-RU" sz="24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4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5.Страх не соответствовать ожиданиям окружающих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49,6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1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6. Низкая физиологическая сопротивляемость стрессу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20,6%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4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7. Проблемы и страхи 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отношении с учителями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70%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86%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68%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79%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68,4%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8.Общая тревожность в школе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Результаты диагностических исследований на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завершающем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этапе.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17" y="1428736"/>
          <a:ext cx="8501124" cy="3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347"/>
                <a:gridCol w="1263361"/>
                <a:gridCol w="1416854"/>
                <a:gridCol w="1416854"/>
                <a:gridCol w="1416854"/>
                <a:gridCol w="1416854"/>
              </a:tblGrid>
              <a:tr h="301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«В»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«Г»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«Д»</a:t>
                      </a:r>
                    </a:p>
                  </a:txBody>
                  <a:tcPr marL="68580" marR="68580" marT="0" marB="0"/>
                </a:tc>
              </a:tr>
              <a:tr h="4521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Лидеры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14чел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-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12чел.-41%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.-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12чел.-43%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12чел.-40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/>
                </a:tc>
              </a:tr>
              <a:tr h="6028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Предпочитаемые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13чел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.-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12чел.-41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15чел.-48%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12чел.-43%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8чел.-27%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14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3чел.-10%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чел.-18%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чел.-16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чел.-14%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чел.-23%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21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Изолированные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1чел. -3%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чел.-7%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2чел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.-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чел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.-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Учимся жить без конфликта</a:t>
            </a:r>
            <a:endParaRPr lang="ru-RU" dirty="0"/>
          </a:p>
        </p:txBody>
      </p:sp>
      <p:pic>
        <p:nvPicPr>
          <p:cNvPr id="6146" name="Picture 2" descr="E:\Users\Юля\Downloads\image-17-03-15-18-1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14342" y="2000236"/>
            <a:ext cx="4572000" cy="3429000"/>
          </a:xfrm>
          <a:prstGeom prst="rect">
            <a:avLst/>
          </a:prstGeom>
          <a:noFill/>
          <a:ln w="76200">
            <a:solidFill>
              <a:schemeClr val="tx1">
                <a:lumMod val="65000"/>
                <a:lumOff val="3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6" name="Picture 2" descr="E:\Users\Юля\Downloads\image-17-03-15-18-13-4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285992"/>
            <a:ext cx="4572000" cy="3429000"/>
          </a:xfrm>
          <a:prstGeom prst="rect">
            <a:avLst/>
          </a:prstGeom>
          <a:noFill/>
          <a:ln w="76200">
            <a:solidFill>
              <a:schemeClr val="tx1">
                <a:lumMod val="65000"/>
                <a:lumOff val="3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Учимся жить без конфликта</a:t>
            </a:r>
            <a:endParaRPr lang="ru-RU" dirty="0"/>
          </a:p>
        </p:txBody>
      </p:sp>
      <p:pic>
        <p:nvPicPr>
          <p:cNvPr id="7170" name="Picture 2" descr="E:\Users\Юля\Downloads\image-17-03-15-18-13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3429000" cy="4572000"/>
          </a:xfrm>
          <a:prstGeom prst="rect">
            <a:avLst/>
          </a:prstGeom>
          <a:noFill/>
          <a:ln w="76200"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5" name="Picture 2" descr="E:\Users\Юля\Downloads\image-17-03-15-18-13-7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1643050"/>
            <a:ext cx="4857784" cy="3929090"/>
          </a:xfrm>
          <a:prstGeom prst="rect">
            <a:avLst/>
          </a:prstGeom>
          <a:noFill/>
          <a:ln w="76200">
            <a:solidFill>
              <a:schemeClr val="tx1">
                <a:lumMod val="65000"/>
                <a:lumOff val="3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Учимся жить без конфликта</a:t>
            </a:r>
            <a:endParaRPr lang="ru-RU" dirty="0"/>
          </a:p>
        </p:txBody>
      </p:sp>
      <p:pic>
        <p:nvPicPr>
          <p:cNvPr id="8194" name="Picture 2" descr="E:\Users\Юля\Downloads\image-17-03-15-18-13-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4572000" cy="3429000"/>
          </a:xfrm>
          <a:prstGeom prst="rect">
            <a:avLst/>
          </a:prstGeom>
          <a:noFill/>
          <a:ln w="76200">
            <a:solidFill>
              <a:schemeClr val="tx1">
                <a:lumMod val="65000"/>
                <a:lumOff val="35000"/>
              </a:schemeClr>
            </a:solidFill>
          </a:ln>
        </p:spPr>
      </p:pic>
      <p:pic>
        <p:nvPicPr>
          <p:cNvPr id="1026" name="Picture 2" descr="C:\Users\1\Desktop\6SVld_HFFqU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714488"/>
            <a:ext cx="3379485" cy="4525962"/>
          </a:xfrm>
          <a:prstGeom prst="rect">
            <a:avLst/>
          </a:prstGeom>
          <a:noFill/>
          <a:ln w="76200"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Учимся жить без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E:\Users\Юля\Downloads\image-17-03-15-18-13-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14488"/>
            <a:ext cx="7715304" cy="3857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bout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85852" y="457200"/>
            <a:ext cx="7705748" cy="225742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14818"/>
            <a:ext cx="8458200" cy="2643182"/>
          </a:xfrm>
        </p:spPr>
        <p:txBody>
          <a:bodyPr/>
          <a:lstStyle/>
          <a:p>
            <a:pPr algn="r"/>
            <a:r>
              <a:rPr lang="ru-RU" dirty="0" smtClean="0"/>
              <a:t>«</a:t>
            </a:r>
            <a:r>
              <a:rPr lang="ru-RU" sz="4000" dirty="0" smtClean="0"/>
              <a:t>учимся</a:t>
            </a:r>
            <a:r>
              <a:rPr lang="ru-RU" dirty="0" smtClean="0"/>
              <a:t> жить без конфликтов»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Педагог-психолог</a:t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МБОУ СОШ №148</a:t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Кубасова Ю.Н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928934"/>
            <a:ext cx="8458200" cy="91440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Коррекционно</a:t>
            </a:r>
            <a:r>
              <a:rPr lang="ru-RU" sz="2800" dirty="0" smtClean="0"/>
              <a:t>- развивающая программа</a:t>
            </a:r>
            <a:endParaRPr lang="ru-RU" sz="2800" dirty="0"/>
          </a:p>
        </p:txBody>
      </p:sp>
      <p:pic>
        <p:nvPicPr>
          <p:cNvPr id="2050" name="Picture 2" descr="E:\Users\Юля\Desktop\86012716_aa18_1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0"/>
            <a:ext cx="4714908" cy="3075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749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возможности участникам получить опыт конструктивного решения конфликтных ситуаций. </a:t>
            </a:r>
          </a:p>
          <a:p>
            <a:endParaRPr lang="ru-RU" dirty="0"/>
          </a:p>
        </p:txBody>
      </p:sp>
      <p:pic>
        <p:nvPicPr>
          <p:cNvPr id="3076" name="Picture 4" descr="E:\Users\Юля\Desktop\049.jpg"/>
          <p:cNvPicPr>
            <a:picLocks noChangeAspect="1" noChangeArrowheads="1"/>
          </p:cNvPicPr>
          <p:nvPr/>
        </p:nvPicPr>
        <p:blipFill>
          <a:blip r:embed="rId2" cstate="print">
            <a:lum contrast="-9000"/>
          </a:blip>
          <a:srcRect/>
          <a:stretch>
            <a:fillRect/>
          </a:stretch>
        </p:blipFill>
        <p:spPr bwMode="auto">
          <a:xfrm rot="20602337">
            <a:off x="3071802" y="3500438"/>
            <a:ext cx="2571750" cy="256222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effectLst>
            <a:outerShdw blurRad="977900" dist="50800" dir="5400000" sx="76000" sy="76000" algn="ctr" rotWithShape="0">
              <a:srgbClr val="000000"/>
            </a:outerShdw>
          </a:effectLst>
          <a:scene3d>
            <a:camera prst="orthographicFront">
              <a:rot lat="0" lon="0" rev="21299999"/>
            </a:camera>
            <a:lightRig rig="threePt" dir="t"/>
          </a:scene3d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 программы: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Задачи курса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Обучение методам нахождения решения в конфликтных ситуациях;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Ознакомить со способами решения конфликтных ситуаций;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Помочь участникам скорректировать свое поведение в сторону снижения его конфликтности (снять конфликтность в личностно-эмоциональной сфере);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Сплочение классного коллектива.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Методы и формы работы: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7"/>
            <a:ext cx="6196026" cy="250033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групповая дискуссия,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практические упражнения,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арт-терапевтические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методы,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в парах и мини-группах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9" name="Picture 3" descr="E:\Users\Юля\Desktop\1DSC_0109_classr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143380"/>
            <a:ext cx="3505475" cy="2571768"/>
          </a:xfrm>
          <a:prstGeom prst="rect">
            <a:avLst/>
          </a:prstGeom>
          <a:noFill/>
        </p:spPr>
      </p:pic>
      <p:pic>
        <p:nvPicPr>
          <p:cNvPr id="4100" name="Picture 4" descr="E:\Users\Юля\Desktop\dram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071546"/>
            <a:ext cx="2928926" cy="2590802"/>
          </a:xfrm>
          <a:prstGeom prst="rect">
            <a:avLst/>
          </a:prstGeom>
          <a:noFill/>
        </p:spPr>
      </p:pic>
      <p:pic>
        <p:nvPicPr>
          <p:cNvPr id="4101" name="Picture 5" descr="E:\Users\Юля\Desktop\168043749123f72dcfed5a00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3714752"/>
            <a:ext cx="3619504" cy="2714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Ожидаемые результаты: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Понимание того, что может  послужить причиной конфликта;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Умение выбирать способ поведения в конфликтной ситуации;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навыков управления эмоциями в ситуации общения с собеседником;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Освоение техник конструктивного решения в межличностных конфликтах.</a:t>
            </a:r>
          </a:p>
          <a:p>
            <a:endParaRPr lang="ru-RU" dirty="0"/>
          </a:p>
        </p:txBody>
      </p:sp>
      <p:pic>
        <p:nvPicPr>
          <p:cNvPr id="4" name="Содержимое 3" descr="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5372100"/>
            <a:ext cx="1104900" cy="1485900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Результаты диагностических исследований на начальном этапе.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19" y="1071549"/>
          <a:ext cx="8572564" cy="5461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1071570"/>
                <a:gridCol w="1071570"/>
                <a:gridCol w="1143008"/>
                <a:gridCol w="1071570"/>
                <a:gridCol w="1143008"/>
                <a:gridCol w="1071573"/>
              </a:tblGrid>
              <a:tr h="357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«А»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«Б»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 «В»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 «Г»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«Д»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Средние по параллели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1.Переживание социального стресса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34%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37,8%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4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2.Фрустрация потребности в достижении успеха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46%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36%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43%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31%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37,8%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3.Страх самовыражения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48%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54%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51,6%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4.Страх ситуации проверки знаний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82%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63%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56%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62,8%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4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5.Страх не соответствовать ожиданиям окружающих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54%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51%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44%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49%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48,6%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1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Низкая физиологическая сопротивляемость стрессу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21%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42%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41%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34%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4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 Проблемы и страхи 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отношении с учителями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69%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65%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39%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highlight>
                            <a:srgbClr val="80808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8.Общая тревожность в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43%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34%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37%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31%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38%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Результаты диагностических исследований на начальном этапе.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18" y="1428736"/>
          <a:ext cx="8644001" cy="355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413"/>
                <a:gridCol w="1355920"/>
                <a:gridCol w="1440667"/>
                <a:gridCol w="1440667"/>
                <a:gridCol w="1440667"/>
                <a:gridCol w="1440667"/>
              </a:tblGrid>
              <a:tr h="4082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«А»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«Б»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«В»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«Г»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 «Д»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32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Лидеры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13чел. -42%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10чел.-35%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7чел.-22%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7чел.-25%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9чел.-30%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643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Предпочитаемые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14чел.-45%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9чел.-31%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12чел.-39%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12чел.-43%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12чел.-40%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2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Принятые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3чел.-10%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9чел.-31%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8чел.-26%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6чел.-21%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5чел.-17%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32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Изолированные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1чел. -3%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1чел. -3%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4чел.-13%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3чел.-11%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4чел.-13%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занятий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Ритуал приветствия. Задача – создание условий для сплочения участников.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Разминка. Задача – эмоциональный настрой на продуктивную деятельность.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Рефлексия предыдущего занятия. Задача – актуализация прошлого опыта.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Основное содержание занятия. Задача – формирование новых представлений, эмоциональных состояний, поведенческих норм.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Домашнее задание. Задача – закрепление полученного опыта.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Рефлексия прошедшего занятия. Задача – обмен чувствами, анализ произошедшего.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Ритуал прощания. Задача – окончание занятия.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320</TotalTime>
  <Words>754</Words>
  <Application>Microsoft Office PowerPoint</Application>
  <PresentationFormat>Экран (4:3)</PresentationFormat>
  <Paragraphs>224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«учимся жить без конфликтов»  Педагог-психолог МБОУ СОШ №148 Кубасова Ю.Н</vt:lpstr>
      <vt:lpstr>Цель программы:</vt:lpstr>
      <vt:lpstr>Задачи курса</vt:lpstr>
      <vt:lpstr>Методы и формы работы: </vt:lpstr>
      <vt:lpstr>Ожидаемые результаты:  </vt:lpstr>
      <vt:lpstr>Результаты диагностических исследований на начальном этапе.  </vt:lpstr>
      <vt:lpstr>Результаты диагностических исследований на начальном этапе.  </vt:lpstr>
      <vt:lpstr>. Структура занятий:  </vt:lpstr>
      <vt:lpstr>Результаты диагностических исследований на завершающем этапе.  </vt:lpstr>
      <vt:lpstr>Результаты диагностических исследований на завершающем этапе.  </vt:lpstr>
      <vt:lpstr>Учимся жить без конфликта</vt:lpstr>
      <vt:lpstr>Учимся жить без конфликта</vt:lpstr>
      <vt:lpstr>Учимся жить без конфликта</vt:lpstr>
      <vt:lpstr>Учимся жить без конфликта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«учимся жить без конфликтов»</dc:title>
  <dc:creator>Юля</dc:creator>
  <cp:lastModifiedBy>1</cp:lastModifiedBy>
  <cp:revision>32</cp:revision>
  <dcterms:created xsi:type="dcterms:W3CDTF">2015-03-17T20:35:04Z</dcterms:created>
  <dcterms:modified xsi:type="dcterms:W3CDTF">2015-03-18T10:01:38Z</dcterms:modified>
</cp:coreProperties>
</file>