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92" r:id="rId3"/>
    <p:sldId id="256" r:id="rId4"/>
    <p:sldId id="258" r:id="rId5"/>
    <p:sldId id="259" r:id="rId6"/>
    <p:sldId id="293" r:id="rId7"/>
    <p:sldId id="294" r:id="rId8"/>
    <p:sldId id="307" r:id="rId9"/>
    <p:sldId id="295" r:id="rId10"/>
    <p:sldId id="297" r:id="rId11"/>
    <p:sldId id="298" r:id="rId12"/>
    <p:sldId id="302" r:id="rId13"/>
    <p:sldId id="299" r:id="rId14"/>
    <p:sldId id="300" r:id="rId15"/>
    <p:sldId id="303" r:id="rId16"/>
    <p:sldId id="304" r:id="rId17"/>
    <p:sldId id="308" r:id="rId18"/>
    <p:sldId id="305" r:id="rId19"/>
    <p:sldId id="306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2" autoAdjust="0"/>
  </p:normalViewPr>
  <p:slideViewPr>
    <p:cSldViewPr>
      <p:cViewPr varScale="1">
        <p:scale>
          <a:sx n="75" d="100"/>
          <a:sy n="75" d="100"/>
        </p:scale>
        <p:origin x="-8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Кружок «Петрушкины друзья»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0783056636523951E-2"/>
          <c:y val="9.0856552389630169E-2"/>
          <c:w val="0.91921694336347604"/>
          <c:h val="0.73960691734145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2011-2012 г.</c:v>
                </c:pt>
                <c:pt idx="1">
                  <c:v>2012-2013г.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1.2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2011-2012 г.</c:v>
                </c:pt>
                <c:pt idx="1">
                  <c:v>2012-2013г.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4.0999999999999996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2011-2012 г.</c:v>
                </c:pt>
                <c:pt idx="1">
                  <c:v>2012-2013г.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3.2</c:v>
                </c:pt>
                <c:pt idx="1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3443456"/>
        <c:axId val="103449344"/>
      </c:barChart>
      <c:catAx>
        <c:axId val="1034434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3449344"/>
        <c:crosses val="autoZero"/>
        <c:auto val="1"/>
        <c:lblAlgn val="ctr"/>
        <c:lblOffset val="100"/>
        <c:noMultiLvlLbl val="0"/>
      </c:catAx>
      <c:valAx>
        <c:axId val="103449344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103443456"/>
        <c:crosses val="autoZero"/>
        <c:crossBetween val="between"/>
      </c:valAx>
      <c:spPr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029521584632393E-2"/>
          <c:y val="5.2550443623131902E-2"/>
          <c:w val="0.73870426881429452"/>
          <c:h val="0.8355859843402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2011-2012г.</c:v>
                </c:pt>
                <c:pt idx="1">
                  <c:v>2012-2013г.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1.2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2011-2012г.</c:v>
                </c:pt>
                <c:pt idx="1">
                  <c:v>2012-2013г.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2.6</c:v>
                </c:pt>
                <c:pt idx="1">
                  <c:v>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2011-2012г.</c:v>
                </c:pt>
                <c:pt idx="1">
                  <c:v>2012-2013г.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1.7</c:v>
                </c:pt>
                <c:pt idx="1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768576"/>
        <c:axId val="121774464"/>
      </c:barChart>
      <c:catAx>
        <c:axId val="121768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21774464"/>
        <c:crosses val="autoZero"/>
        <c:auto val="1"/>
        <c:lblAlgn val="ctr"/>
        <c:lblOffset val="100"/>
        <c:noMultiLvlLbl val="0"/>
      </c:catAx>
      <c:valAx>
        <c:axId val="121774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768576"/>
        <c:crosses val="autoZero"/>
        <c:crossBetween val="between"/>
      </c:valAx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763F6-54E1-46EE-B7C2-DC812271906D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D4FAD-FC75-42B2-9932-2770EE5A9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3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D91-B818-4054-A458-73887CCB134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2AAF-D69B-411A-9FF8-384545D6B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D91-B818-4054-A458-73887CCB134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2AAF-D69B-411A-9FF8-384545D6B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D91-B818-4054-A458-73887CCB134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2AAF-D69B-411A-9FF8-384545D6B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D91-B818-4054-A458-73887CCB134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2AAF-D69B-411A-9FF8-384545D6B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D91-B818-4054-A458-73887CCB134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2AAF-D69B-411A-9FF8-384545D6B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D91-B818-4054-A458-73887CCB134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2AAF-D69B-411A-9FF8-384545D6B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D91-B818-4054-A458-73887CCB134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2AAF-D69B-411A-9FF8-384545D6B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D91-B818-4054-A458-73887CCB134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2AAF-D69B-411A-9FF8-384545D6B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D91-B818-4054-A458-73887CCB134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2AAF-D69B-411A-9FF8-384545D6B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D91-B818-4054-A458-73887CCB134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2AAF-D69B-411A-9FF8-384545D6B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D91-B818-4054-A458-73887CCB134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2AAF-D69B-411A-9FF8-384545D6B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6DD91-B818-4054-A458-73887CCB134C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42AAF-D69B-411A-9FF8-384545D6B5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2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5" name="Рисунок 4" descr="3296 (1)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71934" y="428604"/>
            <a:ext cx="4896793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МКДОУ «Новохоперский детский сад общеразвивающего вида «Родничок»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Воронежской области Новохоперского района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28572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Мои публикации</a:t>
            </a:r>
            <a:endParaRPr lang="ru-RU" sz="3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1\Рабочий стол\материал для воспитателя года мой\грамоты\img0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2647149" cy="2071702"/>
          </a:xfrm>
          <a:prstGeom prst="rect">
            <a:avLst/>
          </a:prstGeom>
          <a:noFill/>
        </p:spPr>
      </p:pic>
      <p:pic>
        <p:nvPicPr>
          <p:cNvPr id="7171" name="Picture 3" descr="C:\Documents and Settings\1\Рабочий стол\материал для воспитателя года мой\грамоты\img01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500174"/>
            <a:ext cx="2786050" cy="2000264"/>
          </a:xfrm>
          <a:prstGeom prst="rect">
            <a:avLst/>
          </a:prstGeom>
          <a:noFill/>
        </p:spPr>
      </p:pic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6929454" y="3857628"/>
            <a:ext cx="1857388" cy="2786082"/>
            <a:chOff x="157" y="130"/>
            <a:chExt cx="11700" cy="16560"/>
          </a:xfrm>
        </p:grpSpPr>
        <p:pic>
          <p:nvPicPr>
            <p:cNvPr id="7173" name="Picture 5" descr="чистый_печать_новая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" y="130"/>
              <a:ext cx="11700" cy="16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317" y="13810"/>
              <a:ext cx="19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Главный редактор</a:t>
              </a:r>
            </a:p>
            <a:p>
              <a:pPr algn="ctr" rtl="0"/>
              <a:r>
                <a:rPr lang="ru-RU" sz="3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интернет-журнала</a:t>
              </a:r>
            </a:p>
            <a:p>
              <a:pPr algn="ctr" rtl="0"/>
              <a:r>
                <a:rPr lang="ru-RU" sz="3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"Планета Детства"</a:t>
              </a:r>
              <a:endParaRPr lang="ru-RU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717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8257" y="13990"/>
              <a:ext cx="1620" cy="5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канд. пед. наук</a:t>
              </a:r>
            </a:p>
            <a:p>
              <a:pPr algn="ctr" rtl="0"/>
              <a:r>
                <a:rPr lang="ru-RU" sz="3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доцент</a:t>
              </a:r>
            </a:p>
            <a:p>
              <a:pPr algn="ctr" rtl="0"/>
              <a:r>
                <a:rPr lang="ru-RU" sz="3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Сазонова А.В.</a:t>
              </a:r>
              <a:endParaRPr lang="ru-RU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717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577" y="4630"/>
              <a:ext cx="5400" cy="16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993300"/>
                      </a:gs>
                      <a:gs pos="50000">
                        <a:srgbClr val="000080"/>
                      </a:gs>
                      <a:gs pos="100000">
                        <a:srgbClr val="993300"/>
                      </a:gs>
                    </a:gsLst>
                    <a:lin ang="5400000" scaled="1"/>
                  </a:gradFill>
                  <a:effectLst/>
                  <a:latin typeface="Aparajita"/>
                </a:rPr>
                <a:t>Сертификат </a:t>
              </a:r>
            </a:p>
            <a:p>
              <a:pPr algn="ctr" rtl="0"/>
              <a:r>
                <a:rPr lang="ru-RU" sz="3600" b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993300"/>
                      </a:gs>
                      <a:gs pos="50000">
                        <a:srgbClr val="000080"/>
                      </a:gs>
                      <a:gs pos="100000">
                        <a:srgbClr val="993300"/>
                      </a:gs>
                    </a:gsLst>
                    <a:lin ang="5400000" scaled="1"/>
                  </a:gradFill>
                  <a:effectLst/>
                  <a:latin typeface="Aparajita"/>
                </a:rPr>
                <a:t>участника</a:t>
              </a:r>
              <a:endParaRPr lang="ru-RU" sz="36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3300"/>
                    </a:gs>
                    <a:gs pos="50000">
                      <a:srgbClr val="000080"/>
                    </a:gs>
                    <a:gs pos="100000">
                      <a:srgbClr val="993300"/>
                    </a:gs>
                  </a:gsLst>
                  <a:lin ang="5400000" scaled="1"/>
                </a:gradFill>
                <a:effectLst/>
                <a:latin typeface="Aparajita"/>
              </a:endParaRPr>
            </a:p>
          </p:txBody>
        </p:sp>
        <p:sp>
          <p:nvSpPr>
            <p:cNvPr id="7177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037" y="6430"/>
              <a:ext cx="6660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i="1" kern="10" spc="0" dirty="0" smtClean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80">
                      <a:alpha val="86000"/>
                    </a:srgbClr>
                  </a:solidFill>
                  <a:effectLst/>
                  <a:latin typeface="Times New Roman"/>
                  <a:cs typeface="Times New Roman"/>
                </a:rPr>
                <a:t>конкурса интернет-журнала "Планета Детства"</a:t>
              </a:r>
            </a:p>
            <a:p>
              <a:pPr algn="ctr" rtl="0"/>
              <a:r>
                <a:rPr lang="ru-RU" sz="3600" i="1" kern="10" spc="0" dirty="0" smtClean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80">
                      <a:alpha val="86000"/>
                    </a:srgbClr>
                  </a:solidFill>
                  <a:effectLst/>
                  <a:latin typeface="Times New Roman"/>
                  <a:cs typeface="Times New Roman"/>
                </a:rPr>
                <a:t>для педагогов "Добро пожаловать!"</a:t>
              </a:r>
              <a:endParaRPr lang="ru-RU" sz="3600" i="1" kern="10" spc="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>
                    <a:alpha val="86000"/>
                  </a:srgbClr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717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859" y="9670"/>
              <a:ext cx="2441" cy="2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Название материала</a:t>
              </a:r>
              <a:endPara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7179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421" y="10030"/>
              <a:ext cx="7456" cy="6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/>
                  <a:latin typeface="Arial"/>
                  <a:cs typeface="Arial"/>
                </a:rPr>
                <a:t>Давайте познакомимся, </a:t>
              </a:r>
            </a:p>
            <a:p>
              <a:pPr algn="ctr" rtl="0"/>
              <a:r>
                <a:rPr lang="ru-RU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/>
                  <a:latin typeface="Arial"/>
                  <a:cs typeface="Arial"/>
                </a:rPr>
                <a:t>мы группа «Цветик – семицветик»!</a:t>
              </a:r>
              <a:endParaRPr lang="ru-RU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718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598" y="8770"/>
              <a:ext cx="7279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200" i="1" kern="10" spc="0" smtClean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  <a:effectLst/>
                  <a:latin typeface="Arial"/>
                  <a:cs typeface="Arial"/>
                </a:rPr>
                <a:t>воспитатель МКДОУ «Новохоперский детский сад общеразвивающего вида «Родничок»,</a:t>
              </a:r>
            </a:p>
            <a:p>
              <a:pPr algn="ctr" rtl="0"/>
              <a:r>
                <a:rPr lang="ru-RU" sz="1200" i="1" kern="10" spc="0" smtClean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  <a:effectLst/>
                  <a:latin typeface="Arial"/>
                  <a:cs typeface="Arial"/>
                </a:rPr>
                <a:t>п. Новохоперский, Новохоперский район, Воронежской области</a:t>
              </a:r>
              <a:endParaRPr lang="ru-RU" sz="1200" i="1" kern="10" spc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7181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862" y="7510"/>
              <a:ext cx="6655" cy="6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i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effectLst/>
                  <a:latin typeface="Arial"/>
                  <a:cs typeface="Arial"/>
                </a:rPr>
                <a:t>Чашкина Елена Викторовна</a:t>
              </a:r>
              <a:endParaRPr lang="ru-RU" sz="3600" i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718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489" y="8410"/>
              <a:ext cx="3033" cy="2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Должность и место работы</a:t>
              </a:r>
              <a:endParaRPr lang="ru-RU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718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512" y="12190"/>
              <a:ext cx="7545" cy="5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12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/>
                  <a:latin typeface="Arial"/>
                  <a:cs typeface="Arial"/>
                </a:rPr>
                <a:t>http://planetadetstva.net/konkursu/</a:t>
              </a:r>
            </a:p>
            <a:p>
              <a:pPr algn="ctr" rtl="0"/>
              <a:r>
                <a:rPr lang="en-US" sz="12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/>
                  <a:latin typeface="Arial"/>
                  <a:cs typeface="Arial"/>
                </a:rPr>
                <a:t>konkursu-vospitatelam/konkurs-dlya-pedagogov-dobro-pozhalovat.html</a:t>
              </a:r>
              <a:endParaRPr lang="ru-RU" sz="12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718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4859" y="11792"/>
              <a:ext cx="2219" cy="2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Web-</a:t>
              </a:r>
              <a:r>
                <a:rPr lang="ru-RU" sz="3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адрес конкурса</a:t>
              </a:r>
              <a:endParaRPr lang="ru-RU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718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5737" y="11110"/>
              <a:ext cx="3960" cy="5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r" rtl="0"/>
              <a:r>
                <a:rPr lang="ru-RU" sz="3600" i="1" kern="10" spc="0" smtClean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/>
                  <a:latin typeface="Times New Roman"/>
                  <a:cs typeface="Times New Roman"/>
                </a:rPr>
                <a:t>Статья является участником конкурса </a:t>
              </a:r>
            </a:p>
            <a:p>
              <a:pPr algn="r" rtl="0"/>
              <a:r>
                <a:rPr lang="ru-RU" sz="3600" i="1" kern="10" spc="0" smtClean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/>
                  <a:latin typeface="Times New Roman"/>
                  <a:cs typeface="Times New Roman"/>
                </a:rPr>
                <a:t>"Статья месяца - ноябрь, 2013"</a:t>
              </a:r>
              <a:endParaRPr lang="ru-RU" sz="3600" i="1" kern="10" spc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7186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037" y="11073"/>
              <a:ext cx="1775" cy="2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i="1" kern="10" spc="0" smtClean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/>
                  <a:latin typeface="Times New Roman"/>
                  <a:cs typeface="Times New Roman"/>
                </a:rPr>
                <a:t>Дата публикации</a:t>
              </a:r>
              <a:endParaRPr lang="ru-RU" sz="3600" i="1" kern="10" spc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7187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577" y="11432"/>
              <a:ext cx="888" cy="2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200" i="1" kern="10" spc="0" smtClean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  <a:effectLst/>
                  <a:latin typeface="Times New Roman"/>
                  <a:cs typeface="Times New Roman"/>
                </a:rPr>
                <a:t>27.11.2013</a:t>
              </a:r>
              <a:endParaRPr lang="ru-RU" sz="1200" i="1" kern="10" spc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718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8077" y="3010"/>
              <a:ext cx="1080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№ 12858</a:t>
              </a:r>
              <a:endParaRPr lang="ru-RU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7189" name="Group 21"/>
          <p:cNvGrpSpPr>
            <a:grpSpLocks/>
          </p:cNvGrpSpPr>
          <p:nvPr/>
        </p:nvGrpSpPr>
        <p:grpSpPr bwMode="auto">
          <a:xfrm>
            <a:off x="214282" y="3786242"/>
            <a:ext cx="1928826" cy="2928958"/>
            <a:chOff x="157" y="1342"/>
            <a:chExt cx="11700" cy="16560"/>
          </a:xfrm>
        </p:grpSpPr>
        <p:pic>
          <p:nvPicPr>
            <p:cNvPr id="7190" name="Picture 22" descr="чистый_печать_новая"/>
            <p:cNvPicPr>
              <a:picLocks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" y="1342"/>
              <a:ext cx="11700" cy="16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1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317" y="13810"/>
              <a:ext cx="19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Главный редактор</a:t>
              </a:r>
            </a:p>
            <a:p>
              <a:pPr algn="ctr" rtl="0"/>
              <a:r>
                <a:rPr lang="ru-RU" sz="3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интернет-журнала</a:t>
              </a:r>
            </a:p>
            <a:p>
              <a:pPr algn="ctr" rtl="0"/>
              <a:r>
                <a:rPr lang="ru-RU" sz="3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"Планета Детства"</a:t>
              </a:r>
              <a:endParaRPr lang="ru-RU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7192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8257" y="13990"/>
              <a:ext cx="1620" cy="5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канд. </a:t>
              </a:r>
              <a:r>
                <a:rPr lang="ru-RU" sz="3600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пед</a:t>
              </a:r>
              <a:r>
                <a:rPr lang="ru-RU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. наук</a:t>
              </a:r>
            </a:p>
            <a:p>
              <a:pPr algn="ctr" rtl="0"/>
              <a:r>
                <a:rPr lang="ru-RU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доцент</a:t>
              </a:r>
            </a:p>
            <a:p>
              <a:pPr algn="ctr" rtl="0"/>
              <a:r>
                <a:rPr lang="ru-RU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Сазонова А.В.</a:t>
              </a:r>
              <a:endPara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7193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3577" y="4630"/>
              <a:ext cx="5400" cy="16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993300"/>
                      </a:gs>
                      <a:gs pos="50000">
                        <a:srgbClr val="000080"/>
                      </a:gs>
                      <a:gs pos="100000">
                        <a:srgbClr val="993300"/>
                      </a:gs>
                    </a:gsLst>
                    <a:lin ang="5400000" scaled="1"/>
                  </a:gradFill>
                  <a:effectLst/>
                  <a:latin typeface="Aparajita"/>
                </a:rPr>
                <a:t>Сертификат </a:t>
              </a:r>
            </a:p>
            <a:p>
              <a:pPr algn="ctr" rtl="0"/>
              <a:r>
                <a:rPr lang="ru-RU" sz="36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993300"/>
                      </a:gs>
                      <a:gs pos="50000">
                        <a:srgbClr val="000080"/>
                      </a:gs>
                      <a:gs pos="100000">
                        <a:srgbClr val="993300"/>
                      </a:gs>
                    </a:gsLst>
                    <a:lin ang="5400000" scaled="1"/>
                  </a:gradFill>
                  <a:effectLst/>
                  <a:latin typeface="Aparajita"/>
                </a:rPr>
                <a:t>участника</a:t>
              </a:r>
              <a:endParaRPr lang="ru-RU" sz="36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3300"/>
                    </a:gs>
                    <a:gs pos="50000">
                      <a:srgbClr val="000080"/>
                    </a:gs>
                    <a:gs pos="100000">
                      <a:srgbClr val="993300"/>
                    </a:gs>
                  </a:gsLst>
                  <a:lin ang="5400000" scaled="1"/>
                </a:gradFill>
                <a:effectLst/>
                <a:latin typeface="Aparajita"/>
              </a:endParaRPr>
            </a:p>
          </p:txBody>
        </p:sp>
        <p:sp>
          <p:nvSpPr>
            <p:cNvPr id="7194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3037" y="6430"/>
              <a:ext cx="6660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i="1" kern="10" spc="0" smtClean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80">
                      <a:alpha val="86000"/>
                    </a:srgbClr>
                  </a:solidFill>
                  <a:effectLst/>
                  <a:latin typeface="Times New Roman"/>
                  <a:cs typeface="Times New Roman"/>
                </a:rPr>
                <a:t>конкурса интернет-журнала "Планета Детства"</a:t>
              </a:r>
            </a:p>
            <a:p>
              <a:pPr algn="ctr" rtl="0"/>
              <a:r>
                <a:rPr lang="ru-RU" sz="3600" i="1" kern="10" spc="0" smtClean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80">
                      <a:alpha val="86000"/>
                    </a:srgbClr>
                  </a:solidFill>
                  <a:effectLst/>
                  <a:latin typeface="Times New Roman"/>
                  <a:cs typeface="Times New Roman"/>
                </a:rPr>
                <a:t>для педагогов "Добро пожаловать!"</a:t>
              </a:r>
              <a:endParaRPr lang="ru-RU" sz="3600" i="1" kern="10" spc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>
                    <a:alpha val="86000"/>
                  </a:srgbClr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7195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4859" y="9670"/>
              <a:ext cx="2441" cy="2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Название материала</a:t>
              </a:r>
              <a:endParaRPr lang="ru-RU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719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421" y="10030"/>
              <a:ext cx="7456" cy="6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/>
                  <a:latin typeface="Arial"/>
                  <a:cs typeface="Arial"/>
                </a:rPr>
                <a:t>Добро пожаловать в группу «Алые паруса»!</a:t>
              </a:r>
              <a:endParaRPr lang="ru-RU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7197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598" y="8770"/>
              <a:ext cx="7279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200" i="1" kern="10" spc="0" smtClean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  <a:effectLst/>
                  <a:latin typeface="Arial"/>
                  <a:cs typeface="Arial"/>
                </a:rPr>
                <a:t>воспитатель МКДОУ «Новохоперский детский сад общеразвивающего вида «Родничок»,</a:t>
              </a:r>
            </a:p>
            <a:p>
              <a:pPr algn="ctr" rtl="0"/>
              <a:r>
                <a:rPr lang="ru-RU" sz="1200" i="1" kern="10" spc="0" smtClean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  <a:effectLst/>
                  <a:latin typeface="Arial"/>
                  <a:cs typeface="Arial"/>
                </a:rPr>
                <a:t>п. Новохоперский, Новохоперский район, Воронежской области</a:t>
              </a:r>
              <a:endParaRPr lang="ru-RU" sz="1200" i="1" kern="10" spc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7198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2862" y="7510"/>
              <a:ext cx="6655" cy="6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effectLst/>
                  <a:latin typeface="Arial"/>
                  <a:cs typeface="Arial"/>
                </a:rPr>
                <a:t>Чашкина Елена Викторовна</a:t>
              </a:r>
              <a:endParaRPr lang="ru-RU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7199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489" y="8410"/>
              <a:ext cx="3033" cy="2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Должность и место работы</a:t>
              </a:r>
              <a:endParaRPr lang="ru-RU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7200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2512" y="12190"/>
              <a:ext cx="7545" cy="5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12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/>
                  <a:latin typeface="Arial"/>
                  <a:cs typeface="Arial"/>
                </a:rPr>
                <a:t>http://planetadetstva.net/konkursu/</a:t>
              </a:r>
            </a:p>
            <a:p>
              <a:pPr algn="ctr" rtl="0"/>
              <a:r>
                <a:rPr lang="en-US" sz="12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/>
                  <a:latin typeface="Arial"/>
                  <a:cs typeface="Arial"/>
                </a:rPr>
                <a:t>konkursu-vospitatelam/konkurs-dlya-pedagogov-dobro-pozhalovat.html</a:t>
              </a:r>
              <a:endParaRPr lang="ru-RU" sz="12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7201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4859" y="11792"/>
              <a:ext cx="2219" cy="2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Web-</a:t>
              </a:r>
              <a:r>
                <a:rPr lang="ru-RU" sz="3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адрес конкурса</a:t>
              </a:r>
              <a:endParaRPr lang="ru-RU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7202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5737" y="11110"/>
              <a:ext cx="3960" cy="5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r" rtl="0"/>
              <a:r>
                <a:rPr lang="ru-RU" sz="3600" i="1" kern="10" spc="0" smtClean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/>
                  <a:latin typeface="Times New Roman"/>
                  <a:cs typeface="Times New Roman"/>
                </a:rPr>
                <a:t>Статья является участником конкурса </a:t>
              </a:r>
            </a:p>
            <a:p>
              <a:pPr algn="r" rtl="0"/>
              <a:r>
                <a:rPr lang="ru-RU" sz="3600" i="1" kern="10" spc="0" smtClean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/>
                  <a:latin typeface="Times New Roman"/>
                  <a:cs typeface="Times New Roman"/>
                </a:rPr>
                <a:t>"Статья месяца - ноябрь, 2013"</a:t>
              </a:r>
              <a:endParaRPr lang="ru-RU" sz="3600" i="1" kern="10" spc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720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3037" y="11073"/>
              <a:ext cx="1775" cy="2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i="1" kern="10" spc="0" smtClean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/>
                  <a:latin typeface="Times New Roman"/>
                  <a:cs typeface="Times New Roman"/>
                </a:rPr>
                <a:t>Дата публикации</a:t>
              </a:r>
              <a:endParaRPr lang="ru-RU" sz="3600" i="1" kern="10" spc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7204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3577" y="11432"/>
              <a:ext cx="888" cy="2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200" i="1" kern="10" spc="0" smtClean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  <a:effectLst/>
                  <a:latin typeface="Times New Roman"/>
                  <a:cs typeface="Times New Roman"/>
                </a:rPr>
                <a:t>27.11.2013</a:t>
              </a:r>
              <a:endParaRPr lang="ru-RU" sz="1200" i="1" kern="10" spc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7205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8077" y="3010"/>
              <a:ext cx="1080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i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№ 12846</a:t>
              </a:r>
              <a:endParaRPr lang="ru-RU" sz="3600" i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pic>
        <p:nvPicPr>
          <p:cNvPr id="7206" name="Picture 3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3786190"/>
            <a:ext cx="2000264" cy="282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2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85728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самообразования</a:t>
            </a:r>
            <a:endParaRPr lang="ru-RU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2214554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928670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«Развитие творческих способностей дошкольников средствами кукольного театра»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лена\кружок\фото театра2\PC1008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785926"/>
            <a:ext cx="7429552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2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64399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Для эстетического развития личности ребенка огромное значение имеет разнообразная художественная деятельность — изобразительная, музыкальная, художественно-речевая и др. Важной задачей эстетического воспитания является формирование у детей эстетических интересов, потребностей, эстетического вкуса, а также творческих способностей. Богатейшее поле для такого развития детей представляет театрализованный кружок  «Петрушкины друзья».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кружка: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творческих способностей детей, приобщение к театральной культуре. 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Создать условия для развития творческой активности детей, участвующих в   театрализованной деятельности.</a:t>
            </a:r>
          </a:p>
          <a:p>
            <a:pPr algn="just"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Создать условия для совместной театрализованной деятельности детей и взрослых.</a:t>
            </a:r>
          </a:p>
          <a:p>
            <a:pPr algn="just"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Обучить детей приемам вождения кукол.</a:t>
            </a:r>
          </a:p>
          <a:p>
            <a:pPr algn="just"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Ознакомить детей с различными видами театров ( кукольный, драматический, музыкальный, детский театр и др.)</a:t>
            </a:r>
          </a:p>
          <a:p>
            <a:pPr algn="just"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Приобщить детей к театральной культуре, обогатить их театральный опыт: знания детей о театре, его истории, устройстве, театральных профессиях, костюмах, театральной терминологии.</a:t>
            </a:r>
          </a:p>
          <a:p>
            <a:pPr algn="just"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у детей интерес к театрально – игровой  деятельности.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Tm="12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фото лена\SAM_13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214842" cy="3053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G:\фото лена\SAM_128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2063">
            <a:off x="285720" y="3429000"/>
            <a:ext cx="4191029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6" name="Picture 4" descr="D:\лена\кружок\фото театра2\PC07075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8948">
            <a:off x="4857752" y="214290"/>
            <a:ext cx="4071966" cy="3127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7" name="Picture 5" descr="G:\все для воспитателя года\фото для презентации\P429116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500438"/>
            <a:ext cx="4095779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12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G:\все для воспитателя года\фото для презентации\SDC115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8074">
            <a:off x="4649175" y="1286449"/>
            <a:ext cx="4495180" cy="3371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338" name="Picture 2" descr="G:\все для воспитателя года\фото для презентации\P927036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2600">
            <a:off x="290685" y="206562"/>
            <a:ext cx="4245071" cy="31838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39" name="Picture 3" descr="G:\все для воспитателя года\фото для презентации\PB01193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1"/>
            <a:ext cx="4786314" cy="3553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2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85720" y="-2598613"/>
            <a:ext cx="8572528" cy="815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данной работе для оценки знаний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умений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предлагаются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таблицы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диаграмма.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Преимущество отдается текущим наблюдениям за театрализованной деятельностью детей, как в процессе самостоятельной деятельности, так и в организованных формах работы.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Использование данного материала позволит провести обследование  состояния,  как отдельного ребенка, так и группы в целом, дать оценку общей картины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знаний и умений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развития детей.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214290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Механизм оценки получаемых результатов</a:t>
            </a:r>
            <a:endParaRPr lang="ru-RU" sz="28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2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928662" y="571480"/>
          <a:ext cx="714380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Tm="12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28596" y="1285860"/>
          <a:ext cx="835824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5852" y="285728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Сравнительная диагностика театрализованной деятельности за 2 года</a:t>
            </a:r>
            <a:endParaRPr lang="ru-RU" sz="2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2000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8596" y="-6249792"/>
            <a:ext cx="8429684" cy="1295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Анализируя результаты диагностического обследования можно отметить, что уровень развития в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2012-2013 учебном году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повысился, а количество детей с низким уровнем развития снизилось.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протяжении всего учебного года дети подготовительной группы посещали занятия по театрализованной деятельности, принимали активное участие в постановке спектаклей, проявляя при этом активность и заинтересованность к театрализованной деятельности. У детей развилась чуткость к сценическому искусству, готовность к творчеству, воображение и вера в сценический образ. Усовершенствовались навыки действий с воображаемыми предметами.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мы видим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эффективность в развитии не только художественно-творческих способностей детей, но и личности в целом, что обеспечило хороший уровень готовности детей к школе. 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орошо организованная  работа положительно влияет на  развитие  детей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Tm="12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все для воспитателя года\фото для презентации\P6211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0"/>
            <a:ext cx="8858313" cy="67763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2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сведения </a:t>
            </a:r>
            <a:endParaRPr lang="ru-RU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8" descr="SAM_061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2143116"/>
            <a:ext cx="5957704" cy="4586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4282" y="1214422"/>
            <a:ext cx="4714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Чашкина Елена Викторовна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Борисоглебское     педагогическое училище,1998г.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Воспитатель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Общий трудовой стаж: 10 лет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Педагогический стаж: 10 лет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люблю свою профессию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5805265"/>
            <a:ext cx="6678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…и нет для меня большей радости, чем видеть распахнутые детские глаза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6386" name="Picture 2" descr="G:\все для воспитателя года\фото для презентации\PB0905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12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Мое педагогическое кредо</a:t>
            </a:r>
            <a:endParaRPr lang="ru-RU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1714488"/>
            <a:ext cx="4071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Только тот сможет стать настоящим педагогом, кто никогда не забывает, что он и сам был ребенком.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G:\все для воспитателя года\фото для презентации\P11412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571612"/>
            <a:ext cx="5072066" cy="3804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Tm="12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Работаю под девизом</a:t>
            </a:r>
            <a:endParaRPr lang="ru-RU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4143380"/>
            <a:ext cx="685804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«Расскажи мне, и я забуду.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Покажи мне, и я запомню.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Дай мне действовать самому, и я пойму.»</a:t>
            </a:r>
          </a:p>
          <a:p>
            <a:r>
              <a:rPr lang="ru-RU" b="1" i="1" dirty="0" smtClean="0"/>
              <a:t>                                                                       </a:t>
            </a:r>
          </a:p>
          <a:p>
            <a:r>
              <a:rPr lang="ru-RU" b="1" i="1" dirty="0" smtClean="0"/>
              <a:t>                                                                         </a:t>
            </a:r>
            <a:r>
              <a:rPr lang="ru-RU" i="1" dirty="0" smtClean="0"/>
              <a:t>Древнекитайская мудрость</a:t>
            </a:r>
            <a:endParaRPr lang="ru-RU" dirty="0"/>
          </a:p>
        </p:txBody>
      </p:sp>
      <p:pic>
        <p:nvPicPr>
          <p:cNvPr id="1026" name="Picture 2" descr="G:\все для воспитателя года\фото для презентации\SDC130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214423"/>
            <a:ext cx="4143403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52028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В своей профессии, выбранной не по случаю, а по призванию, я стараюсь стать лучше.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050" name="Picture 2" descr="C:\Documents and Settings\1\Рабочий стол\черновой материал для моей презентации представлении\фото для презентации\SAM_056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496"/>
            <a:ext cx="5048285" cy="3786214"/>
          </a:xfrm>
          <a:prstGeom prst="rect">
            <a:avLst/>
          </a:prstGeom>
          <a:noFill/>
        </p:spPr>
      </p:pic>
      <p:pic>
        <p:nvPicPr>
          <p:cNvPr id="2051" name="Picture 3" descr="G:\все для воспитателя года\фото для презентации\P228009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285860"/>
            <a:ext cx="4286279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Рабочий стол\черновой материал для моей презентации представлении\фото для презентации\SDC130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500042"/>
            <a:ext cx="7810554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12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Рабочий стол\черновой материал для моей презентации представлении\фото для презентации\P11305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8286808" cy="6215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2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85728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700808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Курсы : </a:t>
            </a:r>
            <a:r>
              <a:rPr lang="ru-RU" dirty="0"/>
              <a:t>ФГБОУ ВПО «Борисоглебский государственный педагогический институт» «ФГОС дошкольного образования: ключевые особенности и механизмы реализации (для педагогических работников дошкольных образовательных организаций)» 108 Удостоверение о повышении квалификации 362400346548</a:t>
            </a:r>
          </a:p>
        </p:txBody>
      </p:sp>
    </p:spTree>
  </p:cSld>
  <p:clrMapOvr>
    <a:masterClrMapping/>
  </p:clrMapOvr>
  <p:transition spd="slow" advTm="12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357166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Мои достижения</a:t>
            </a:r>
            <a:endParaRPr lang="ru-RU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1\Рабочий стол\материал для воспитателя года мой\грамоты\img0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1000108"/>
            <a:ext cx="2807316" cy="3929090"/>
          </a:xfrm>
          <a:prstGeom prst="rect">
            <a:avLst/>
          </a:prstGeom>
          <a:noFill/>
        </p:spPr>
      </p:pic>
      <p:pic>
        <p:nvPicPr>
          <p:cNvPr id="6147" name="Picture 3" descr="C:\Documents and Settings\1\Рабочий стол\материал для воспитателя года мой\грамоты\img0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28604"/>
            <a:ext cx="2786082" cy="3766358"/>
          </a:xfrm>
          <a:prstGeom prst="rect">
            <a:avLst/>
          </a:prstGeom>
          <a:noFill/>
        </p:spPr>
      </p:pic>
      <p:pic>
        <p:nvPicPr>
          <p:cNvPr id="6148" name="Picture 4" descr="C:\Documents and Settings\1\Рабочий стол\материал для воспитателя года мой\грамоты\img01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428604"/>
            <a:ext cx="2714644" cy="3763305"/>
          </a:xfrm>
          <a:prstGeom prst="rect">
            <a:avLst/>
          </a:prstGeom>
          <a:noFill/>
        </p:spPr>
      </p:pic>
      <p:pic>
        <p:nvPicPr>
          <p:cNvPr id="6149" name="Picture 5" descr="C:\Documents and Settings\1\Рабочий стол\материал для воспитателя года мой\грамоты\img01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4286232"/>
            <a:ext cx="4343549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</TotalTime>
  <Words>745</Words>
  <Application>Microsoft Office PowerPoint</Application>
  <PresentationFormat>Экран (4:3)</PresentationFormat>
  <Paragraphs>145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Общие сведения </vt:lpstr>
      <vt:lpstr>Мое педагогическое кредо</vt:lpstr>
      <vt:lpstr>Работаю под девизом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 люблю свою профессию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Яковлева</dc:creator>
  <cp:lastModifiedBy>Иван-Юзер</cp:lastModifiedBy>
  <cp:revision>109</cp:revision>
  <dcterms:created xsi:type="dcterms:W3CDTF">2012-12-02T17:07:56Z</dcterms:created>
  <dcterms:modified xsi:type="dcterms:W3CDTF">2014-11-09T10:16:59Z</dcterms:modified>
</cp:coreProperties>
</file>