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4644-1C0C-49CB-A89D-AEAE0A1EDDF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61-1113-4FAF-8E1C-7D1ABA947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4644-1C0C-49CB-A89D-AEAE0A1EDDF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61-1113-4FAF-8E1C-7D1ABA947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4644-1C0C-49CB-A89D-AEAE0A1EDDF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61-1113-4FAF-8E1C-7D1ABA947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4644-1C0C-49CB-A89D-AEAE0A1EDDF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61-1113-4FAF-8E1C-7D1ABA947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4644-1C0C-49CB-A89D-AEAE0A1EDDF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61-1113-4FAF-8E1C-7D1ABA947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4644-1C0C-49CB-A89D-AEAE0A1EDDF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61-1113-4FAF-8E1C-7D1ABA947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4644-1C0C-49CB-A89D-AEAE0A1EDDF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61-1113-4FAF-8E1C-7D1ABA947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4644-1C0C-49CB-A89D-AEAE0A1EDDF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61-1113-4FAF-8E1C-7D1ABA947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4644-1C0C-49CB-A89D-AEAE0A1EDDF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61-1113-4FAF-8E1C-7D1ABA947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4644-1C0C-49CB-A89D-AEAE0A1EDDF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61-1113-4FAF-8E1C-7D1ABA947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4644-1C0C-49CB-A89D-AEAE0A1EDDF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61-1113-4FAF-8E1C-7D1ABA947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A4644-1C0C-49CB-A89D-AEAE0A1EDDF6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0961-1113-4FAF-8E1C-7D1ABA947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i="1" dirty="0" smtClean="0">
                <a:solidFill>
                  <a:schemeClr val="tx1"/>
                </a:solidFill>
              </a:rPr>
              <a:t>Презентация к уроку </a:t>
            </a:r>
          </a:p>
          <a:p>
            <a:pPr algn="l"/>
            <a:r>
              <a:rPr lang="ru-RU" sz="1600" i="1" dirty="0">
                <a:solidFill>
                  <a:schemeClr val="tx1"/>
                </a:solidFill>
              </a:rPr>
              <a:t>л</a:t>
            </a:r>
            <a:r>
              <a:rPr lang="ru-RU" sz="1600" i="1" dirty="0" smtClean="0">
                <a:solidFill>
                  <a:schemeClr val="tx1"/>
                </a:solidFill>
              </a:rPr>
              <a:t>итературного чтения</a:t>
            </a:r>
          </a:p>
          <a:p>
            <a:pPr algn="l"/>
            <a:r>
              <a:rPr lang="ru-RU" sz="1600" i="1" dirty="0" smtClean="0">
                <a:solidFill>
                  <a:schemeClr val="tx1"/>
                </a:solidFill>
              </a:rPr>
              <a:t>учителя ГОУ лицея № 395</a:t>
            </a:r>
          </a:p>
          <a:p>
            <a:pPr algn="l"/>
            <a:r>
              <a:rPr lang="ru-RU" sz="1600" i="1" dirty="0">
                <a:solidFill>
                  <a:schemeClr val="tx1"/>
                </a:solidFill>
              </a:rPr>
              <a:t>г</a:t>
            </a:r>
            <a:r>
              <a:rPr lang="ru-RU" sz="1600" i="1" dirty="0" smtClean="0">
                <a:solidFill>
                  <a:schemeClr val="tx1"/>
                </a:solidFill>
              </a:rPr>
              <a:t>.Санкт-Петербурга</a:t>
            </a:r>
          </a:p>
          <a:p>
            <a:pPr algn="l"/>
            <a:r>
              <a:rPr lang="ru-RU" sz="1600" i="1" dirty="0" err="1" smtClean="0">
                <a:solidFill>
                  <a:schemeClr val="tx1"/>
                </a:solidFill>
              </a:rPr>
              <a:t>Зязенковой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Н.В.</a:t>
            </a:r>
          </a:p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Игорь\Desktop\26596071_1212752262_kurkin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680520" cy="60104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3528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200" b="1" i="1" dirty="0" smtClean="0">
                <a:solidFill>
                  <a:srgbClr val="4BACC6">
                    <a:lumMod val="50000"/>
                  </a:srgbClr>
                </a:solidFill>
                <a:ea typeface="+mj-ea"/>
                <a:cs typeface="+mj-cs"/>
              </a:rPr>
              <a:t>Литературная гостиная </a:t>
            </a:r>
          </a:p>
          <a:p>
            <a:pPr lvl="0">
              <a:spcBef>
                <a:spcPct val="0"/>
              </a:spcBef>
            </a:pPr>
            <a:endParaRPr lang="ru-RU" sz="3200" b="1" i="1" dirty="0" smtClean="0">
              <a:solidFill>
                <a:srgbClr val="4BACC6">
                  <a:lumMod val="50000"/>
                </a:srgbClr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3200" b="1" i="1" dirty="0" smtClean="0">
                <a:solidFill>
                  <a:srgbClr val="4BACC6">
                    <a:lumMod val="50000"/>
                  </a:srgbClr>
                </a:solidFill>
                <a:ea typeface="+mj-ea"/>
                <a:cs typeface="+mj-cs"/>
              </a:rPr>
              <a:t>«</a:t>
            </a:r>
            <a:r>
              <a:rPr lang="ru-RU" sz="4000" b="1" i="1" dirty="0" smtClean="0">
                <a:solidFill>
                  <a:srgbClr val="4BACC6">
                    <a:lumMod val="50000"/>
                  </a:srgbClr>
                </a:solidFill>
                <a:ea typeface="+mj-ea"/>
                <a:cs typeface="+mj-cs"/>
              </a:rPr>
              <a:t>Мир </a:t>
            </a:r>
            <a:r>
              <a:rPr lang="ru-RU" sz="4000" b="1" i="1" dirty="0">
                <a:solidFill>
                  <a:srgbClr val="4BACC6">
                    <a:lumMod val="50000"/>
                  </a:srgbClr>
                </a:solidFill>
                <a:ea typeface="+mj-ea"/>
                <a:cs typeface="+mj-cs"/>
              </a:rPr>
              <a:t/>
            </a:r>
            <a:br>
              <a:rPr lang="ru-RU" sz="4000" b="1" i="1" dirty="0">
                <a:solidFill>
                  <a:srgbClr val="4BACC6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ru-RU" sz="4000" b="1" i="1" dirty="0" smtClean="0">
                <a:solidFill>
                  <a:srgbClr val="4BACC6">
                    <a:lumMod val="50000"/>
                  </a:srgbClr>
                </a:solidFill>
                <a:ea typeface="+mj-ea"/>
                <a:cs typeface="+mj-cs"/>
              </a:rPr>
              <a:t>А.С.Пушкина»</a:t>
            </a:r>
            <a:endParaRPr lang="ru-RU" sz="4000" b="1" i="1" dirty="0">
              <a:solidFill>
                <a:srgbClr val="4BACC6">
                  <a:lumMod val="50000"/>
                </a:srgb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баба я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520455" cy="3332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избу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88640"/>
            <a:ext cx="2581537" cy="3129136"/>
          </a:xfrm>
          <a:prstGeom prst="rect">
            <a:avLst/>
          </a:prstGeom>
        </p:spPr>
      </p:pic>
      <p:pic>
        <p:nvPicPr>
          <p:cNvPr id="7" name="Рисунок 6" descr="кощ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429000"/>
            <a:ext cx="4176464" cy="3132348"/>
          </a:xfrm>
          <a:prstGeom prst="rect">
            <a:avLst/>
          </a:prstGeom>
        </p:spPr>
      </p:pic>
      <p:pic>
        <p:nvPicPr>
          <p:cNvPr id="8" name="Рисунок 7" descr="33 богатыр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56992"/>
            <a:ext cx="4394367" cy="3320188"/>
          </a:xfrm>
          <a:prstGeom prst="rect">
            <a:avLst/>
          </a:prstGeom>
        </p:spPr>
      </p:pic>
      <p:pic>
        <p:nvPicPr>
          <p:cNvPr id="9" name="Рисунок 8" descr="Сказки-Пушки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76672"/>
            <a:ext cx="3446656" cy="252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«Дуб уединенный…»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4075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«- Быть может, в Лете не потонет</a:t>
            </a:r>
          </a:p>
          <a:p>
            <a:r>
              <a:rPr lang="ru-RU" sz="2400" dirty="0" smtClean="0"/>
              <a:t>Строфа, слагаемая мной;</a:t>
            </a:r>
          </a:p>
          <a:p>
            <a:r>
              <a:rPr lang="ru-RU" sz="2400" dirty="0" smtClean="0"/>
              <a:t>Быть может (лестная надежда!),</a:t>
            </a:r>
          </a:p>
          <a:p>
            <a:r>
              <a:rPr lang="ru-RU" sz="2400" dirty="0" smtClean="0"/>
              <a:t>Укажет будущий невежда</a:t>
            </a:r>
          </a:p>
          <a:p>
            <a:r>
              <a:rPr lang="ru-RU" sz="2400" dirty="0" smtClean="0"/>
              <a:t>На мой прославленный портрет</a:t>
            </a:r>
          </a:p>
          <a:p>
            <a:r>
              <a:rPr lang="ru-RU" sz="2400" dirty="0" smtClean="0"/>
              <a:t>И молвит: то-то был поэт!»</a:t>
            </a:r>
          </a:p>
          <a:p>
            <a:r>
              <a:rPr lang="ru-RU" sz="2400" dirty="0" smtClean="0"/>
              <a:t>                                     ( А.С.Пушкин)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Игорь\Desktop\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340768"/>
            <a:ext cx="338437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786454"/>
            <a:ext cx="7772400" cy="6429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В. Поленов. Золотая осень.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8"/>
            <a:ext cx="7772400" cy="47863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В.Поленов. Золота о 1893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786742" cy="55446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143512"/>
            <a:ext cx="3008313" cy="982651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«Унылая пора!</a:t>
            </a:r>
          </a:p>
          <a:p>
            <a:pPr>
              <a:buNone/>
            </a:pPr>
            <a:r>
              <a:rPr lang="ru-RU" sz="2800" i="1" dirty="0" smtClean="0"/>
              <a:t> Очей очарование…»</a:t>
            </a:r>
            <a:endParaRPr lang="ru-RU" sz="2800" i="1" dirty="0"/>
          </a:p>
        </p:txBody>
      </p:sp>
      <p:pic>
        <p:nvPicPr>
          <p:cNvPr id="6" name="Рисунок 5" descr="картинка осе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7488832" cy="5112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Детство А.С.Пушкина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горь\Desktop\Маленький Пуш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700808"/>
            <a:ext cx="3456383" cy="4490442"/>
          </a:xfrm>
          <a:prstGeom prst="rect">
            <a:avLst/>
          </a:prstGeom>
          <a:noFill/>
        </p:spPr>
      </p:pic>
      <p:pic>
        <p:nvPicPr>
          <p:cNvPr id="1027" name="Picture 3" descr="C:\Users\Игорь\Desktop\нян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797300" cy="485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Родовая усадьба Пушкиных</a:t>
            </a:r>
            <a:br>
              <a:rPr lang="ru-RU" sz="2400" dirty="0" smtClean="0"/>
            </a:br>
            <a:r>
              <a:rPr lang="ru-RU" sz="2400" dirty="0" smtClean="0"/>
              <a:t> в Михайловском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горь\Desktop\усадьба Пушк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36188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Экзамен </a:t>
            </a:r>
            <a:br>
              <a:rPr lang="ru-RU" sz="2400" dirty="0" smtClean="0"/>
            </a:br>
            <a:r>
              <a:rPr lang="ru-RU" sz="2400" dirty="0" smtClean="0"/>
              <a:t>в Царскосельском   лицее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Игорь\Desktop\Лицей Пушк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8003232" cy="518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8965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строфа?</a:t>
            </a:r>
          </a:p>
          <a:p>
            <a:pPr>
              <a:buNone/>
            </a:pPr>
            <a:endParaRPr lang="ru-RU" dirty="0" smtClean="0"/>
          </a:p>
          <a:p>
            <a:r>
              <a:rPr lang="ru-RU" sz="4800" dirty="0" smtClean="0"/>
              <a:t>«</a:t>
            </a:r>
            <a:r>
              <a:rPr lang="ru-RU" sz="4800" dirty="0" smtClean="0">
                <a:solidFill>
                  <a:srgbClr val="C00000"/>
                </a:solidFill>
              </a:rPr>
              <a:t>СТРОФА</a:t>
            </a:r>
            <a:r>
              <a:rPr lang="ru-RU" sz="4800" dirty="0" smtClean="0"/>
              <a:t> –часть стихотворения, объединенная ритмически и по содержанию» </a:t>
            </a:r>
          </a:p>
          <a:p>
            <a:r>
              <a:rPr lang="ru-RU" i="1" dirty="0" smtClean="0"/>
              <a:t>(из словаря С.И.Ожегова)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6" descr="листик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1"/>
            <a:ext cx="3394720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горь\Desktop\scaz_pushk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697135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101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В. Поленов. Золотая осень.</vt:lpstr>
      <vt:lpstr> </vt:lpstr>
      <vt:lpstr>Детство А.С.Пушкина</vt:lpstr>
      <vt:lpstr>Родовая усадьба Пушкиных  в Михайловском</vt:lpstr>
      <vt:lpstr>Экзамен  в Царскосельском   лицее</vt:lpstr>
      <vt:lpstr>Слайд 7</vt:lpstr>
      <vt:lpstr>Слайд 8</vt:lpstr>
      <vt:lpstr>Слайд 9</vt:lpstr>
      <vt:lpstr>Слайд 10</vt:lpstr>
      <vt:lpstr>«Дуб уединенный…»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А.С.Пушкина</dc:title>
  <dc:creator>Игорь</dc:creator>
  <cp:lastModifiedBy>Игорь</cp:lastModifiedBy>
  <cp:revision>10</cp:revision>
  <dcterms:created xsi:type="dcterms:W3CDTF">2011-10-08T09:04:23Z</dcterms:created>
  <dcterms:modified xsi:type="dcterms:W3CDTF">2011-10-11T17:30:01Z</dcterms:modified>
</cp:coreProperties>
</file>