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63" r:id="rId8"/>
    <p:sldId id="275" r:id="rId9"/>
    <p:sldId id="276" r:id="rId10"/>
    <p:sldId id="261" r:id="rId11"/>
    <p:sldId id="280" r:id="rId12"/>
    <p:sldId id="278" r:id="rId13"/>
    <p:sldId id="268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/>
          <a:lstStyle/>
          <a:p>
            <a:r>
              <a:rPr lang="ru-RU" dirty="0" smtClean="0"/>
              <a:t>Слушание музыки как средство развития эмоциональной отзывчивости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625461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-o-s.ru/upload/2013/March/29_Friday/9f3c53f7e307838fe059008acad4899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50260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Музыка: </a:t>
            </a:r>
          </a:p>
          <a:p>
            <a:pPr>
              <a:buNone/>
            </a:pPr>
            <a:r>
              <a:rPr lang="ru-RU" dirty="0" smtClean="0"/>
              <a:t>    И.С. Бах -  Ария альта из «Страстей   по Матфею»     </a:t>
            </a:r>
          </a:p>
          <a:p>
            <a:pPr>
              <a:buNone/>
            </a:pPr>
            <a:r>
              <a:rPr lang="ru-RU" dirty="0" smtClean="0"/>
              <a:t>    В.А. Моцарт -  «Лакримоза» из Реквиема</a:t>
            </a:r>
          </a:p>
          <a:p>
            <a:pPr algn="ctr">
              <a:buNone/>
            </a:pPr>
            <a:r>
              <a:rPr lang="ru-RU" dirty="0" smtClean="0"/>
              <a:t>Живопись:</a:t>
            </a:r>
          </a:p>
          <a:p>
            <a:pPr>
              <a:buNone/>
            </a:pPr>
            <a:r>
              <a:rPr lang="ru-RU" dirty="0" smtClean="0"/>
              <a:t>   Тициан -  «Кающаяся  Мария Магдалена»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Игра «Кто написал эту музыку»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Задание: подобрать пары «портрет композитора - произведение»</a:t>
            </a:r>
          </a:p>
          <a:p>
            <a:r>
              <a:rPr lang="ru-RU" dirty="0" smtClean="0"/>
              <a:t>Цель: развивать художественную </a:t>
            </a:r>
            <a:r>
              <a:rPr lang="ru-RU" dirty="0" err="1" smtClean="0"/>
              <a:t>эмпатию</a:t>
            </a:r>
            <a:r>
              <a:rPr lang="ru-RU" dirty="0" smtClean="0"/>
              <a:t> (осознанное сопереживание текущему эмоциональному состоянию другого человека), чувство индивидуального стиля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go3.imgsmail.ru/imgpreview?key=http%3A//img0.liveinternet.ru/images/attach/c/2/64/283/64283452_vivaldi.jpg&amp;mb=imgdb_preview_933&amp;w=1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05364" cy="3500438"/>
          </a:xfrm>
          <a:prstGeom prst="rect">
            <a:avLst/>
          </a:prstGeom>
          <a:noFill/>
        </p:spPr>
      </p:pic>
      <p:pic>
        <p:nvPicPr>
          <p:cNvPr id="24580" name="Picture 4" descr="http://go2.imgsmail.ru/imgpreview?key=http%3A//olgasleeps.ru/100velikih/compositors/images/02_335.jpg&amp;mb=imgdb_preview_8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17" y="0"/>
            <a:ext cx="2786083" cy="3451647"/>
          </a:xfrm>
          <a:prstGeom prst="rect">
            <a:avLst/>
          </a:prstGeom>
          <a:noFill/>
        </p:spPr>
      </p:pic>
      <p:pic>
        <p:nvPicPr>
          <p:cNvPr id="24582" name="Picture 6" descr="http://shkolazhizni.ru/img/content/i28/28020_o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500174"/>
            <a:ext cx="2571736" cy="3647852"/>
          </a:xfrm>
          <a:prstGeom prst="rect">
            <a:avLst/>
          </a:prstGeom>
          <a:noFill/>
        </p:spPr>
      </p:pic>
      <p:pic>
        <p:nvPicPr>
          <p:cNvPr id="5" name="Picture 2" descr="http://psihoanalitik.net/lib/images/uploads/1e43514c81576070ee302db1e40c267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43650" y="3357562"/>
            <a:ext cx="2800350" cy="3500438"/>
          </a:xfrm>
          <a:prstGeom prst="rect">
            <a:avLst/>
          </a:prstGeom>
          <a:noFill/>
        </p:spPr>
      </p:pic>
      <p:pic>
        <p:nvPicPr>
          <p:cNvPr id="6" name="Picture 4" descr="http://msvitu.com/archive/2007/july/img06-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429000"/>
            <a:ext cx="2928926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Игра «Какая картина зазвучала»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 t="3797" b="3797"/>
          <a:stretch>
            <a:fillRect/>
          </a:stretch>
        </p:blipFill>
        <p:spPr bwMode="auto">
          <a:xfrm>
            <a:off x="5929322" y="0"/>
            <a:ext cx="321467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 descr="5d262424b3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0"/>
            <a:ext cx="3000396" cy="3429000"/>
          </a:xfrm>
          <a:prstGeom prst="rect">
            <a:avLst/>
          </a:prstGeom>
          <a:noFill/>
          <a:ln w="76200" cmpd="tri">
            <a:solidFill>
              <a:srgbClr val="FFFF9B">
                <a:alpha val="85097"/>
              </a:srgbClr>
            </a:solidFill>
            <a:miter lim="800000"/>
            <a:headEnd/>
            <a:tailEnd/>
          </a:ln>
        </p:spPr>
      </p:pic>
      <p:pic>
        <p:nvPicPr>
          <p:cNvPr id="4" name="Picture 3" descr="Рисунок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000364" cy="348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3489085"/>
            <a:ext cx="3071834" cy="3368915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3431905"/>
            <a:ext cx="3000364" cy="3426095"/>
          </a:xfrm>
          <a:prstGeom prst="rect">
            <a:avLst/>
          </a:prstGeom>
          <a:noFill/>
          <a:ln w="38100" cmpd="dbl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428999"/>
            <a:ext cx="3000364" cy="3429001"/>
          </a:xfrm>
          <a:prstGeom prst="rect">
            <a:avLst/>
          </a:prstGeom>
          <a:noFill/>
          <a:ln w="38100" cmpd="dbl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Эмоциональная отзывчивость</a:t>
            </a:r>
            <a:br>
              <a:rPr lang="ru-RU" dirty="0" smtClean="0"/>
            </a:br>
            <a:r>
              <a:rPr lang="ru-RU" dirty="0" smtClean="0"/>
              <a:t>(восприимчивость, чувствительность)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свойство индивида легко, быстро и гибко эмоционально реагировать на различные воздействия – социальные события, процесс общения, особенности партнёров и т.д.</a:t>
            </a:r>
          </a:p>
          <a:p>
            <a:pPr lvl="0"/>
            <a:r>
              <a:rPr lang="ru-RU" dirty="0" smtClean="0"/>
              <a:t>эмоциональная реакция на состояние другого человека, как основная форма проявления действенного эмоционального отношения к другим людям, включающую сопереживание и сочувствие;</a:t>
            </a:r>
          </a:p>
          <a:p>
            <a:pPr lvl="0"/>
            <a:r>
              <a:rPr lang="ru-RU" dirty="0" smtClean="0"/>
              <a:t>показатель развития гуманных чувств и коллективистских отношений.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>Эмоциональная отзывчивость на произведения искусства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 умение откликаться на события, явления, произведения разных жанров;</a:t>
            </a:r>
          </a:p>
          <a:p>
            <a:pPr lvl="0"/>
            <a:r>
              <a:rPr lang="ru-RU" dirty="0" smtClean="0"/>
              <a:t>способность сопереживать героям, соотносить литературные факты с жизненным опытом;</a:t>
            </a:r>
          </a:p>
          <a:p>
            <a:pPr lvl="0"/>
            <a:r>
              <a:rPr lang="ru-RU" dirty="0" smtClean="0"/>
              <a:t>способность эмоционального сопереживания музыке; </a:t>
            </a:r>
          </a:p>
          <a:p>
            <a:pPr lvl="0"/>
            <a:r>
              <a:rPr lang="ru-RU" dirty="0" smtClean="0"/>
              <a:t>эмоциональный отклик на произведения искусства.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Б.М. Теплов считает, что эмоциональная отзывчивость на музыку может быть развита во всех видах музыкальной деятельности – восприятии, творчестве, так как она необходима для </a:t>
            </a:r>
            <a:r>
              <a:rPr lang="ru-RU" dirty="0" err="1" smtClean="0"/>
              <a:t>прочувствования</a:t>
            </a:r>
            <a:r>
              <a:rPr lang="ru-RU" dirty="0" smtClean="0"/>
              <a:t> и осмысления музыкального содержания, а, следовательно, и его выражения.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dirty="0" smtClean="0"/>
              <a:t>Слушание музыки</a:t>
            </a:r>
            <a:endParaRPr lang="ru-RU" dirty="0"/>
          </a:p>
        </p:txBody>
      </p:sp>
      <p:pic>
        <p:nvPicPr>
          <p:cNvPr id="4" name="Содержимое 3" descr="1_5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50" y="2434431"/>
            <a:ext cx="2857500" cy="2857500"/>
          </a:xfrm>
        </p:spPr>
      </p:pic>
      <p:pic>
        <p:nvPicPr>
          <p:cNvPr id="7" name="Содержимое 7" descr="443e2767ee2da60288c9e32f78724fb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450" y="1357298"/>
            <a:ext cx="2876550" cy="2886075"/>
          </a:xfrm>
          <a:prstGeom prst="rect">
            <a:avLst/>
          </a:prstGeom>
        </p:spPr>
      </p:pic>
      <p:pic>
        <p:nvPicPr>
          <p:cNvPr id="9" name="Содержимое 13" descr="чтение-и-слушание-музыки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28736"/>
            <a:ext cx="3307214" cy="2852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Методы развития восприятия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Метод ассоциации в интеграции  разных видов искусства - нахождение сходства между предметами и явлениями, воспринимаемыми разными органами чувств.</a:t>
            </a:r>
          </a:p>
          <a:p>
            <a:r>
              <a:rPr lang="ru-RU" dirty="0" smtClean="0"/>
              <a:t>Метод  основан на способности, в основе которой лежит СИНЕСТЕЗИЯ  (</a:t>
            </a:r>
            <a:r>
              <a:rPr lang="ru-RU" dirty="0" err="1" smtClean="0"/>
              <a:t>соощущение</a:t>
            </a:r>
            <a:r>
              <a:rPr lang="ru-RU" dirty="0" smtClean="0"/>
              <a:t>) - восприятие , когда при раздражении данного органа чувств наряду со специфическими для него ощущениями возникают  и ощущения, соответствующие другим органам чувств.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071569"/>
          </a:xfrm>
        </p:spPr>
        <p:txBody>
          <a:bodyPr/>
          <a:lstStyle/>
          <a:p>
            <a:r>
              <a:rPr lang="ru-RU" dirty="0" smtClean="0"/>
              <a:t>Игра «Найди пару»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857364"/>
            <a:ext cx="7858180" cy="378143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Задание: подобрать среди предложенных вариантов аудио- и видеоряда пару, найти сходство.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Цель: развить эмоциональную чуткость, способность сопоставлять содержание разных видов искусства, находить общее в этом содержании, чувство стиля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mercur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500562" cy="3401568"/>
          </a:xfrm>
        </p:spPr>
      </p:pic>
      <p:pic>
        <p:nvPicPr>
          <p:cNvPr id="5" name="Содержимое 3" descr="tmprCVkPO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1" y="0"/>
            <a:ext cx="4572000" cy="3429000"/>
          </a:xfrm>
          <a:prstGeom prst="rect">
            <a:avLst/>
          </a:prstGeom>
        </p:spPr>
      </p:pic>
      <p:pic>
        <p:nvPicPr>
          <p:cNvPr id="8" name="Содержимое 9" descr="332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500438"/>
            <a:ext cx="4572000" cy="3357562"/>
          </a:xfrm>
          <a:prstGeom prst="rect">
            <a:avLst/>
          </a:prstGeom>
        </p:spPr>
      </p:pic>
      <p:pic>
        <p:nvPicPr>
          <p:cNvPr id="9" name="Содержимое 11" descr="dama6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481853"/>
            <a:ext cx="4500562" cy="33761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Музыка :</a:t>
            </a:r>
          </a:p>
          <a:p>
            <a:pPr>
              <a:buNone/>
            </a:pPr>
            <a:r>
              <a:rPr lang="ru-RU" dirty="0" smtClean="0"/>
              <a:t>    Клод Дебюсси «Лунный свет»</a:t>
            </a:r>
          </a:p>
          <a:p>
            <a:pPr algn="ctr">
              <a:buNone/>
            </a:pPr>
            <a:r>
              <a:rPr lang="ru-RU" dirty="0" smtClean="0"/>
              <a:t>Живопись:</a:t>
            </a:r>
          </a:p>
          <a:p>
            <a:pPr>
              <a:buNone/>
            </a:pPr>
            <a:r>
              <a:rPr lang="ru-RU" dirty="0" smtClean="0"/>
              <a:t>    Иван  Константинович Айвазовский  -         </a:t>
            </a:r>
          </a:p>
          <a:p>
            <a:pPr>
              <a:buNone/>
            </a:pPr>
            <a:r>
              <a:rPr lang="ru-RU" dirty="0" smtClean="0"/>
              <a:t>                             «Меркурий в лунном свете» Янина </a:t>
            </a:r>
            <a:r>
              <a:rPr lang="ru-RU" dirty="0" err="1" smtClean="0"/>
              <a:t>Венгер</a:t>
            </a:r>
            <a:r>
              <a:rPr lang="ru-RU" dirty="0" smtClean="0"/>
              <a:t> - «Лунный мотив»</a:t>
            </a:r>
            <a:br>
              <a:rPr lang="ru-RU" dirty="0" smtClean="0"/>
            </a:br>
            <a:r>
              <a:rPr lang="ru-RU" dirty="0" smtClean="0"/>
              <a:t>Сцена  к 5-му действию оперы П. Чайковского «Пиковая дама» (эскиз) Уильям Тёрнер - «Лунный свет»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305</Words>
  <Application>Microsoft Office PowerPoint</Application>
  <PresentationFormat>Экран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Слушание музыки как средство развития эмоциональной отзывчивости</vt:lpstr>
      <vt:lpstr>Эмоциональная отзывчивость (восприимчивость, чувствительность) </vt:lpstr>
      <vt:lpstr>   Эмоциональная отзывчивость на произведения искусства </vt:lpstr>
      <vt:lpstr>Презентация PowerPoint</vt:lpstr>
      <vt:lpstr>Слушание музыки</vt:lpstr>
      <vt:lpstr>Методы развития восприятия </vt:lpstr>
      <vt:lpstr>Игра «Найди пару»</vt:lpstr>
      <vt:lpstr>Презентация PowerPoint</vt:lpstr>
      <vt:lpstr>       </vt:lpstr>
      <vt:lpstr>Презентация PowerPoint</vt:lpstr>
      <vt:lpstr>Презентация PowerPoint</vt:lpstr>
      <vt:lpstr>Игра «Кто написал эту музыку»</vt:lpstr>
      <vt:lpstr>Презентация PowerPoint</vt:lpstr>
      <vt:lpstr>Игра «Какая картина зазвучала»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23</cp:revision>
  <dcterms:modified xsi:type="dcterms:W3CDTF">2014-03-26T05:49:29Z</dcterms:modified>
</cp:coreProperties>
</file>