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E97D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0C513-EC50-42F5-8EDF-4B6901F2AB97}" type="datetimeFigureOut">
              <a:rPr lang="ru-RU" smtClean="0"/>
              <a:pPr/>
              <a:t>08.11.2014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D2C67-E4A9-4F94-82F7-524C84B9B3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D2C67-E4A9-4F94-82F7-524C84B9B38F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1470025"/>
          </a:xfrm>
        </p:spPr>
        <p:txBody>
          <a:bodyPr/>
          <a:lstStyle>
            <a:lvl1pPr>
              <a:defRPr lang="en-US" sz="4400" kern="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60007" dist="368300" dir="786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357562"/>
            <a:ext cx="6400800" cy="1752600"/>
          </a:xfrm>
          <a:noFill/>
        </p:spPr>
        <p:txBody>
          <a:bodyPr>
            <a:scene3d>
              <a:camera prst="perspectiveRelaxedModerately"/>
              <a:lightRig rig="threePt" dir="t"/>
            </a:scene3d>
            <a:sp3d/>
          </a:bodyPr>
          <a:lstStyle>
            <a:lvl1pPr marL="0" indent="0" algn="ctr">
              <a:buNone/>
              <a:defRPr>
                <a:solidFill>
                  <a:srgbClr val="E97D2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08.11.2014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08.11.2014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071810"/>
            <a:ext cx="7772400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4400" kern="1200" dirty="0">
                <a:solidFill>
                  <a:schemeClr val="accent6">
                    <a:lumMod val="50000"/>
                  </a:schemeClr>
                </a:solidFill>
                <a:effectLst>
                  <a:outerShdw blurRad="60007" dist="368300" dir="786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5716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08.11.2014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08.11.2014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08.11.2014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08.11.2014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08.11.2014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08.11.2014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08.11.2014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2AE90-29C5-4627-8760-50F63E2E9247}" type="datetimeFigureOut">
              <a:rPr lang="ru-RU" smtClean="0"/>
              <a:pPr/>
              <a:t>08.11.2014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327A9-8F10-4CCC-8C59-AE8ABA1DCC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400" kern="1200" dirty="0">
          <a:solidFill>
            <a:schemeClr val="accent6">
              <a:lumMod val="50000"/>
            </a:schemeClr>
          </a:solidFill>
          <a:effectLst>
            <a:outerShdw blurRad="60007" dist="368300" dir="7860000" sy="30000" kx="1300200" algn="ctr" rotWithShape="0">
              <a:prstClr val="black">
                <a:alpha val="32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2"/>
        </a:buBlip>
        <a:defRPr sz="3200" kern="1200">
          <a:solidFill>
            <a:srgbClr val="E97D2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2"/>
        </a:buBlip>
        <a:defRPr sz="240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2"/>
        </a:buBlip>
        <a:defRPr sz="20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&#1052;&#1086;&#1080;%20&#1076;&#1086;&#1082;&#1091;&#1084;&#1077;&#1085;&#1090;&#1099;\&#1052;&#1086;&#1103;%20&#1084;&#1091;&#1079;&#1099;&#1082;&#1072;\&#1064;&#1077;&#1076;&#1077;&#1074;&#1088;&#1099;%20&#1080;&#1085;&#1089;&#1090;&#1088;&#1091;&#1084;&#1077;&#1085;&#1090;&#1072;&#1083;&#1100;&#1085;&#1086;&#1081;%20&#1084;&#1091;&#1079;&#1099;&#1082;&#1080;\Robert%20Miles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P329005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57158" y="357166"/>
            <a:ext cx="3643338" cy="27325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714744" y="1000108"/>
            <a:ext cx="5129194" cy="1470025"/>
          </a:xfrm>
        </p:spPr>
        <p:txBody>
          <a:bodyPr/>
          <a:lstStyle/>
          <a:p>
            <a:r>
              <a:rPr lang="ru-RU" sz="6600" dirty="0" smtClean="0">
                <a:solidFill>
                  <a:schemeClr val="accent5">
                    <a:lumMod val="50000"/>
                  </a:schemeClr>
                </a:solidFill>
                <a:latin typeface="AnnaCTT" pitchFamily="2" charset="0"/>
                <a:cs typeface="Aharoni" pitchFamily="2" charset="-79"/>
              </a:rPr>
              <a:t>Презентация</a:t>
            </a:r>
            <a:endParaRPr lang="ru-RU" sz="6600" dirty="0">
              <a:solidFill>
                <a:schemeClr val="accent5">
                  <a:lumMod val="50000"/>
                </a:schemeClr>
              </a:solidFill>
              <a:latin typeface="AnnaCTT" pitchFamily="2" charset="0"/>
              <a:cs typeface="Aharoni" pitchFamily="2" charset="-79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57158" y="3500438"/>
            <a:ext cx="8472502" cy="1714512"/>
          </a:xfrm>
        </p:spPr>
        <p:txBody>
          <a:bodyPr>
            <a:prstTxWarp prst="textDeflateInflate">
              <a:avLst/>
            </a:prstTxWarp>
            <a:normAutofit/>
          </a:bodyPr>
          <a:lstStyle/>
          <a:p>
            <a:r>
              <a:rPr lang="ru-RU" sz="3600" dirty="0" smtClean="0"/>
              <a:t>Тема: «Социально – эмоциональное развитие детей средней группы №10».</a:t>
            </a:r>
            <a:endParaRPr lang="ru-RU" sz="3600" dirty="0"/>
          </a:p>
        </p:txBody>
      </p:sp>
      <p:sp>
        <p:nvSpPr>
          <p:cNvPr id="10" name="Подзаголовок 7"/>
          <p:cNvSpPr txBox="1">
            <a:spLocks/>
          </p:cNvSpPr>
          <p:nvPr/>
        </p:nvSpPr>
        <p:spPr>
          <a:xfrm>
            <a:off x="3500430" y="5357826"/>
            <a:ext cx="5400668" cy="114300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  <a:scene3d>
              <a:camera prst="perspectiveRelaxedModerately"/>
              <a:lightRig rig="threePt" dir="t"/>
            </a:scene3d>
            <a:sp3d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Воспитатель: Самарская Галина Васильевна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II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кв. категория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Д/с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№3 «Ручеёк» 2013 г.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Robert Mile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83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3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  <p:bldP spid="8" grpId="0" build="p"/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5400" smtClean="0">
                <a:latin typeface="AnnaLightCTT" pitchFamily="2" charset="0"/>
              </a:rPr>
              <a:t>Игра "Парикмахерская".</a:t>
            </a:r>
            <a:endParaRPr lang="ru-RU" sz="5400" dirty="0">
              <a:latin typeface="AnnaLightCTT" pitchFamily="2" charset="0"/>
            </a:endParaRPr>
          </a:p>
        </p:txBody>
      </p:sp>
      <p:pic>
        <p:nvPicPr>
          <p:cNvPr id="4" name="Содержимое 3" descr="P3140007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93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latin typeface="AnnaLightCTT" pitchFamily="2" charset="0"/>
              </a:rPr>
              <a:t>"Изготовление настольного театра".</a:t>
            </a:r>
            <a:endParaRPr lang="ru-RU" dirty="0">
              <a:latin typeface="AnnaLightCTT" pitchFamily="2" charset="0"/>
            </a:endParaRPr>
          </a:p>
        </p:txBody>
      </p:sp>
      <p:pic>
        <p:nvPicPr>
          <p:cNvPr id="4" name="Содержимое 3" descr="P3200027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89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ТИТУЛЬНИК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571472" y="500042"/>
            <a:ext cx="7958239" cy="5626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83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357322"/>
          </a:xfrm>
        </p:spPr>
        <p:txBody>
          <a:bodyPr/>
          <a:lstStyle/>
          <a:p>
            <a:r>
              <a:rPr sz="5400" smtClean="0">
                <a:latin typeface="AnnaLightCTT" pitchFamily="2" charset="0"/>
              </a:rPr>
              <a:t>Работа с педагогическим коллективом.</a:t>
            </a:r>
            <a:endParaRPr lang="ru-RU" sz="5400" dirty="0">
              <a:latin typeface="AnnaLightCT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340105"/>
          </a:xfrm>
        </p:spPr>
        <p:txBody>
          <a:bodyPr/>
          <a:lstStyle/>
          <a:p>
            <a:r>
              <a:rPr lang="ru-RU" dirty="0" smtClean="0"/>
              <a:t>Консультация для воспитателей:</a:t>
            </a:r>
          </a:p>
          <a:p>
            <a:r>
              <a:rPr lang="ru-RU" dirty="0" smtClean="0"/>
              <a:t>«Формирование ребёнка, как личность в процессе ознакомления с народными играми».</a:t>
            </a:r>
          </a:p>
          <a:p>
            <a:r>
              <a:rPr lang="ru-RU" dirty="0" smtClean="0"/>
              <a:t>Тренинг для педагогов.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211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latin typeface="AnnaLightCTT" pitchFamily="2" charset="0"/>
              </a:rPr>
              <a:t>Консультация для педагогов.</a:t>
            </a:r>
            <a:endParaRPr lang="ru-RU" dirty="0">
              <a:latin typeface="AnnaLightCTT" pitchFamily="2" charset="0"/>
            </a:endParaRPr>
          </a:p>
        </p:txBody>
      </p:sp>
      <p:pic>
        <p:nvPicPr>
          <p:cNvPr id="4" name="Содержимое 3" descr="P3290066 - копия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345984" y="1600200"/>
            <a:ext cx="6452032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107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5400" smtClean="0">
                <a:latin typeface="AnnaLightCTT" pitchFamily="2" charset="0"/>
              </a:rPr>
              <a:t>Тренинг для педагогов.</a:t>
            </a:r>
            <a:endParaRPr lang="ru-RU" sz="5400" dirty="0">
              <a:latin typeface="AnnaLightCTT" pitchFamily="2" charset="0"/>
            </a:endParaRPr>
          </a:p>
        </p:txBody>
      </p:sp>
      <p:pic>
        <p:nvPicPr>
          <p:cNvPr id="4" name="Содержимое 3" descr="P3260036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9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5400" smtClean="0">
                <a:latin typeface="AnnaLightCTT" pitchFamily="2" charset="0"/>
              </a:rPr>
              <a:t>Работа с родителями.</a:t>
            </a:r>
            <a:endParaRPr lang="ru-RU" sz="5400" dirty="0">
              <a:latin typeface="AnnaLightCT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/>
          <a:lstStyle/>
          <a:p>
            <a:pPr algn="ctr"/>
            <a:r>
              <a:rPr lang="ru-RU" dirty="0" smtClean="0"/>
              <a:t>Консультация для родителей:</a:t>
            </a:r>
          </a:p>
          <a:p>
            <a:r>
              <a:rPr lang="ru-RU" dirty="0" smtClean="0"/>
              <a:t>«О вежливости, этикете, хороших манерах».</a:t>
            </a:r>
          </a:p>
          <a:p>
            <a:r>
              <a:rPr lang="ru-RU" dirty="0" smtClean="0"/>
              <a:t>«Наказание и поощрение».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Театрализация сказки «Петушок и бобовое зёрнышко».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234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smtClean="0">
                <a:latin typeface="AnnaLightCTT" pitchFamily="2" charset="0"/>
              </a:rPr>
              <a:t>Консультация для родителей.</a:t>
            </a:r>
            <a:endParaRPr lang="ru-RU" dirty="0">
              <a:latin typeface="AnnaLightCTT" pitchFamily="2" charset="0"/>
            </a:endParaRPr>
          </a:p>
        </p:txBody>
      </p:sp>
      <p:pic>
        <p:nvPicPr>
          <p:cNvPr id="5" name="Содержимое 4" descr="P3290060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Содержимое 5" descr="P3290070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146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r>
              <a:rPr sz="4000" smtClean="0">
                <a:latin typeface="AnnaLightCTT" pitchFamily="2" charset="0"/>
              </a:rPr>
              <a:t>Театрализация сказки "Петушок и бобовое зёрнышко".</a:t>
            </a:r>
            <a:endParaRPr lang="ru-RU" sz="4000" dirty="0">
              <a:latin typeface="AnnaLightCTT" pitchFamily="2" charset="0"/>
            </a:endParaRPr>
          </a:p>
        </p:txBody>
      </p:sp>
      <p:pic>
        <p:nvPicPr>
          <p:cNvPr id="5" name="Содержимое 4" descr="_1080376 - копия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57200" y="2430339"/>
            <a:ext cx="4038600" cy="2865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Содержимое 5" descr="_1080381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648200" y="2428869"/>
            <a:ext cx="4038600" cy="285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150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285728"/>
            <a:ext cx="5643602" cy="3000396"/>
          </a:xfrm>
        </p:spPr>
        <p:txBody>
          <a:bodyPr>
            <a:normAutofit lnSpcReduction="10000"/>
          </a:bodyPr>
          <a:lstStyle/>
          <a:p>
            <a:r>
              <a:rPr lang="ru-RU" b="0" dirty="0" smtClean="0"/>
              <a:t>Эмоции и чувства играют важную роль в жизни ребёнка. Они помогают воспринимать действительность и реагировать на неё. Эмоциональный мир ребёнка гораздо богаче и колоритнее, чем у взрослого человека. Ребёнок может радоваться и сердиться, переживать и грустить.</a:t>
            </a:r>
            <a:endParaRPr lang="ru-RU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214678" y="3214686"/>
            <a:ext cx="4613279" cy="2714644"/>
          </a:xfrm>
        </p:spPr>
        <p:txBody>
          <a:bodyPr>
            <a:normAutofit/>
          </a:bodyPr>
          <a:lstStyle/>
          <a:p>
            <a:r>
              <a:rPr lang="ru-RU" b="0" dirty="0" smtClean="0"/>
              <a:t>Положительные эмоции направляют ребёнка в его творческих поисках и смелых начинаниях, а отрицательные тормозят процесс развития.</a:t>
            </a:r>
            <a:endParaRPr lang="ru-RU" b="0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3302662"/>
            <a:ext cx="2428892" cy="31806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715140" y="642918"/>
            <a:ext cx="1500089" cy="1642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254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200" u="sng" smtClean="0">
                <a:solidFill>
                  <a:schemeClr val="accent5">
                    <a:lumMod val="50000"/>
                  </a:schemeClr>
                </a:solidFill>
                <a:latin typeface="AnnaLightCTT" pitchFamily="2" charset="0"/>
              </a:rPr>
              <a:t>Тема:</a:t>
            </a:r>
            <a:r>
              <a:rPr sz="3200" smtClean="0">
                <a:solidFill>
                  <a:schemeClr val="accent5">
                    <a:lumMod val="50000"/>
                  </a:schemeClr>
                </a:solidFill>
                <a:latin typeface="AnnaLightCTT" pitchFamily="2" charset="0"/>
              </a:rPr>
              <a:t> </a:t>
            </a:r>
            <a:r>
              <a:rPr sz="3200" b="1" smtClean="0">
                <a:solidFill>
                  <a:schemeClr val="accent5">
                    <a:lumMod val="50000"/>
                  </a:schemeClr>
                </a:solidFill>
                <a:latin typeface="AnnaLightCTT" pitchFamily="2" charset="0"/>
              </a:rPr>
              <a:t>«Социально-эмоциональное развитие детей средней группы».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nnaLightCT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u="sng" dirty="0" smtClean="0"/>
              <a:t>Цель:</a:t>
            </a:r>
            <a:r>
              <a:rPr lang="ru-RU" sz="2000" dirty="0" smtClean="0"/>
              <a:t> </a:t>
            </a:r>
            <a:endParaRPr lang="en-US" sz="2000" dirty="0" smtClean="0"/>
          </a:p>
          <a:p>
            <a:r>
              <a:rPr lang="ru-RU" sz="2000" dirty="0" smtClean="0"/>
              <a:t>Повышение своего профессионального уровня, развитие навыков совместной деятельности в коллективе через социально-эмоциональное развитие детей средней группы. </a:t>
            </a:r>
            <a:endParaRPr lang="en-US" sz="2000" dirty="0" smtClean="0"/>
          </a:p>
          <a:p>
            <a:pPr>
              <a:buNone/>
            </a:pPr>
            <a:r>
              <a:rPr lang="ru-RU" sz="2000" u="sng" dirty="0" smtClean="0"/>
              <a:t>Задачи:</a:t>
            </a:r>
            <a:r>
              <a:rPr lang="ru-RU" sz="2000" dirty="0" smtClean="0"/>
              <a:t> </a:t>
            </a:r>
            <a:endParaRPr lang="en-US" sz="2000" dirty="0" smtClean="0"/>
          </a:p>
          <a:p>
            <a:r>
              <a:rPr lang="ru-RU" sz="2000" dirty="0" smtClean="0"/>
              <a:t>1.Определить наиболее рациональные приёмы организации дошкольников. </a:t>
            </a:r>
            <a:endParaRPr lang="en-US" sz="2000" dirty="0" smtClean="0"/>
          </a:p>
          <a:p>
            <a:r>
              <a:rPr lang="ru-RU" sz="2000" dirty="0" smtClean="0"/>
              <a:t>2.Наметить и провести цикл методических мероприятий, способствующих социально-эмоциональному развитию детей. </a:t>
            </a:r>
            <a:endParaRPr lang="en-US" sz="2000" dirty="0" smtClean="0"/>
          </a:p>
          <a:p>
            <a:r>
              <a:rPr lang="ru-RU" sz="2000" dirty="0" smtClean="0"/>
              <a:t>3.Проследить роль дидактических игр на развитие умения преодолевать застенчивость, нерешительность, неуверенность в себе, умение внутренне раскрепощаться. </a:t>
            </a:r>
            <a:endParaRPr lang="ru-RU" sz="2000" dirty="0"/>
          </a:p>
        </p:txBody>
      </p:sp>
    </p:spTree>
    <p:custDataLst>
      <p:tags r:id="rId1"/>
    </p:custDataLst>
  </p:cSld>
  <p:clrMapOvr>
    <a:masterClrMapping/>
  </p:clrMapOvr>
  <p:transition advTm="374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/>
          <a:lstStyle/>
          <a:p>
            <a:r>
              <a:rPr b="1" smtClean="0">
                <a:solidFill>
                  <a:srgbClr val="E46C0A"/>
                </a:solidFill>
                <a:latin typeface="Bookman Old Style" pitchFamily="16" charset="0"/>
                <a:cs typeface="Arial" charset="0"/>
              </a:rPr>
              <a:t>Спасибо</a:t>
            </a:r>
            <a:r>
              <a:rPr b="1" smtClean="0">
                <a:solidFill>
                  <a:srgbClr val="E46C0A"/>
                </a:solidFill>
                <a:latin typeface="Bookman Old Style" pitchFamily="16" charset="0"/>
              </a:rPr>
              <a:t> за внимание!</a:t>
            </a:r>
            <a:br>
              <a:rPr b="1" smtClean="0">
                <a:solidFill>
                  <a:srgbClr val="E46C0A"/>
                </a:solidFill>
                <a:latin typeface="Bookman Old Style" pitchFamily="16" charset="0"/>
              </a:rPr>
            </a:b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73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2714620"/>
            <a:ext cx="3217334" cy="37862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429156"/>
          </a:xfrm>
        </p:spPr>
        <p:txBody>
          <a:bodyPr/>
          <a:lstStyle/>
          <a:p>
            <a:pPr algn="r"/>
            <a:r>
              <a:rPr smtClean="0">
                <a:solidFill>
                  <a:srgbClr val="9C2435"/>
                </a:solidFill>
                <a:latin typeface="Bookman Old Style" pitchFamily="16" charset="0"/>
              </a:rPr>
              <a:t>Эмоции, обычно, через какое-то время проходят. Но то, что они сделали — остаётся.</a:t>
            </a:r>
            <a:br>
              <a:rPr smtClean="0">
                <a:solidFill>
                  <a:srgbClr val="9C2435"/>
                </a:solidFill>
                <a:latin typeface="Bookman Old Style" pitchFamily="16" charset="0"/>
              </a:rPr>
            </a:br>
            <a:r>
              <a:rPr smtClean="0">
                <a:solidFill>
                  <a:srgbClr val="9C2435"/>
                </a:solidFill>
                <a:latin typeface="Bookman Old Style" pitchFamily="16" charset="0"/>
              </a:rPr>
              <a:t/>
            </a:r>
            <a:br>
              <a:rPr smtClean="0">
                <a:solidFill>
                  <a:srgbClr val="9C2435"/>
                </a:solidFill>
                <a:latin typeface="Bookman Old Style" pitchFamily="16" charset="0"/>
              </a:rPr>
            </a:br>
            <a:r>
              <a:rPr u="sng" smtClean="0">
                <a:solidFill>
                  <a:schemeClr val="accent1">
                    <a:lumMod val="75000"/>
                  </a:schemeClr>
                </a:solidFill>
                <a:latin typeface="Bookman Old Style" pitchFamily="16" charset="0"/>
              </a:rPr>
              <a:t>Швебель В.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07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r>
              <a:rPr sz="6600" smtClean="0">
                <a:latin typeface="AnnaLightCTT" pitchFamily="2" charset="0"/>
              </a:rPr>
              <a:t>Этапы работы</a:t>
            </a:r>
            <a:endParaRPr lang="ru-RU" sz="6600" dirty="0">
              <a:latin typeface="AnnaLightCT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1.Изучение метод. литературы.</a:t>
            </a:r>
          </a:p>
          <a:p>
            <a:pPr algn="ctr"/>
            <a:r>
              <a:rPr lang="ru-RU" sz="4000" dirty="0" smtClean="0"/>
              <a:t>2.Работа с детьми.</a:t>
            </a:r>
          </a:p>
          <a:p>
            <a:pPr algn="ctr"/>
            <a:r>
              <a:rPr lang="ru-RU" sz="4000" dirty="0" smtClean="0"/>
              <a:t>3.Работа с коллективом.</a:t>
            </a:r>
          </a:p>
          <a:p>
            <a:pPr algn="ctr"/>
            <a:r>
              <a:rPr lang="ru-RU" sz="4000" dirty="0" smtClean="0"/>
              <a:t>4.Работа с родителями.</a:t>
            </a:r>
            <a:endParaRPr lang="ru-RU" sz="4000" dirty="0"/>
          </a:p>
        </p:txBody>
      </p:sp>
    </p:spTree>
    <p:custDataLst>
      <p:tags r:id="rId1"/>
    </p:custDataLst>
  </p:cSld>
  <p:clrMapOvr>
    <a:masterClrMapping/>
  </p:clrMapOvr>
  <p:transition advTm="194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latin typeface="AnnaLightCTT" pitchFamily="2" charset="0"/>
              </a:rPr>
              <a:t>Используемая литература:</a:t>
            </a:r>
            <a:endParaRPr lang="ru-RU" dirty="0">
              <a:latin typeface="AnnaLightCT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Программа «Радуга» Т.Н.Доронова, В.В.Гербова;</a:t>
            </a:r>
          </a:p>
          <a:p>
            <a:r>
              <a:rPr lang="ru-RU" sz="2400" dirty="0" smtClean="0"/>
              <a:t>«Моральное воспитание в детском саду» С.Г.Якобсон;</a:t>
            </a:r>
          </a:p>
          <a:p>
            <a:r>
              <a:rPr lang="ru-RU" sz="2400" dirty="0" smtClean="0"/>
              <a:t>«Ознакомление дошкольников с окружающим и социальной действительностью» Н.А.Алёшина;</a:t>
            </a:r>
          </a:p>
          <a:p>
            <a:r>
              <a:rPr lang="ru-RU" sz="2400" dirty="0" smtClean="0"/>
              <a:t>Д/в №10/2004 «Когда мои друзья со мной», «Коробка со страхами»;</a:t>
            </a:r>
          </a:p>
          <a:p>
            <a:r>
              <a:rPr lang="ru-RU" sz="2400" dirty="0" smtClean="0"/>
              <a:t>Д/в №5/98 «Что такое эмоции»;</a:t>
            </a:r>
          </a:p>
          <a:p>
            <a:r>
              <a:rPr lang="ru-RU" sz="2400" dirty="0" smtClean="0"/>
              <a:t>«Весёлый этикет» Н.Е.Богуславская, Н.Куприна.</a:t>
            </a:r>
            <a:endParaRPr lang="ru-RU" sz="2400" dirty="0"/>
          </a:p>
        </p:txBody>
      </p:sp>
    </p:spTree>
    <p:custDataLst>
      <p:tags r:id="rId1"/>
    </p:custDataLst>
  </p:cSld>
  <p:clrMapOvr>
    <a:masterClrMapping/>
  </p:clrMapOvr>
  <p:transition advTm="350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6600" smtClean="0">
                <a:latin typeface="AnnaLightCTT" pitchFamily="2" charset="0"/>
              </a:rPr>
              <a:t>Работа с детьми</a:t>
            </a:r>
            <a:endParaRPr lang="ru-RU" sz="6600" dirty="0">
              <a:latin typeface="AnnaLightCT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3983047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Разработка НОД.</a:t>
            </a:r>
          </a:p>
          <a:p>
            <a:pPr algn="ctr"/>
            <a:r>
              <a:rPr lang="ru-RU" sz="2800" dirty="0" smtClean="0"/>
              <a:t>Конспекты:</a:t>
            </a:r>
          </a:p>
          <a:p>
            <a:r>
              <a:rPr lang="ru-RU" sz="2800" dirty="0" smtClean="0"/>
              <a:t>«Пусть всем будет хорошо, будет радостно, светло!»</a:t>
            </a:r>
          </a:p>
          <a:p>
            <a:r>
              <a:rPr lang="ru-RU" sz="2800" dirty="0" smtClean="0"/>
              <a:t>«Разноцветная сказка»</a:t>
            </a:r>
          </a:p>
          <a:p>
            <a:pPr algn="ctr"/>
            <a:r>
              <a:rPr lang="ru-RU" sz="2800" dirty="0" smtClean="0"/>
              <a:t>Изготовление дидактических игр.</a:t>
            </a:r>
          </a:p>
          <a:p>
            <a:pPr algn="ctr"/>
            <a:r>
              <a:rPr lang="ru-RU" sz="2800" dirty="0" smtClean="0"/>
              <a:t>Картотека игр и упражнений на формирование умения выражать эмоции.</a:t>
            </a:r>
            <a:endParaRPr lang="ru-RU" sz="2800" dirty="0"/>
          </a:p>
        </p:txBody>
      </p:sp>
    </p:spTree>
    <p:custDataLst>
      <p:tags r:id="rId1"/>
    </p:custDataLst>
  </p:cSld>
  <p:clrMapOvr>
    <a:masterClrMapping/>
  </p:clrMapOvr>
  <p:transition advTm="313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/>
          <a:lstStyle/>
          <a:p>
            <a:r>
              <a:rPr smtClean="0">
                <a:latin typeface="AnnaLightCTT" pitchFamily="2" charset="0"/>
              </a:rPr>
              <a:t>Игра </a:t>
            </a:r>
            <a:r>
              <a:rPr lang="ru-RU" dirty="0" smtClean="0">
                <a:latin typeface="AnnaLightCTT" pitchFamily="2" charset="0"/>
              </a:rPr>
              <a:t>–</a:t>
            </a:r>
            <a:r>
              <a:rPr smtClean="0">
                <a:latin typeface="AnnaLightCTT" pitchFamily="2" charset="0"/>
              </a:rPr>
              <a:t> мирилка "Волшебная мирилка".</a:t>
            </a:r>
            <a:endParaRPr lang="ru-RU" dirty="0">
              <a:latin typeface="AnnaLightCTT" pitchFamily="2" charset="0"/>
            </a:endParaRPr>
          </a:p>
        </p:txBody>
      </p:sp>
      <p:pic>
        <p:nvPicPr>
          <p:cNvPr id="5" name="Содержимое 4" descr="P3140004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57200" y="234870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P3140003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648200" y="234870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advTm="139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5400" smtClean="0">
                <a:latin typeface="AnnaLightCTT" pitchFamily="2" charset="0"/>
              </a:rPr>
              <a:t>Игра "Больница".</a:t>
            </a:r>
            <a:endParaRPr lang="ru-RU" sz="5400" dirty="0">
              <a:latin typeface="AnnaLightCTT" pitchFamily="2" charset="0"/>
            </a:endParaRPr>
          </a:p>
        </p:txBody>
      </p:sp>
      <p:pic>
        <p:nvPicPr>
          <p:cNvPr id="4" name="Содержимое 3" descr="P3140006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87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5400" smtClean="0">
                <a:latin typeface="AnnaLightCTT" pitchFamily="2" charset="0"/>
              </a:rPr>
              <a:t>Игра "Магазин".</a:t>
            </a:r>
            <a:endParaRPr lang="ru-RU" sz="5400" dirty="0">
              <a:latin typeface="AnnaLightCTT" pitchFamily="2" charset="0"/>
            </a:endParaRPr>
          </a:p>
        </p:txBody>
      </p:sp>
      <p:pic>
        <p:nvPicPr>
          <p:cNvPr id="4" name="Содержимое 3" descr="P3140011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90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5|2.8|5.4|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7|3.7|5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9|3.8|4.4|4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7|5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7|5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8|2.2|6.9|2.3|5.1|6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5|3.5|3.2|3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9|4.2|4.5|6|5.9|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3|3.4|2.6|5|3.7|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4|5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1"/>
</p:tagLst>
</file>

<file path=ppt/theme/theme1.xml><?xml version="1.0" encoding="utf-8"?>
<a:theme xmlns:a="http://schemas.openxmlformats.org/drawingml/2006/main" name="MSC_MS_RU_RU_8March_Narcissus_2007v_Russia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8 марта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D3BE63E-20B1-4C64-BBFD-86C8F0717D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MSC_MS_RU_RU_8March_Narcissus_2007v_Russia</Template>
  <TotalTime>0</TotalTime>
  <Words>403</Words>
  <Application>Microsoft Office PowerPoint</Application>
  <PresentationFormat>Экран (4:3)</PresentationFormat>
  <Paragraphs>54</Paragraphs>
  <Slides>20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MSC_MS_RU_RU_8March_Narcissus_2007v_Russia</vt:lpstr>
      <vt:lpstr>Презентация</vt:lpstr>
      <vt:lpstr>Тема: «Социально-эмоциональное развитие детей средней группы».</vt:lpstr>
      <vt:lpstr>Эмоции, обычно, через какое-то время проходят. Но то, что они сделали — остаётся.  Швебель В.</vt:lpstr>
      <vt:lpstr>Этапы работы</vt:lpstr>
      <vt:lpstr>Используемая литература:</vt:lpstr>
      <vt:lpstr>Работа с детьми</vt:lpstr>
      <vt:lpstr>Игра – мирилка "Волшебная мирилка".</vt:lpstr>
      <vt:lpstr>Игра "Больница".</vt:lpstr>
      <vt:lpstr>Игра "Магазин".</vt:lpstr>
      <vt:lpstr>Игра "Парикмахерская".</vt:lpstr>
      <vt:lpstr>"Изготовление настольного театра".</vt:lpstr>
      <vt:lpstr>Слайд 12</vt:lpstr>
      <vt:lpstr>Работа с педагогическим коллективом.</vt:lpstr>
      <vt:lpstr>Консультация для педагогов.</vt:lpstr>
      <vt:lpstr>Тренинг для педагогов.</vt:lpstr>
      <vt:lpstr>Работа с родителями.</vt:lpstr>
      <vt:lpstr>Консультация для родителей.</vt:lpstr>
      <vt:lpstr>Театрализация сказки "Петушок и бобовое зёрнышко".</vt:lpstr>
      <vt:lpstr>Слайд 19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>Шаблон оформления к 8 Марта</dc:description>
  <cp:lastModifiedBy/>
  <cp:revision>1</cp:revision>
  <dcterms:created xsi:type="dcterms:W3CDTF">2013-03-30T14:58:06Z</dcterms:created>
  <dcterms:modified xsi:type="dcterms:W3CDTF">2014-11-08T11:47:15Z</dcterms:modified>
  <cp:category>Шаблон оформления к 8 Марта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TC103516779990</vt:lpwstr>
  </property>
</Properties>
</file>