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8" r:id="rId3"/>
    <p:sldId id="312" r:id="rId4"/>
    <p:sldId id="277" r:id="rId5"/>
    <p:sldId id="278" r:id="rId6"/>
    <p:sldId id="311" r:id="rId7"/>
    <p:sldId id="303" r:id="rId8"/>
    <p:sldId id="289" r:id="rId9"/>
    <p:sldId id="310" r:id="rId10"/>
    <p:sldId id="302" r:id="rId11"/>
    <p:sldId id="290" r:id="rId12"/>
    <p:sldId id="309" r:id="rId13"/>
    <p:sldId id="301" r:id="rId14"/>
    <p:sldId id="291" r:id="rId15"/>
    <p:sldId id="308" r:id="rId16"/>
    <p:sldId id="300" r:id="rId17"/>
    <p:sldId id="292" r:id="rId18"/>
    <p:sldId id="307" r:id="rId19"/>
    <p:sldId id="299" r:id="rId20"/>
    <p:sldId id="293" r:id="rId21"/>
    <p:sldId id="306" r:id="rId22"/>
    <p:sldId id="298" r:id="rId23"/>
    <p:sldId id="294" r:id="rId24"/>
    <p:sldId id="305" r:id="rId25"/>
    <p:sldId id="297" r:id="rId26"/>
    <p:sldId id="295" r:id="rId27"/>
    <p:sldId id="304" r:id="rId28"/>
    <p:sldId id="296" r:id="rId29"/>
    <p:sldId id="276" r:id="rId30"/>
    <p:sldId id="273" r:id="rId31"/>
    <p:sldId id="272" r:id="rId32"/>
    <p:sldId id="313" r:id="rId33"/>
    <p:sldId id="317" r:id="rId34"/>
    <p:sldId id="325" r:id="rId35"/>
    <p:sldId id="314" r:id="rId36"/>
    <p:sldId id="318" r:id="rId37"/>
    <p:sldId id="322" r:id="rId38"/>
    <p:sldId id="319" r:id="rId39"/>
    <p:sldId id="316" r:id="rId40"/>
    <p:sldId id="323" r:id="rId41"/>
    <p:sldId id="320" r:id="rId42"/>
    <p:sldId id="324" r:id="rId43"/>
    <p:sldId id="326" r:id="rId4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7/17/2015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jpeg"/><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jpe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jpeg"/><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jpe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jpeg"/><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914400"/>
            <a:ext cx="7924800" cy="1981200"/>
          </a:xfrm>
        </p:spPr>
        <p:txBody>
          <a:bodyPr>
            <a:normAutofit/>
          </a:bodyPr>
          <a:lstStyle/>
          <a:p>
            <a:r>
              <a:rPr lang="ru-RU" dirty="0" smtClean="0"/>
              <a:t>Игра-презентация</a:t>
            </a:r>
            <a:br>
              <a:rPr lang="ru-RU" dirty="0" smtClean="0"/>
            </a:br>
            <a:r>
              <a:rPr lang="ru-RU" dirty="0" smtClean="0"/>
              <a:t>«Дифференциация </a:t>
            </a:r>
            <a:r>
              <a:rPr lang="en-US" dirty="0" smtClean="0"/>
              <a:t>[</a:t>
            </a:r>
            <a:r>
              <a:rPr lang="ru-RU" dirty="0" err="1" smtClean="0"/>
              <a:t>б-п</a:t>
            </a:r>
            <a:r>
              <a:rPr lang="en-US" smtClean="0"/>
              <a:t>]</a:t>
            </a:r>
            <a:r>
              <a:rPr lang="ru-RU" smtClean="0"/>
              <a:t>»</a:t>
            </a:r>
            <a:endParaRPr lang="ru-RU" dirty="0"/>
          </a:p>
        </p:txBody>
      </p:sp>
      <p:sp>
        <p:nvSpPr>
          <p:cNvPr id="3" name="Содержимое 2"/>
          <p:cNvSpPr>
            <a:spLocks noGrp="1"/>
          </p:cNvSpPr>
          <p:nvPr>
            <p:ph idx="1"/>
          </p:nvPr>
        </p:nvSpPr>
        <p:spPr>
          <a:xfrm>
            <a:off x="685800" y="3505200"/>
            <a:ext cx="8001000" cy="2620963"/>
          </a:xfrm>
        </p:spPr>
        <p:txBody>
          <a:bodyPr/>
          <a:lstStyle/>
          <a:p>
            <a:pPr algn="ctr">
              <a:buNone/>
            </a:pPr>
            <a:r>
              <a:rPr lang="ru-RU" dirty="0" smtClean="0"/>
              <a:t>Автор – </a:t>
            </a:r>
            <a:r>
              <a:rPr lang="ru-RU" dirty="0" err="1" smtClean="0"/>
              <a:t>Ганзя</a:t>
            </a:r>
            <a:r>
              <a:rPr lang="ru-RU" dirty="0" smtClean="0"/>
              <a:t> Александра Борисовна, учитель-логопед ГБДОУ детский сад № 43 Пушкинского района СПб</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696200" y="5715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924800" y="6019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7315200" y="304800"/>
            <a:ext cx="1356831" cy="1509713"/>
          </a:xfrm>
          <a:prstGeom prst="rect">
            <a:avLst/>
          </a:prstGeom>
          <a:noFill/>
        </p:spPr>
      </p:pic>
      <p:pic>
        <p:nvPicPr>
          <p:cNvPr id="31750" name="Picture 6" descr="Картинки по запросу бескозырка белая"/>
          <p:cNvPicPr>
            <a:picLocks noChangeAspect="1" noChangeArrowheads="1"/>
          </p:cNvPicPr>
          <p:nvPr/>
        </p:nvPicPr>
        <p:blipFill>
          <a:blip r:embed="rId6"/>
          <a:srcRect/>
          <a:stretch>
            <a:fillRect/>
          </a:stretch>
        </p:blipFill>
        <p:spPr bwMode="auto">
          <a:xfrm>
            <a:off x="1600200" y="2971800"/>
            <a:ext cx="6046398" cy="3429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543800" y="5791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8001000" y="5943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7315200" y="304800"/>
            <a:ext cx="1356831" cy="1509713"/>
          </a:xfrm>
          <a:prstGeom prst="rect">
            <a:avLst/>
          </a:prstGeom>
          <a:noFill/>
        </p:spPr>
      </p:pic>
      <p:sp>
        <p:nvSpPr>
          <p:cNvPr id="28674" name="AutoShape 2" descr="Картинки по запросу клубок нито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6" name="Picture 4" descr="http://thumbs.dreamstime.com/thumblarge_476/1265577246wJl3Ni.jpg"/>
          <p:cNvPicPr>
            <a:picLocks noChangeAspect="1" noChangeArrowheads="1"/>
          </p:cNvPicPr>
          <p:nvPr/>
        </p:nvPicPr>
        <p:blipFill>
          <a:blip r:embed="rId6"/>
          <a:srcRect/>
          <a:stretch>
            <a:fillRect/>
          </a:stretch>
        </p:blipFill>
        <p:spPr bwMode="auto">
          <a:xfrm>
            <a:off x="2286000" y="2686050"/>
            <a:ext cx="4191000" cy="31432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467600" y="5334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543800"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7315200" y="304800"/>
            <a:ext cx="1356831" cy="1509713"/>
          </a:xfrm>
          <a:prstGeom prst="rect">
            <a:avLst/>
          </a:prstGeom>
          <a:noFill/>
        </p:spPr>
      </p:pic>
      <p:pic>
        <p:nvPicPr>
          <p:cNvPr id="25602" name="Picture 2" descr="http://img1.liveinternet.ru/images/attach/c/5/88/577/88577091_0_939f5_2b0aadfd_XXL.jpg"/>
          <p:cNvPicPr>
            <a:picLocks noChangeAspect="1" noChangeArrowheads="1"/>
          </p:cNvPicPr>
          <p:nvPr/>
        </p:nvPicPr>
        <p:blipFill>
          <a:blip r:embed="rId6" cstate="email"/>
          <a:srcRect/>
          <a:stretch>
            <a:fillRect/>
          </a:stretch>
        </p:blipFill>
        <p:spPr bwMode="auto">
          <a:xfrm>
            <a:off x="1981200" y="1752600"/>
            <a:ext cx="5295900" cy="48495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924800" y="5943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04800"/>
            <a:ext cx="8382000" cy="5821363"/>
          </a:xfrm>
        </p:spPr>
        <p:txBody>
          <a:bodyPr>
            <a:normAutofit fontScale="70000" lnSpcReduction="20000"/>
          </a:bodyPr>
          <a:lstStyle/>
          <a:p>
            <a:pPr>
              <a:buNone/>
            </a:pPr>
            <a:endParaRPr lang="ru-RU" dirty="0" smtClean="0"/>
          </a:p>
          <a:p>
            <a:pPr>
              <a:buNone/>
            </a:pPr>
            <a:r>
              <a:rPr lang="ru-RU" u="sng" dirty="0" smtClean="0"/>
              <a:t>Задачи:</a:t>
            </a:r>
          </a:p>
          <a:p>
            <a:r>
              <a:rPr lang="ru-RU" dirty="0" smtClean="0"/>
              <a:t>учить различать  звонкие и глухие согласные  </a:t>
            </a:r>
            <a:r>
              <a:rPr lang="en-US" dirty="0" smtClean="0"/>
              <a:t>[</a:t>
            </a:r>
            <a:r>
              <a:rPr lang="ru-RU" dirty="0" err="1" smtClean="0"/>
              <a:t>б-п</a:t>
            </a:r>
            <a:r>
              <a:rPr lang="en-US" dirty="0" smtClean="0"/>
              <a:t>]</a:t>
            </a:r>
            <a:r>
              <a:rPr lang="ru-RU" dirty="0" smtClean="0"/>
              <a:t>;</a:t>
            </a:r>
          </a:p>
          <a:p>
            <a:r>
              <a:rPr lang="ru-RU" dirty="0" smtClean="0"/>
              <a:t>автоматизировать в словах </a:t>
            </a:r>
            <a:r>
              <a:rPr lang="en-US" dirty="0" smtClean="0"/>
              <a:t>[</a:t>
            </a:r>
            <a:r>
              <a:rPr lang="ru-RU" dirty="0" err="1" smtClean="0"/>
              <a:t>б-п</a:t>
            </a:r>
            <a:r>
              <a:rPr lang="en-US" dirty="0" smtClean="0"/>
              <a:t>]</a:t>
            </a:r>
            <a:r>
              <a:rPr lang="ru-RU" dirty="0" smtClean="0"/>
              <a:t> (при необходимости);</a:t>
            </a:r>
          </a:p>
          <a:p>
            <a:r>
              <a:rPr lang="ru-RU" dirty="0" smtClean="0"/>
              <a:t>формировать навык самоконтроля;</a:t>
            </a:r>
            <a:endParaRPr lang="en-US" dirty="0" smtClean="0"/>
          </a:p>
          <a:p>
            <a:r>
              <a:rPr lang="ru-RU" dirty="0" smtClean="0"/>
              <a:t>формировать мотивацию правильной речи.</a:t>
            </a:r>
          </a:p>
          <a:p>
            <a:pPr>
              <a:buNone/>
            </a:pPr>
            <a:r>
              <a:rPr lang="ru-RU" u="sng" dirty="0" smtClean="0"/>
              <a:t>Правила игры</a:t>
            </a:r>
          </a:p>
          <a:p>
            <a:pPr>
              <a:buNone/>
            </a:pPr>
            <a:r>
              <a:rPr lang="ru-RU" dirty="0" smtClean="0"/>
              <a:t>	      Ребенок называет картинку и определяет (на слух), какой звук есть в слове </a:t>
            </a:r>
            <a:r>
              <a:rPr lang="en-US" dirty="0" smtClean="0"/>
              <a:t>[</a:t>
            </a:r>
            <a:r>
              <a:rPr lang="ru-RU" dirty="0" smtClean="0"/>
              <a:t>б</a:t>
            </a:r>
            <a:r>
              <a:rPr lang="en-US" dirty="0" smtClean="0"/>
              <a:t>]</a:t>
            </a:r>
            <a:r>
              <a:rPr lang="ru-RU" dirty="0" smtClean="0"/>
              <a:t> или</a:t>
            </a:r>
            <a:r>
              <a:rPr lang="en-US" dirty="0" smtClean="0"/>
              <a:t> [</a:t>
            </a:r>
            <a:r>
              <a:rPr lang="ru-RU" dirty="0" smtClean="0"/>
              <a:t>п</a:t>
            </a:r>
            <a:r>
              <a:rPr lang="en-US" smtClean="0"/>
              <a:t>]</a:t>
            </a:r>
            <a:r>
              <a:rPr lang="ru-RU" dirty="0" smtClean="0"/>
              <a:t>. Нажимает мышкой на соответствующий символ  -колокольчик или перечеркнутый колокольчик (звонкий или глухой звук соответственно). Если ответ правильный, то при нажатии на синюю стрелку, появится следующая картинка. Если ребенок ошибся, то при нажатии на синюю стрелку появится прежняя картинка.</a:t>
            </a:r>
          </a:p>
          <a:p>
            <a:pPr>
              <a:buNone/>
            </a:pPr>
            <a:endParaRPr lang="ru-RU" dirty="0" smtClean="0"/>
          </a:p>
          <a:p>
            <a:pPr>
              <a:buNone/>
            </a:pPr>
            <a:r>
              <a:rPr lang="ru-RU" u="sng" dirty="0" smtClean="0"/>
              <a:t>Примечание: </a:t>
            </a:r>
            <a:r>
              <a:rPr lang="ru-RU" dirty="0" smtClean="0"/>
              <a:t>игра создана с помощью системы гиперссылок; необходимо точно наводить мышку на вышеназванные символы, чтобы попасть на гиперссылку.</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924800" y="586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7315200" y="304800"/>
            <a:ext cx="1356831" cy="1509713"/>
          </a:xfrm>
          <a:prstGeom prst="rect">
            <a:avLst/>
          </a:prstGeom>
          <a:noFill/>
        </p:spPr>
      </p:pic>
      <p:pic>
        <p:nvPicPr>
          <p:cNvPr id="22530" name="Picture 2" descr="http://www.simbir-flora.narod.ru/pic/krapiva_dv1.jpg"/>
          <p:cNvPicPr>
            <a:picLocks noChangeAspect="1" noChangeArrowheads="1"/>
          </p:cNvPicPr>
          <p:nvPr/>
        </p:nvPicPr>
        <p:blipFill>
          <a:blip r:embed="rId6"/>
          <a:srcRect/>
          <a:stretch>
            <a:fillRect/>
          </a:stretch>
        </p:blipFill>
        <p:spPr bwMode="auto">
          <a:xfrm>
            <a:off x="2438400" y="609600"/>
            <a:ext cx="4021908" cy="58515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8077200" y="5791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620000" y="5486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7315200" y="304800"/>
            <a:ext cx="1356831" cy="1509713"/>
          </a:xfrm>
          <a:prstGeom prst="rect">
            <a:avLst/>
          </a:prstGeom>
          <a:noFill/>
        </p:spPr>
      </p:pic>
      <p:sp>
        <p:nvSpPr>
          <p:cNvPr id="19458" name="AutoShape 2" descr="Картинки по запросу кабачок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2" name="Picture 6" descr="http://ustimochka.ru/wp-content/uploads/2013/05/marrow.jpg"/>
          <p:cNvPicPr>
            <a:picLocks noChangeAspect="1" noChangeArrowheads="1"/>
          </p:cNvPicPr>
          <p:nvPr/>
        </p:nvPicPr>
        <p:blipFill>
          <a:blip r:embed="rId6"/>
          <a:srcRect/>
          <a:stretch>
            <a:fillRect/>
          </a:stretch>
        </p:blipFill>
        <p:spPr bwMode="auto">
          <a:xfrm>
            <a:off x="2286000" y="1600200"/>
            <a:ext cx="4876800" cy="48768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467600" y="5791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315200"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533400" y="4114800"/>
            <a:ext cx="1356831" cy="1509713"/>
          </a:xfrm>
          <a:prstGeom prst="rect">
            <a:avLst/>
          </a:prstGeom>
          <a:noFill/>
        </p:spPr>
      </p:pic>
      <p:pic>
        <p:nvPicPr>
          <p:cNvPr id="16386" name="Picture 2" descr="http://s6.pikabu.ru/post_img/big/2014/05/28/0/1401222522_1180008474.jpg"/>
          <p:cNvPicPr>
            <a:picLocks noChangeAspect="1" noChangeArrowheads="1"/>
          </p:cNvPicPr>
          <p:nvPr/>
        </p:nvPicPr>
        <p:blipFill>
          <a:blip r:embed="rId6" cstate="screen"/>
          <a:srcRect/>
          <a:stretch>
            <a:fillRect/>
          </a:stretch>
        </p:blipFill>
        <p:spPr bwMode="auto">
          <a:xfrm>
            <a:off x="2927524" y="685800"/>
            <a:ext cx="5752926" cy="515397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315200" y="5562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467600" y="5562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2362200" y="228600"/>
            <a:ext cx="1257570" cy="1981200"/>
          </a:xfrm>
          <a:prstGeom prst="rect">
            <a:avLst/>
          </a:prstGeom>
          <a:noFill/>
        </p:spPr>
      </p:pic>
      <p:cxnSp>
        <p:nvCxnSpPr>
          <p:cNvPr id="10" name="Прямая соединительная линия 9"/>
          <p:cNvCxnSpPr/>
          <p:nvPr/>
        </p:nvCxnSpPr>
        <p:spPr>
          <a:xfrm rot="16200000" flipH="1">
            <a:off x="23241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5410200" y="457200"/>
            <a:ext cx="1356831" cy="1509713"/>
          </a:xfrm>
          <a:prstGeom prst="rect">
            <a:avLst/>
          </a:prstGeom>
          <a:noFill/>
        </p:spPr>
      </p:pic>
      <p:sp>
        <p:nvSpPr>
          <p:cNvPr id="40962" name="AutoShape 2" descr="Картинки по запросу табун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0964" name="Picture 4" descr="http://foto-zverey.ru/loshadi/loshad31.jpg"/>
          <p:cNvPicPr>
            <a:picLocks noChangeAspect="1" noChangeArrowheads="1"/>
          </p:cNvPicPr>
          <p:nvPr/>
        </p:nvPicPr>
        <p:blipFill>
          <a:blip r:embed="rId6" cstate="email"/>
          <a:srcRect/>
          <a:stretch>
            <a:fillRect/>
          </a:stretch>
        </p:blipFill>
        <p:spPr bwMode="auto">
          <a:xfrm>
            <a:off x="990600" y="2667000"/>
            <a:ext cx="7118451" cy="394156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467600" y="5486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7315200" y="304800"/>
            <a:ext cx="1356831" cy="1509713"/>
          </a:xfrm>
          <a:prstGeom prst="rect">
            <a:avLst/>
          </a:prstGeom>
          <a:noFill/>
        </p:spPr>
      </p:pic>
      <p:pic>
        <p:nvPicPr>
          <p:cNvPr id="12290" name="Picture 2" descr="http://kulinaria1914.ru/img/Russkaya_pechka.jpg"/>
          <p:cNvPicPr>
            <a:picLocks noChangeAspect="1" noChangeArrowheads="1"/>
          </p:cNvPicPr>
          <p:nvPr/>
        </p:nvPicPr>
        <p:blipFill>
          <a:blip r:embed="rId6"/>
          <a:srcRect/>
          <a:stretch>
            <a:fillRect/>
          </a:stretch>
        </p:blipFill>
        <p:spPr bwMode="auto">
          <a:xfrm>
            <a:off x="2286000" y="1981200"/>
            <a:ext cx="4660299" cy="4343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924800" y="5410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391400"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7315200" y="304800"/>
            <a:ext cx="1356831" cy="1509713"/>
          </a:xfrm>
          <a:prstGeom prst="rect">
            <a:avLst/>
          </a:prstGeom>
          <a:noFill/>
        </p:spPr>
      </p:pic>
      <p:pic>
        <p:nvPicPr>
          <p:cNvPr id="9218" name="Picture 2" descr="http://i.artfile.ru/4000x2813_721599_%5bwww.ArtFile.ru%5d.jpg"/>
          <p:cNvPicPr>
            <a:picLocks noChangeAspect="1" noChangeArrowheads="1"/>
          </p:cNvPicPr>
          <p:nvPr/>
        </p:nvPicPr>
        <p:blipFill>
          <a:blip r:embed="rId6"/>
          <a:srcRect/>
          <a:stretch>
            <a:fillRect/>
          </a:stretch>
        </p:blipFill>
        <p:spPr bwMode="auto">
          <a:xfrm>
            <a:off x="17449800" y="-12801600"/>
            <a:ext cx="38100000" cy="26793826"/>
          </a:xfrm>
          <a:prstGeom prst="rect">
            <a:avLst/>
          </a:prstGeom>
          <a:noFill/>
        </p:spPr>
      </p:pic>
      <p:pic>
        <p:nvPicPr>
          <p:cNvPr id="9220" name="Picture 4" descr="http://tutknow.ru/uploads/posts/2013-03/thumbs/1362580606_brusnika.jpg"/>
          <p:cNvPicPr>
            <a:picLocks noChangeAspect="1" noChangeArrowheads="1"/>
          </p:cNvPicPr>
          <p:nvPr/>
        </p:nvPicPr>
        <p:blipFill>
          <a:blip r:embed="rId7"/>
          <a:srcRect/>
          <a:stretch>
            <a:fillRect/>
          </a:stretch>
        </p:blipFill>
        <p:spPr bwMode="auto">
          <a:xfrm>
            <a:off x="2133600" y="2667000"/>
            <a:ext cx="5486400" cy="391885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620000" y="563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239000" y="5334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1257570" cy="1981200"/>
          </a:xfrm>
          <a:prstGeom prst="rect">
            <a:avLst/>
          </a:prstGeom>
          <a:noFill/>
        </p:spPr>
      </p:pic>
      <p:cxnSp>
        <p:nvCxnSpPr>
          <p:cNvPr id="10" name="Прямая соединительная линия 9"/>
          <p:cNvCxnSpPr/>
          <p:nvPr/>
        </p:nvCxnSpPr>
        <p:spPr>
          <a:xfrm rot="16200000" flipH="1">
            <a:off x="266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7315200" y="304800"/>
            <a:ext cx="1356831" cy="1509713"/>
          </a:xfrm>
          <a:prstGeom prst="rect">
            <a:avLst/>
          </a:prstGeom>
          <a:noFill/>
        </p:spPr>
      </p:pic>
      <p:pic>
        <p:nvPicPr>
          <p:cNvPr id="6146" name="Picture 2" descr="http://www.tourblogger.ru/sites/default/files/u26483/saxara.jpg"/>
          <p:cNvPicPr>
            <a:picLocks noChangeAspect="1" noChangeArrowheads="1"/>
          </p:cNvPicPr>
          <p:nvPr/>
        </p:nvPicPr>
        <p:blipFill>
          <a:blip r:embed="rId6" cstate="email"/>
          <a:srcRect/>
          <a:stretch>
            <a:fillRect/>
          </a:stretch>
        </p:blipFill>
        <p:spPr bwMode="auto">
          <a:xfrm>
            <a:off x="1828800" y="2286000"/>
            <a:ext cx="5715000" cy="42862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696200" y="5562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772400" y="5715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391400" y="5791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304801" y="381000"/>
            <a:ext cx="967362" cy="1524000"/>
          </a:xfrm>
          <a:prstGeom prst="rect">
            <a:avLst/>
          </a:prstGeom>
          <a:noFill/>
        </p:spPr>
      </p:pic>
      <p:cxnSp>
        <p:nvCxnSpPr>
          <p:cNvPr id="10" name="Прямая соединительная линия 9"/>
          <p:cNvCxnSpPr/>
          <p:nvPr/>
        </p:nvCxnSpPr>
        <p:spPr>
          <a:xfrm rot="16200000" flipH="1">
            <a:off x="304800" y="533400"/>
            <a:ext cx="121920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 action="ppaction://noaction"/>
          </p:cNvPr>
          <p:cNvPicPr>
            <a:picLocks noChangeAspect="1" noChangeArrowheads="1"/>
          </p:cNvPicPr>
          <p:nvPr/>
        </p:nvPicPr>
        <p:blipFill>
          <a:blip r:embed="rId4"/>
          <a:srcRect/>
          <a:stretch>
            <a:fillRect/>
          </a:stretch>
        </p:blipFill>
        <p:spPr bwMode="auto">
          <a:xfrm>
            <a:off x="7439327" y="304801"/>
            <a:ext cx="1232704" cy="1371600"/>
          </a:xfrm>
          <a:prstGeom prst="rect">
            <a:avLst/>
          </a:prstGeom>
          <a:noFill/>
        </p:spPr>
      </p:pic>
      <p:pic>
        <p:nvPicPr>
          <p:cNvPr id="3074" name="Picture 2" descr="http://artnow.ru/img/234000/234333.jpg"/>
          <p:cNvPicPr>
            <a:picLocks noChangeAspect="1" noChangeArrowheads="1"/>
          </p:cNvPicPr>
          <p:nvPr/>
        </p:nvPicPr>
        <p:blipFill>
          <a:blip r:embed="rId5"/>
          <a:srcRect/>
          <a:stretch>
            <a:fillRect/>
          </a:stretch>
        </p:blipFill>
        <p:spPr bwMode="auto">
          <a:xfrm>
            <a:off x="1676400" y="2057400"/>
            <a:ext cx="6156193" cy="4572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162800" y="5105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696200" y="5791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57200"/>
            <a:ext cx="8229600" cy="5668963"/>
          </a:xfrm>
        </p:spPr>
        <p:txBody>
          <a:bodyPr>
            <a:normAutofit/>
          </a:bodyPr>
          <a:lstStyle/>
          <a:p>
            <a:pPr algn="ctr">
              <a:buNone/>
            </a:pPr>
            <a:endParaRPr lang="ru-RU" sz="8000" dirty="0" smtClean="0">
              <a:solidFill>
                <a:srgbClr val="FF0000"/>
              </a:solidFill>
            </a:endParaRPr>
          </a:p>
          <a:p>
            <a:pPr algn="ctr">
              <a:buNone/>
            </a:pPr>
            <a:r>
              <a:rPr lang="ru-RU" sz="8000" dirty="0" smtClean="0">
                <a:solidFill>
                  <a:srgbClr val="FF0000"/>
                </a:solidFill>
              </a:rPr>
              <a:t>МОЛОДЕЦ!</a:t>
            </a:r>
            <a:endParaRPr lang="ru-RU" sz="80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239000" y="5181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p:cNvPicPr>
            <a:picLocks noChangeAspect="1" noChangeArrowheads="1"/>
          </p:cNvPicPr>
          <p:nvPr/>
        </p:nvPicPr>
        <p:blipFill>
          <a:blip r:embed="rId2"/>
          <a:srcRect/>
          <a:stretch>
            <a:fillRect/>
          </a:stretch>
        </p:blipFill>
        <p:spPr bwMode="auto">
          <a:xfrm>
            <a:off x="2209800" y="304800"/>
            <a:ext cx="1257570" cy="1981200"/>
          </a:xfrm>
          <a:prstGeom prst="rect">
            <a:avLst/>
          </a:prstGeom>
          <a:noFill/>
        </p:spPr>
      </p:pic>
      <p:cxnSp>
        <p:nvCxnSpPr>
          <p:cNvPr id="10" name="Прямая соединительная линия 9"/>
          <p:cNvCxnSpPr/>
          <p:nvPr/>
        </p:nvCxnSpPr>
        <p:spPr>
          <a:xfrm rot="16200000" flipH="1">
            <a:off x="21717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3" action="ppaction://hlinksldjump"/>
          </p:cNvPr>
          <p:cNvPicPr>
            <a:picLocks noChangeAspect="1" noChangeArrowheads="1"/>
          </p:cNvPicPr>
          <p:nvPr/>
        </p:nvPicPr>
        <p:blipFill>
          <a:blip r:embed="rId4"/>
          <a:srcRect/>
          <a:stretch>
            <a:fillRect/>
          </a:stretch>
        </p:blipFill>
        <p:spPr bwMode="auto">
          <a:xfrm>
            <a:off x="5105400" y="533400"/>
            <a:ext cx="1356831" cy="1509713"/>
          </a:xfrm>
          <a:prstGeom prst="rect">
            <a:avLst/>
          </a:prstGeom>
          <a:noFill/>
        </p:spPr>
      </p:pic>
      <p:pic>
        <p:nvPicPr>
          <p:cNvPr id="37890" name="Picture 2" descr="http://www.ikirov.ru/files/1210/%D0%BA%D0%B5%D1%80%D0%B0%D0%BC%D0%B8%D1%87%D0%B5%D1%81%D0%BA%D0%B0%D1%8F%20%D0%BF%D0%BE%D1%81%D1%83%D0%B4%D0%B0.jpg"/>
          <p:cNvPicPr>
            <a:picLocks noChangeAspect="1" noChangeArrowheads="1"/>
          </p:cNvPicPr>
          <p:nvPr/>
        </p:nvPicPr>
        <p:blipFill>
          <a:blip r:embed="rId5"/>
          <a:srcRect/>
          <a:stretch>
            <a:fillRect/>
          </a:stretch>
        </p:blipFill>
        <p:spPr bwMode="auto">
          <a:xfrm>
            <a:off x="1752600" y="2438400"/>
            <a:ext cx="5867400" cy="41442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Саша\Рабочий стол\к-г\веселый смайлик.jpg"/>
          <p:cNvPicPr>
            <a:picLocks noChangeAspect="1" noChangeArrowheads="1"/>
          </p:cNvPicPr>
          <p:nvPr/>
        </p:nvPicPr>
        <p:blipFill>
          <a:blip r:embed="rId2"/>
          <a:srcRect/>
          <a:stretch>
            <a:fillRect/>
          </a:stretch>
        </p:blipFill>
        <p:spPr bwMode="auto">
          <a:xfrm>
            <a:off x="1828800" y="914400"/>
            <a:ext cx="5791200" cy="4689923"/>
          </a:xfrm>
          <a:prstGeom prst="rect">
            <a:avLst/>
          </a:prstGeom>
          <a:noFill/>
        </p:spPr>
      </p:pic>
      <p:sp>
        <p:nvSpPr>
          <p:cNvPr id="3" name="Стрелка вправо 2">
            <a:hlinkClick r:id="rId3" action="ppaction://hlinksldjump"/>
          </p:cNvPr>
          <p:cNvSpPr/>
          <p:nvPr/>
        </p:nvSpPr>
        <p:spPr>
          <a:xfrm>
            <a:off x="7696200" y="563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Саша\Рабочий стол\к-г\грустный смайлик.jpg"/>
          <p:cNvPicPr>
            <a:picLocks noGrp="1" noChangeAspect="1" noChangeArrowheads="1"/>
          </p:cNvPicPr>
          <p:nvPr>
            <p:ph idx="1"/>
          </p:nvPr>
        </p:nvPicPr>
        <p:blipFill>
          <a:blip r:embed="rId2"/>
          <a:srcRect/>
          <a:stretch>
            <a:fillRect/>
          </a:stretch>
        </p:blipFill>
        <p:spPr bwMode="auto">
          <a:xfrm>
            <a:off x="2971800" y="1752600"/>
            <a:ext cx="2971800" cy="2971800"/>
          </a:xfrm>
          <a:prstGeom prst="rect">
            <a:avLst/>
          </a:prstGeom>
          <a:noFill/>
        </p:spPr>
      </p:pic>
      <p:sp>
        <p:nvSpPr>
          <p:cNvPr id="3" name="Стрелка вправо 2">
            <a:hlinkClick r:id="rId3" action="ppaction://hlinksldjump"/>
          </p:cNvPr>
          <p:cNvSpPr/>
          <p:nvPr/>
        </p:nvSpPr>
        <p:spPr>
          <a:xfrm>
            <a:off x="7620000" y="563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Саша\Рабочий стол\смайлики и колокольчики\колокольчик с красной ленточкой.jpg">
            <a:hlinkClick r:id="rId2" action="ppaction://hlinksldjump"/>
          </p:cNvPr>
          <p:cNvPicPr>
            <a:picLocks noChangeAspect="1" noChangeArrowheads="1"/>
          </p:cNvPicPr>
          <p:nvPr/>
        </p:nvPicPr>
        <p:blipFill>
          <a:blip r:embed="rId3"/>
          <a:srcRect/>
          <a:stretch>
            <a:fillRect/>
          </a:stretch>
        </p:blipFill>
        <p:spPr bwMode="auto">
          <a:xfrm>
            <a:off x="2895600" y="381000"/>
            <a:ext cx="990599" cy="1560609"/>
          </a:xfrm>
          <a:prstGeom prst="rect">
            <a:avLst/>
          </a:prstGeom>
          <a:noFill/>
        </p:spPr>
      </p:pic>
      <p:cxnSp>
        <p:nvCxnSpPr>
          <p:cNvPr id="10" name="Прямая соединительная линия 9"/>
          <p:cNvCxnSpPr/>
          <p:nvPr/>
        </p:nvCxnSpPr>
        <p:spPr>
          <a:xfrm rot="16200000" flipH="1">
            <a:off x="2628900" y="571500"/>
            <a:ext cx="1600200" cy="121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Саша\Рабочий стол\смайлики и колокольчики\колокольчик.jpg">
            <a:hlinkClick r:id="rId4" action="ppaction://hlinksldjump"/>
          </p:cNvPr>
          <p:cNvPicPr>
            <a:picLocks noChangeAspect="1" noChangeArrowheads="1"/>
          </p:cNvPicPr>
          <p:nvPr/>
        </p:nvPicPr>
        <p:blipFill>
          <a:blip r:embed="rId5"/>
          <a:srcRect/>
          <a:stretch>
            <a:fillRect/>
          </a:stretch>
        </p:blipFill>
        <p:spPr bwMode="auto">
          <a:xfrm>
            <a:off x="5486400" y="457200"/>
            <a:ext cx="1164221" cy="1295400"/>
          </a:xfrm>
          <a:prstGeom prst="rect">
            <a:avLst/>
          </a:prstGeom>
          <a:noFill/>
        </p:spPr>
      </p:pic>
      <p:pic>
        <p:nvPicPr>
          <p:cNvPr id="34820" name="Picture 4" descr="http://myslo.ru/Content/Comment/jpeg/2e/ed/2eed6d27-639d-4bb1-80b2-cad69358da74_1.jpg"/>
          <p:cNvPicPr>
            <a:picLocks noChangeAspect="1" noChangeArrowheads="1"/>
          </p:cNvPicPr>
          <p:nvPr/>
        </p:nvPicPr>
        <p:blipFill>
          <a:blip r:embed="rId6"/>
          <a:srcRect/>
          <a:stretch>
            <a:fillRect/>
          </a:stretch>
        </p:blipFill>
        <p:spPr bwMode="auto">
          <a:xfrm>
            <a:off x="1447800" y="2590800"/>
            <a:ext cx="6512395" cy="40671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51</Words>
  <PresentationFormat>Экран (4:3)</PresentationFormat>
  <Paragraphs>14</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Office Theme</vt:lpstr>
      <vt:lpstr>Игра-презентация «Дифференциация [б-п]»</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home</cp:lastModifiedBy>
  <cp:revision>37</cp:revision>
  <dcterms:modified xsi:type="dcterms:W3CDTF">2015-07-17T18:42:02Z</dcterms:modified>
</cp:coreProperties>
</file>