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59" r:id="rId9"/>
    <p:sldId id="270" r:id="rId10"/>
    <p:sldId id="271" r:id="rId11"/>
    <p:sldId id="272" r:id="rId12"/>
    <p:sldId id="273" r:id="rId13"/>
    <p:sldId id="26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2.wav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4.wav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FE084-A5D5-468B-AFA8-5BA36172E901}" type="datetimeFigureOut">
              <a:rPr lang="ru-RU"/>
              <a:pPr>
                <a:defRPr/>
              </a:pPr>
              <a:t>05.04.2011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B739E-AA5F-44C8-9F7F-41591390C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E8C7B-4B8F-4F7C-B0EC-EDC48C0350EA}" type="datetimeFigureOut">
              <a:rPr lang="ru-RU"/>
              <a:pPr>
                <a:defRPr/>
              </a:pPr>
              <a:t>05.04.2011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6139F-A44F-4BAE-B472-44820E503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B5052-1467-4085-B04A-72A6DEBDA863}" type="datetimeFigureOut">
              <a:rPr lang="ru-RU"/>
              <a:pPr>
                <a:defRPr/>
              </a:pPr>
              <a:t>05.04.2011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776EA-8C28-405F-9E8F-69F2E42F3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0D3ED-7989-4011-BA6C-043A74BF630C}" type="datetimeFigureOut">
              <a:rPr lang="ru-RU"/>
              <a:pPr>
                <a:defRPr/>
              </a:pPr>
              <a:t>05.04.2011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97A4F-3F56-4D93-A437-6BBD0404D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7909D-C945-4EE5-8C59-A19636A176E8}" type="datetimeFigureOut">
              <a:rPr lang="ru-RU"/>
              <a:pPr>
                <a:defRPr/>
              </a:pPr>
              <a:t>05.04.2011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54A0-0930-4EC2-B789-AFF500C34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0EF9E-64D7-4409-A323-F0BAC5E8FE7F}" type="datetimeFigureOut">
              <a:rPr lang="ru-RU"/>
              <a:pPr>
                <a:defRPr/>
              </a:pPr>
              <a:t>05.04.2011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AA2CF-838B-40C0-AF2F-48F019622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8E6E8-EEEE-4D36-AF66-E3229777C5CA}" type="datetimeFigureOut">
              <a:rPr lang="ru-RU"/>
              <a:pPr>
                <a:defRPr/>
              </a:pPr>
              <a:t>05.04.2011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0DEB6-5525-423B-ABEF-794166C60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CC1D7-A7F3-4E09-B34A-4585CC67EDA7}" type="datetimeFigureOut">
              <a:rPr lang="ru-RU"/>
              <a:pPr>
                <a:defRPr/>
              </a:pPr>
              <a:t>05.04.2011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43322-D9BB-440F-93AD-21AA05E3F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DD160-C649-4BEF-ADB7-5C57AE3CE5F1}" type="datetimeFigureOut">
              <a:rPr lang="ru-RU"/>
              <a:pPr>
                <a:defRPr/>
              </a:pPr>
              <a:t>05.04.2011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67D69-3C98-49AE-A1BB-DAD55CD45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76FBF-784A-4F5F-A005-ACA1069E2873}" type="datetimeFigureOut">
              <a:rPr lang="ru-RU"/>
              <a:pPr>
                <a:defRPr/>
              </a:pPr>
              <a:t>05.04.2011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FA434-F4D2-402F-A52C-864014B22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F9D14-922C-4083-89BB-B0DC7BD54505}" type="datetimeFigureOut">
              <a:rPr lang="ru-RU"/>
              <a:pPr>
                <a:defRPr/>
              </a:pPr>
              <a:t>05.04.2011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3418C-1B56-4852-9389-A211F1742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896D9A-B18A-4DE9-B6C5-20395EB961AD}" type="datetimeFigureOut">
              <a:rPr lang="ru-RU"/>
              <a:pPr>
                <a:defRPr/>
              </a:pPr>
              <a:t>05.04.2011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FD552E-BB0A-4784-851C-5B78710F6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76" r:id="rId11"/>
  </p:sldLayoutIdLst>
  <p:transition>
    <p:wheel spokes="8"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9C007F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9C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68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0%B3%D0%BB%D0%B0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r>
              <a:rPr lang="ru-RU" sz="2200" smtClean="0">
                <a:solidFill>
                  <a:srgbClr val="FFFF00"/>
                </a:solidFill>
              </a:rPr>
              <a:t>                       Сюжетно-ролевая игра для начальной школы</a:t>
            </a:r>
            <a:r>
              <a:rPr lang="ru-RU" sz="3600" smtClean="0">
                <a:solidFill>
                  <a:srgbClr val="FFFF00"/>
                </a:solidFill>
              </a:rPr>
              <a:t/>
            </a:r>
            <a:br>
              <a:rPr lang="ru-RU" sz="3600" smtClean="0">
                <a:solidFill>
                  <a:srgbClr val="FFFF00"/>
                </a:solidFill>
              </a:rPr>
            </a:br>
            <a:r>
              <a:rPr lang="ru-RU" sz="3600" smtClean="0">
                <a:solidFill>
                  <a:srgbClr val="FFFF00"/>
                </a:solidFill>
              </a:rPr>
              <a:t>«Жизнь прекрасна, если всё безопасно!»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1500188"/>
            <a:ext cx="5286375" cy="5072062"/>
          </a:xfrm>
        </p:spPr>
      </p:pic>
      <p:sp>
        <p:nvSpPr>
          <p:cNvPr id="5" name="Овал 4"/>
          <p:cNvSpPr/>
          <p:nvPr/>
        </p:nvSpPr>
        <p:spPr>
          <a:xfrm rot="20982696">
            <a:off x="1571625" y="4610100"/>
            <a:ext cx="130651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Охрана труда</a:t>
            </a:r>
            <a:endParaRPr lang="ru-RU" dirty="0"/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3071813" y="3079750"/>
            <a:ext cx="6072187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cs typeface="Times New Roman" pitchFamily="18" charset="0"/>
              </a:rPr>
              <a:t>                                            Проект разработали</a:t>
            </a:r>
            <a:endParaRPr lang="ru-RU"/>
          </a:p>
          <a:p>
            <a:pPr eaLnBrk="0" hangingPunct="0"/>
            <a:r>
              <a:rPr lang="ru-RU">
                <a:cs typeface="Times New Roman" pitchFamily="18" charset="0"/>
              </a:rPr>
              <a:t>                                            учителя технологии</a:t>
            </a:r>
            <a:endParaRPr lang="ru-RU"/>
          </a:p>
          <a:p>
            <a:pPr eaLnBrk="0" hangingPunct="0"/>
            <a:r>
              <a:rPr lang="ru-RU">
                <a:cs typeface="Times New Roman" pitchFamily="18" charset="0"/>
              </a:rPr>
              <a:t>                                            Чеверда Т.И.    «ООШ№10»</a:t>
            </a:r>
            <a:endParaRPr lang="ru-RU"/>
          </a:p>
          <a:p>
            <a:pPr eaLnBrk="0" hangingPunct="0"/>
            <a:r>
              <a:rPr lang="ru-RU">
                <a:cs typeface="Times New Roman" pitchFamily="18" charset="0"/>
              </a:rPr>
              <a:t>                                            Ляхова О.А.    СОШ №21</a:t>
            </a:r>
            <a:endParaRPr lang="ru-RU"/>
          </a:p>
          <a:p>
            <a:pPr eaLnBrk="0" hangingPunct="0"/>
            <a:r>
              <a:rPr lang="ru-RU">
                <a:cs typeface="Times New Roman" pitchFamily="18" charset="0"/>
              </a:rPr>
              <a:t>                                            Полевщикова Е.П.СОШ№28</a:t>
            </a:r>
            <a:endParaRPr lang="ru-RU"/>
          </a:p>
          <a:p>
            <a:pPr eaLnBrk="0" hangingPunct="0"/>
            <a:r>
              <a:rPr lang="ru-RU">
                <a:cs typeface="Times New Roman" pitchFamily="18" charset="0"/>
              </a:rPr>
              <a:t>                                            Сафронова Н.П.  СОШ№28</a:t>
            </a:r>
            <a:endParaRPr lang="ru-RU"/>
          </a:p>
          <a:p>
            <a:pPr eaLnBrk="0" hangingPunct="0"/>
            <a:r>
              <a:rPr lang="ru-RU">
                <a:cs typeface="Times New Roman" pitchFamily="18" charset="0"/>
              </a:rPr>
              <a:t>                                             Нигматулина Р.А. </a:t>
            </a:r>
          </a:p>
          <a:p>
            <a:pPr eaLnBrk="0" hangingPunct="0"/>
            <a:r>
              <a:rPr lang="ru-RU">
                <a:cs typeface="Times New Roman" pitchFamily="18" charset="0"/>
              </a:rPr>
              <a:t>                                             СОШс.Новая Елюзань</a:t>
            </a:r>
            <a:endParaRPr lang="ru-RU"/>
          </a:p>
          <a:p>
            <a:pPr eaLnBrk="0" hangingPunct="0"/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786188" y="785813"/>
            <a:ext cx="500062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>
                <a:latin typeface="Calibri" pitchFamily="34" charset="0"/>
                <a:ea typeface="Calibri" pitchFamily="34" charset="0"/>
                <a:cs typeface="Times New Roman" pitchFamily="18" charset="0"/>
              </a:rPr>
              <a:t>Работать ножницами можно,</a:t>
            </a:r>
            <a:endParaRPr lang="ru-RU" sz="32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>
                <a:latin typeface="Calibri" pitchFamily="34" charset="0"/>
                <a:ea typeface="Calibri" pitchFamily="34" charset="0"/>
                <a:cs typeface="Times New Roman" pitchFamily="18" charset="0"/>
              </a:rPr>
              <a:t>Но только очень осторожно.</a:t>
            </a:r>
            <a:endParaRPr lang="ru-RU" sz="32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>
                <a:latin typeface="Calibri" pitchFamily="34" charset="0"/>
                <a:ea typeface="Calibri" pitchFamily="34" charset="0"/>
                <a:cs typeface="Times New Roman" pitchFamily="18" charset="0"/>
              </a:rPr>
              <a:t>Не бегай с ними по квартире-</a:t>
            </a:r>
            <a:endParaRPr lang="ru-RU" sz="32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>
                <a:latin typeface="Calibri" pitchFamily="34" charset="0"/>
                <a:ea typeface="Calibri" pitchFamily="34" charset="0"/>
                <a:cs typeface="Times New Roman" pitchFamily="18" charset="0"/>
              </a:rPr>
              <a:t>Так можно сделать харакири.</a:t>
            </a:r>
            <a:endParaRPr lang="ru-RU" sz="32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>
                <a:latin typeface="Calibri" pitchFamily="34" charset="0"/>
                <a:ea typeface="Calibri" pitchFamily="34" charset="0"/>
                <a:cs typeface="Times New Roman" pitchFamily="18" charset="0"/>
              </a:rPr>
              <a:t>Коль просит кто-то, не зевай,</a:t>
            </a:r>
            <a:endParaRPr lang="ru-RU" sz="32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>
                <a:latin typeface="Calibri" pitchFamily="34" charset="0"/>
                <a:ea typeface="Calibri" pitchFamily="34" charset="0"/>
                <a:cs typeface="Times New Roman" pitchFamily="18" charset="0"/>
              </a:rPr>
              <a:t>Вперёд колечками подай.</a:t>
            </a:r>
            <a:endParaRPr lang="ru-RU" sz="32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143000"/>
            <a:ext cx="278606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1101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smtClean="0">
                <a:solidFill>
                  <a:srgbClr val="FFFF00"/>
                </a:solidFill>
              </a:rPr>
              <a:t>То назад, то вперёд ходит, бродит пароход.</a:t>
            </a:r>
          </a:p>
          <a:p>
            <a:pPr>
              <a:buFont typeface="Wingdings 2" pitchFamily="18" charset="2"/>
              <a:buNone/>
            </a:pPr>
            <a:r>
              <a:rPr lang="ru-RU" sz="3200" smtClean="0">
                <a:solidFill>
                  <a:srgbClr val="FFFF00"/>
                </a:solidFill>
              </a:rPr>
              <a:t>Остановишь- горе!  Продырявишь море!</a:t>
            </a:r>
          </a:p>
        </p:txBody>
      </p:sp>
      <p:pic>
        <p:nvPicPr>
          <p:cNvPr id="23554" name="Рисунок 3" descr="http://festival.1september.ru/articles/581389/img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2928938"/>
            <a:ext cx="5715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600" b="1" smtClean="0"/>
              <a:t>   Правила должны</a:t>
            </a:r>
          </a:p>
          <a:p>
            <a:pPr>
              <a:buFont typeface="Wingdings 2" pitchFamily="18" charset="2"/>
              <a:buNone/>
            </a:pPr>
            <a:r>
              <a:rPr lang="ru-RU" sz="3600" b="1" smtClean="0"/>
              <a:t> вы знать,</a:t>
            </a:r>
          </a:p>
          <a:p>
            <a:pPr>
              <a:buFont typeface="Wingdings 2" pitchFamily="18" charset="2"/>
              <a:buNone/>
            </a:pPr>
            <a:r>
              <a:rPr lang="ru-RU" sz="3600" b="1" smtClean="0"/>
              <a:t> безопасность</a:t>
            </a:r>
          </a:p>
          <a:p>
            <a:pPr>
              <a:buFont typeface="Wingdings 2" pitchFamily="18" charset="2"/>
              <a:buNone/>
            </a:pPr>
            <a:r>
              <a:rPr lang="ru-RU" sz="3600" b="1" smtClean="0"/>
              <a:t> соблюдать.</a:t>
            </a:r>
          </a:p>
          <a:p>
            <a:pPr>
              <a:buFont typeface="Wingdings 2" pitchFamily="18" charset="2"/>
              <a:buNone/>
            </a:pPr>
            <a:r>
              <a:rPr lang="ru-RU" sz="3600" b="1" smtClean="0"/>
              <a:t> 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1785938"/>
            <a:ext cx="5072062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5"/>
          <p:cNvSpPr txBox="1">
            <a:spLocks noChangeArrowheads="1"/>
          </p:cNvSpPr>
          <p:nvPr/>
        </p:nvSpPr>
        <p:spPr bwMode="auto">
          <a:xfrm rot="-644638">
            <a:off x="4764088" y="4833938"/>
            <a:ext cx="1336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Охрана труда</a:t>
            </a:r>
          </a:p>
        </p:txBody>
      </p:sp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25" y="1500188"/>
            <a:ext cx="3810000" cy="3762375"/>
          </a:xfrm>
        </p:spPr>
      </p:pic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1285875"/>
            <a:ext cx="9144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endParaRPr lang="ru-RU" sz="3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Жизнь прекрасна,  </a:t>
            </a:r>
          </a:p>
          <a:p>
            <a:endParaRPr lang="ru-RU" sz="36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если всё безопасно.</a:t>
            </a:r>
            <a:endParaRPr lang="ru-RU" sz="3600" b="1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0387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FFFF00"/>
                </a:solidFill>
              </a:rPr>
              <a:t>Проблема </a:t>
            </a:r>
            <a:r>
              <a:rPr lang="ru-RU" smtClean="0">
                <a:solidFill>
                  <a:srgbClr val="FFFF00"/>
                </a:solidFill>
              </a:rPr>
              <a:t>   </a:t>
            </a:r>
          </a:p>
          <a:p>
            <a:r>
              <a:rPr lang="ru-RU" smtClean="0"/>
              <a:t>НЕЗНАНИЕ ТЕХНИКИ БЕЗОПСНОСТИ-ОПАСНО ДЛЯ ЖИЗНИ.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r>
              <a:rPr lang="ru-RU" b="1" smtClean="0"/>
              <a:t>Потребность</a:t>
            </a:r>
            <a:r>
              <a:rPr lang="ru-RU" smtClean="0"/>
              <a:t>   </a:t>
            </a:r>
          </a:p>
          <a:p>
            <a:r>
              <a:rPr lang="ru-RU" smtClean="0"/>
              <a:t> СДЕЛАТЬ ИЗУЧЕНИЕ ПРАВИЛ ТЕХНИКИ БЕЗОПАСНОСТИ  ИНТЕРЕСНЫМ И УВЛЕКАТЕЛЬНЫМ. </a:t>
            </a:r>
          </a:p>
          <a:p>
            <a:endParaRPr lang="ru-RU" smtClean="0"/>
          </a:p>
        </p:txBody>
      </p:sp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b="1" smtClean="0"/>
              <a:t>Цель:    </a:t>
            </a:r>
            <a:r>
              <a:rPr lang="ru-RU" sz="3200" smtClean="0"/>
              <a:t>Способствовать формированию знаний по технике безопасности с применением на практике.</a:t>
            </a:r>
          </a:p>
          <a:p>
            <a:pPr>
              <a:buFont typeface="Wingdings 2" pitchFamily="18" charset="2"/>
              <a:buNone/>
            </a:pPr>
            <a:r>
              <a:rPr lang="ru-RU" sz="3200" b="1" smtClean="0"/>
              <a:t>Задачи:</a:t>
            </a:r>
            <a:endParaRPr lang="ru-RU" sz="3200" smtClean="0"/>
          </a:p>
          <a:p>
            <a:pPr>
              <a:buFont typeface="Wingdings 2" pitchFamily="18" charset="2"/>
              <a:buNone/>
            </a:pPr>
            <a:r>
              <a:rPr lang="ru-RU" sz="3200" smtClean="0"/>
              <a:t>-ознакомление с безопасными приемами труда;</a:t>
            </a:r>
          </a:p>
          <a:p>
            <a:pPr>
              <a:buFont typeface="Wingdings 2" pitchFamily="18" charset="2"/>
              <a:buNone/>
            </a:pPr>
            <a:r>
              <a:rPr lang="ru-RU" sz="3200" smtClean="0"/>
              <a:t>-развитие познавательного интереса.</a:t>
            </a:r>
          </a:p>
          <a:p>
            <a:endParaRPr lang="ru-RU" smtClean="0"/>
          </a:p>
        </p:txBody>
      </p:sp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smtClean="0">
                <a:solidFill>
                  <a:srgbClr val="FFFF00"/>
                </a:solidFill>
              </a:rPr>
              <a:t>Труд-дело очень важное,</a:t>
            </a:r>
          </a:p>
          <a:p>
            <a:pPr>
              <a:buFont typeface="Wingdings 2" pitchFamily="18" charset="2"/>
              <a:buNone/>
            </a:pPr>
            <a:r>
              <a:rPr lang="ru-RU" sz="3200" smtClean="0">
                <a:solidFill>
                  <a:srgbClr val="FFFF00"/>
                </a:solidFill>
              </a:rPr>
              <a:t> порой небезопасное.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 algn="r">
              <a:buFont typeface="Wingdings 2" pitchFamily="18" charset="2"/>
              <a:buNone/>
            </a:pPr>
            <a:endParaRPr lang="ru-RU" smtClean="0"/>
          </a:p>
          <a:p>
            <a:pPr algn="r">
              <a:buFont typeface="Wingdings 2" pitchFamily="18" charset="2"/>
              <a:buNone/>
            </a:pPr>
            <a:r>
              <a:rPr lang="ru-RU" smtClean="0"/>
              <a:t>   </a:t>
            </a:r>
          </a:p>
          <a:p>
            <a:pPr algn="r">
              <a:buFont typeface="Wingdings 2" pitchFamily="18" charset="2"/>
              <a:buNone/>
            </a:pPr>
            <a:r>
              <a:rPr lang="ru-RU" smtClean="0"/>
              <a:t>   </a:t>
            </a:r>
          </a:p>
          <a:p>
            <a:pPr algn="r">
              <a:buFont typeface="Wingdings 2" pitchFamily="18" charset="2"/>
              <a:buNone/>
            </a:pPr>
            <a:r>
              <a:rPr lang="ru-RU" smtClean="0"/>
              <a:t>               Правила должны вы знать,                    безопасность соблюдать.</a:t>
            </a:r>
          </a:p>
          <a:p>
            <a:endParaRPr lang="ru-RU" smtClean="0"/>
          </a:p>
        </p:txBody>
      </p:sp>
      <p:pic>
        <p:nvPicPr>
          <p:cNvPr id="16386" name="Содержимое 3" descr="Рисунок32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357313"/>
            <a:ext cx="3786188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4" descr="Рисунок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2571750"/>
            <a:ext cx="33575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4"/>
          <p:cNvSpPr>
            <a:spLocks noChangeArrowheads="1"/>
          </p:cNvSpPr>
          <p:nvPr/>
        </p:nvSpPr>
        <p:spPr bwMode="auto">
          <a:xfrm>
            <a:off x="1857375" y="4357688"/>
            <a:ext cx="65722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latin typeface="Constantia" pitchFamily="18" charset="0"/>
              </a:rPr>
              <a:t>Тонконогая Ненила </a:t>
            </a:r>
            <a:r>
              <a:rPr lang="ru-RU" sz="3200">
                <a:latin typeface="Constantia" pitchFamily="18" charset="0"/>
              </a:rPr>
              <a:t/>
            </a:r>
            <a:br>
              <a:rPr lang="ru-RU" sz="3200">
                <a:latin typeface="Constantia" pitchFamily="18" charset="0"/>
              </a:rPr>
            </a:br>
            <a:r>
              <a:rPr lang="ru-RU" sz="3200" i="1">
                <a:latin typeface="Constantia" pitchFamily="18" charset="0"/>
              </a:rPr>
              <a:t>         всех одела-нарядила.</a:t>
            </a:r>
            <a:r>
              <a:rPr lang="ru-RU" sz="3200">
                <a:latin typeface="Constantia" pitchFamily="18" charset="0"/>
              </a:rPr>
              <a:t/>
            </a:r>
            <a:br>
              <a:rPr lang="ru-RU" sz="3200">
                <a:latin typeface="Constantia" pitchFamily="18" charset="0"/>
              </a:rPr>
            </a:br>
            <a:r>
              <a:rPr lang="ru-RU" sz="3200" i="1">
                <a:latin typeface="Constantia" pitchFamily="18" charset="0"/>
              </a:rPr>
              <a:t>                 А на самой  бедняжке</a:t>
            </a:r>
            <a:r>
              <a:rPr lang="ru-RU" sz="3200">
                <a:latin typeface="Constantia" pitchFamily="18" charset="0"/>
              </a:rPr>
              <a:t/>
            </a:r>
            <a:br>
              <a:rPr lang="ru-RU" sz="3200">
                <a:latin typeface="Constantia" pitchFamily="18" charset="0"/>
              </a:rPr>
            </a:br>
            <a:r>
              <a:rPr lang="ru-RU" sz="3200" i="1">
                <a:latin typeface="Constantia" pitchFamily="18" charset="0"/>
              </a:rPr>
              <a:t>                           Даже нет рубашки. </a:t>
            </a:r>
            <a:endParaRPr lang="ru-RU" sz="3200">
              <a:latin typeface="Constantia" pitchFamily="18" charset="0"/>
            </a:endParaRPr>
          </a:p>
        </p:txBody>
      </p:sp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285750" y="428625"/>
            <a:ext cx="4071938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Никак не согласится</a:t>
            </a:r>
            <a:endParaRPr lang="ru-RU" sz="32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Она лежать без толку</a:t>
            </a:r>
            <a:endParaRPr lang="ru-RU" sz="32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Кто знает мастерицу</a:t>
            </a:r>
            <a:endParaRPr lang="ru-RU" sz="32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усердную …</a:t>
            </a:r>
            <a:endParaRPr lang="ru-RU" sz="32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7411" name="Содержимое 3" descr="Рисунок2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1071563"/>
            <a:ext cx="4786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3403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smtClean="0">
                <a:solidFill>
                  <a:srgbClr val="FFFF00"/>
                </a:solidFill>
              </a:rPr>
              <a:t>Держится подружка за моё ушко,</a:t>
            </a:r>
          </a:p>
          <a:p>
            <a:pPr>
              <a:buFont typeface="Wingdings 2" pitchFamily="18" charset="2"/>
              <a:buNone/>
            </a:pPr>
            <a:r>
              <a:rPr lang="ru-RU" sz="3200" smtClean="0">
                <a:solidFill>
                  <a:srgbClr val="FFFF00"/>
                </a:solidFill>
              </a:rPr>
              <a:t>  Стёжкою одною век бежать за тобою  (иголка с ниткой)</a:t>
            </a:r>
          </a:p>
          <a:p>
            <a:endParaRPr lang="ru-RU" smtClean="0"/>
          </a:p>
        </p:txBody>
      </p:sp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2714625"/>
            <a:ext cx="46815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9293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i="1" smtClean="0">
                <a:solidFill>
                  <a:srgbClr val="FFFF00"/>
                </a:solidFill>
              </a:rPr>
              <a:t>Инструмент бывалый-</a:t>
            </a:r>
          </a:p>
          <a:p>
            <a:pPr>
              <a:buFont typeface="Wingdings 2" pitchFamily="18" charset="2"/>
              <a:buNone/>
            </a:pPr>
            <a:r>
              <a:rPr lang="ru-RU" sz="3200" i="1" smtClean="0">
                <a:solidFill>
                  <a:srgbClr val="FFFF00"/>
                </a:solidFill>
              </a:rPr>
              <a:t> не большой, не малый.</a:t>
            </a:r>
            <a:endParaRPr lang="ru-RU" sz="3200" smtClean="0">
              <a:solidFill>
                <a:srgbClr val="FFFF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3200" i="1" smtClean="0">
                <a:solidFill>
                  <a:srgbClr val="FFFF00"/>
                </a:solidFill>
              </a:rPr>
              <a:t>У него полно забот- он и режет и стрижёт.</a:t>
            </a:r>
            <a:endParaRPr lang="ru-RU" sz="3200" smtClean="0">
              <a:solidFill>
                <a:srgbClr val="FFFF00"/>
              </a:solidFill>
            </a:endParaRPr>
          </a:p>
        </p:txBody>
      </p:sp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2714625"/>
            <a:ext cx="485775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8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8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8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8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8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8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8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/>
              <a:t>Напёрсток</a:t>
            </a:r>
            <a:r>
              <a:rPr lang="ru-RU" sz="2800" dirty="0" smtClean="0"/>
              <a:t> — колпачок, который надевается на палец с целью его защиты от укола иголкой при шитье на руках и для проталкивания </a:t>
            </a:r>
            <a:r>
              <a:rPr lang="ru-RU" sz="2800" dirty="0" smtClean="0">
                <a:hlinkClick r:id="rId3" tooltip="Игла"/>
              </a:rPr>
              <a:t>иглы</a:t>
            </a:r>
            <a:r>
              <a:rPr lang="ru-RU" sz="2800" dirty="0" smtClean="0"/>
              <a:t> сквозь толстый материал. </a:t>
            </a:r>
            <a:endParaRPr lang="ru-RU" sz="2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1000125"/>
            <a:ext cx="33337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285750" y="428625"/>
            <a:ext cx="48561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>
                <a:solidFill>
                  <a:srgbClr val="FFFF00"/>
                </a:solidFill>
                <a:latin typeface="Constantia" pitchFamily="18" charset="0"/>
              </a:rPr>
              <a:t>На пальце одном</a:t>
            </a:r>
          </a:p>
          <a:p>
            <a:r>
              <a:rPr lang="ru-RU" sz="4000" i="1">
                <a:solidFill>
                  <a:srgbClr val="FFFF00"/>
                </a:solidFill>
                <a:latin typeface="Constantia" pitchFamily="18" charset="0"/>
              </a:rPr>
              <a:t> ведёрко вверх дном </a:t>
            </a:r>
            <a:endParaRPr lang="ru-RU" sz="4000">
              <a:solidFill>
                <a:srgbClr val="FFFF00"/>
              </a:solidFill>
              <a:latin typeface="Constantia" pitchFamily="18" charset="0"/>
            </a:endParaRP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1785938"/>
            <a:ext cx="32861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1773238"/>
            <a:ext cx="32861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smtClean="0"/>
              <a:t>Игла в работе весела,</a:t>
            </a:r>
          </a:p>
          <a:p>
            <a:pPr>
              <a:buFont typeface="Wingdings 2" pitchFamily="18" charset="2"/>
              <a:buNone/>
            </a:pPr>
            <a:r>
              <a:rPr lang="ru-RU" sz="3200" smtClean="0"/>
              <a:t> она тонка и так мала!</a:t>
            </a:r>
          </a:p>
          <a:p>
            <a:pPr>
              <a:buFont typeface="Wingdings 2" pitchFamily="18" charset="2"/>
              <a:buNone/>
            </a:pPr>
            <a:r>
              <a:rPr lang="ru-RU" sz="3200" smtClean="0"/>
              <a:t> Не будешь класть её на место, </a:t>
            </a:r>
          </a:p>
          <a:p>
            <a:pPr>
              <a:buFont typeface="Wingdings 2" pitchFamily="18" charset="2"/>
              <a:buNone/>
            </a:pPr>
            <a:r>
              <a:rPr lang="ru-RU" sz="3200" smtClean="0"/>
              <a:t>вдруг потеряется в отместку </a:t>
            </a:r>
          </a:p>
          <a:p>
            <a:pPr>
              <a:buFont typeface="Wingdings 2" pitchFamily="18" charset="2"/>
              <a:buNone/>
            </a:pPr>
            <a:r>
              <a:rPr lang="ru-RU" sz="3200" smtClean="0"/>
              <a:t>и затаится в беспорядке…</a:t>
            </a:r>
          </a:p>
          <a:p>
            <a:pPr>
              <a:buFont typeface="Wingdings 2" pitchFamily="18" charset="2"/>
              <a:buNone/>
            </a:pPr>
            <a:r>
              <a:rPr lang="ru-RU" sz="3200" smtClean="0"/>
              <a:t>тебе ж потом </a:t>
            </a:r>
          </a:p>
          <a:p>
            <a:pPr>
              <a:buFont typeface="Wingdings 2" pitchFamily="18" charset="2"/>
              <a:buNone/>
            </a:pPr>
            <a:r>
              <a:rPr lang="ru-RU" sz="3200" smtClean="0"/>
              <a:t>воткнётся в пятку.</a:t>
            </a:r>
          </a:p>
          <a:p>
            <a:endParaRPr lang="ru-RU" sz="320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1785938"/>
            <a:ext cx="278606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Хоровод</Template>
  <TotalTime>128</TotalTime>
  <Words>240</Words>
  <Application>Microsoft Office PowerPoint</Application>
  <PresentationFormat>Экран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Constantia</vt:lpstr>
      <vt:lpstr>Arial</vt:lpstr>
      <vt:lpstr>Calibri</vt:lpstr>
      <vt:lpstr>Wingdings 2</vt:lpstr>
      <vt:lpstr>Times New Roman</vt:lpstr>
      <vt:lpstr>Поток</vt:lpstr>
      <vt:lpstr>Поток</vt:lpstr>
      <vt:lpstr>Поток</vt:lpstr>
      <vt:lpstr>Поток</vt:lpstr>
      <vt:lpstr>                       Сюжетно-ролевая игра для начальной школы «Жизнь прекрасна, если всё безопасно!»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Тонконогая Ненила                     всех одела-нарядила.                  А на самой  бедняжке                  Даже нет рубашки. </dc:title>
  <dc:creator>Алина</dc:creator>
  <cp:lastModifiedBy>Tarasovyi</cp:lastModifiedBy>
  <cp:revision>15</cp:revision>
  <dcterms:created xsi:type="dcterms:W3CDTF">2010-11-16T03:46:22Z</dcterms:created>
  <dcterms:modified xsi:type="dcterms:W3CDTF">2011-04-04T20:07:42Z</dcterms:modified>
</cp:coreProperties>
</file>