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9" r:id="rId8"/>
    <p:sldId id="265" r:id="rId9"/>
    <p:sldId id="261" r:id="rId10"/>
    <p:sldId id="263" r:id="rId11"/>
    <p:sldId id="266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8C8"/>
    <a:srgbClr val="9D2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68361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4000" b="1" dirty="0" smtClean="0">
                <a:solidFill>
                  <a:srgbClr val="C308C8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Образовательная рабочая программа ДОУ в </a:t>
            </a:r>
            <a:r>
              <a:rPr lang="ru-RU" sz="4000" b="1" dirty="0">
                <a:solidFill>
                  <a:srgbClr val="C308C8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соответствии</a:t>
            </a:r>
            <a:br>
              <a:rPr lang="ru-RU" sz="4000" b="1" dirty="0">
                <a:solidFill>
                  <a:srgbClr val="C308C8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dirty="0">
                <a:solidFill>
                  <a:srgbClr val="C308C8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 </a:t>
            </a:r>
            <a:r>
              <a:rPr lang="ru-RU" sz="4000" b="1" dirty="0" smtClean="0">
                <a:solidFill>
                  <a:srgbClr val="C308C8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ФГОС в первой младшей группе.</a:t>
            </a: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293096"/>
            <a:ext cx="6840760" cy="2112640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Детский сад 5 </a:t>
            </a:r>
          </a:p>
          <a:p>
            <a:endParaRPr lang="ru-RU" sz="1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Воспитатель: Алексеева Е.П.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86923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900" dirty="0">
                <a:solidFill>
                  <a:schemeClr val="tx1"/>
                </a:solidFill>
                <a:latin typeface="Times New Roman"/>
                <a:ea typeface="Times New Roman"/>
              </a:rPr>
              <a:t>Так же проводится </a:t>
            </a:r>
            <a:r>
              <a:rPr lang="ru-RU" sz="2900" i="1" dirty="0">
                <a:solidFill>
                  <a:schemeClr val="tx1"/>
                </a:solidFill>
                <a:latin typeface="Times New Roman"/>
                <a:ea typeface="Times New Roman"/>
              </a:rPr>
              <a:t>кружковая работа</a:t>
            </a:r>
            <a:r>
              <a:rPr lang="ru-RU" sz="2900" dirty="0">
                <a:solidFill>
                  <a:schemeClr val="tx1"/>
                </a:solidFill>
                <a:latin typeface="Times New Roman"/>
                <a:ea typeface="Times New Roman"/>
              </a:rPr>
              <a:t> на тему: «Весёлые пальчики». </a:t>
            </a:r>
            <a:endParaRPr lang="ru-RU" sz="29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900" dirty="0">
                <a:solidFill>
                  <a:schemeClr val="tx1"/>
                </a:solidFill>
                <a:latin typeface="Times New Roman"/>
                <a:ea typeface="Calibri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/>
                <a:ea typeface="Calibri"/>
              </a:rPr>
              <a:t>Тема </a:t>
            </a:r>
            <a:r>
              <a:rPr lang="ru-RU" sz="2900" dirty="0">
                <a:solidFill>
                  <a:schemeClr val="tx1"/>
                </a:solidFill>
                <a:latin typeface="Times New Roman"/>
                <a:ea typeface="Calibri"/>
              </a:rPr>
              <a:t>кружковой работы мной была выбрана не случайно, в начале учебного года (2015-2016г.) в 1 младшей группе.   </a:t>
            </a:r>
            <a:endParaRPr lang="ru-RU" sz="29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900" dirty="0">
                <a:solidFill>
                  <a:schemeClr val="tx1"/>
                </a:solidFill>
                <a:latin typeface="Times New Roman"/>
                <a:ea typeface="Calibri"/>
              </a:rPr>
              <a:t>Цель кружковой работы: развитие и укрепление мелкой моторики у детей дошкольного возраста через  игры, упражнения.</a:t>
            </a:r>
            <a:endParaRPr lang="ru-RU" sz="29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900" u="sng" dirty="0">
                <a:solidFill>
                  <a:schemeClr val="tx1"/>
                </a:solidFill>
                <a:latin typeface="Times New Roman"/>
                <a:ea typeface="Calibri"/>
              </a:rPr>
              <a:t>Задачи кружковой работы:   </a:t>
            </a:r>
            <a:endParaRPr lang="ru-RU" sz="29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900" dirty="0">
                <a:solidFill>
                  <a:schemeClr val="tx1"/>
                </a:solidFill>
                <a:latin typeface="Times New Roman"/>
                <a:ea typeface="Calibri"/>
              </a:rPr>
              <a:t>1). Образовательная: формировать произвольные координированные движения пальцев рук, глаз; формировать практические умения и  навыки; обучать различным навыкам работы с бумагой, пластилином, крупами, пуговицами.</a:t>
            </a:r>
            <a:endParaRPr lang="ru-RU" sz="29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900" dirty="0">
                <a:solidFill>
                  <a:schemeClr val="tx1"/>
                </a:solidFill>
                <a:latin typeface="Times New Roman"/>
                <a:ea typeface="Calibri"/>
              </a:rPr>
              <a:t>2). Развивающая: развивать осязательное восприятие (тактильной, кожной чувствительности пальцев рук); развивать  мелкую моторику, совершенствовать движения рук; развить познавательные психические процессы: произвольное внимание, логическое мышление, зрительное и слуховое восприятие, память; способствовать развитию речи детей.</a:t>
            </a:r>
            <a:endParaRPr lang="ru-RU" sz="29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900" dirty="0">
                <a:solidFill>
                  <a:schemeClr val="tx1"/>
                </a:solidFill>
                <a:latin typeface="Times New Roman"/>
                <a:ea typeface="Calibri"/>
              </a:rPr>
              <a:t>3). Воспитательная: воспитывать нравственные качества по отношению к окружающим (доброжелательность, чувство товарищества и т. д</a:t>
            </a:r>
            <a:r>
              <a:rPr lang="ru-RU" sz="2900" dirty="0" smtClean="0">
                <a:solidFill>
                  <a:schemeClr val="tx1"/>
                </a:solidFill>
                <a:latin typeface="Times New Roman"/>
                <a:ea typeface="Calibri"/>
              </a:rPr>
              <a:t>.); воспитывать </a:t>
            </a:r>
            <a:r>
              <a:rPr lang="ru-RU" sz="2900" dirty="0">
                <a:solidFill>
                  <a:schemeClr val="tx1"/>
                </a:solidFill>
                <a:latin typeface="Times New Roman"/>
                <a:ea typeface="Calibri"/>
              </a:rPr>
              <a:t>усидчивость, целенаправленность.</a:t>
            </a:r>
            <a:endParaRPr lang="ru-RU" sz="29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900" dirty="0">
                <a:solidFill>
                  <a:schemeClr val="tx1"/>
                </a:solidFill>
                <a:latin typeface="Times New Roman"/>
                <a:ea typeface="Calibri"/>
              </a:rPr>
              <a:t>Кружок «Веселые ладошки» направлен на развитие и укрепление мелкой моторики  детей 3 лет. Данную работу следует начинать с самого раннего возраста. Уже грудному младенцу можно делать пальчиковую гимнастику – массировать пальчики</a:t>
            </a:r>
            <a:r>
              <a:rPr lang="ru-RU" sz="2900" dirty="0" smtClean="0">
                <a:solidFill>
                  <a:schemeClr val="tx1"/>
                </a:solidFill>
                <a:latin typeface="Times New Roman"/>
                <a:ea typeface="Calibri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 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99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00808"/>
            <a:ext cx="8640960" cy="4425355"/>
          </a:xfrm>
        </p:spPr>
        <p:txBody>
          <a:bodyPr>
            <a:normAutofit fontScale="85000" lnSpcReduction="10000"/>
          </a:bodyPr>
          <a:lstStyle/>
          <a:p>
            <a:pPr algn="ctr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 совместной работы дошкольного образовательного учреждения с семьями в рамках новой философии необходимо соблюдать основные 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принципы: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"/>
              <a:tabLst>
                <a:tab pos="1803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открытость детского сада для семьи (каждому родителю обеспечивается возможность знать и видеть, как живет и развивается его ребенок);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"/>
              <a:tabLst>
                <a:tab pos="1803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сотрудничество педагогов и родителей в воспитании детей;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"/>
              <a:tabLst>
                <a:tab pos="1803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создание активной развивающей среды, обеспечивающей единые подходы к развитию личности в семье и детском коллективе;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"/>
              <a:tabLst>
                <a:tab pos="1803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диагностика общих и частных проблем в развитии и воспитании ребенка.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Главная цель педагогов дошкольного учреждения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– профессионально помочь семье в воспитании детей, при этом, не подменяя ее, а дополняя и обеспечивая более полную реализацию ее воспитательных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функций.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Особенности взаимодействия педагогического коллектива с семьями воспитанников. 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302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5"/>
            <a:ext cx="8229600" cy="5616624"/>
          </a:xfrm>
        </p:spPr>
        <p:txBody>
          <a:bodyPr>
            <a:no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Мониторинг 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детского развития (мониторинг развития интегративных качеств) осуществляется педагогами, психологом и медицинскими работниками.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Задача мониторинга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 – выявить индивидуальные особенности развития каждого ребёнка и наметить при необходимости индивидуальный маршрут образовательной работы для максимального раскрытия потенциала детской личности.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Мониторинг детского развития включают в себя:</a:t>
            </a:r>
            <a:endParaRPr lang="ru-RU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  <a:tabLst>
                <a:tab pos="270510" algn="l"/>
                <a:tab pos="450215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-  оценку физического развития ребёнка, состояние его здоровья, а также развития общих способностей: познавательных, коммуникативных и регулятивных.</a:t>
            </a:r>
          </a:p>
          <a:p>
            <a:pPr marL="0" indent="0" algn="ctr">
              <a:spcAft>
                <a:spcPts val="0"/>
              </a:spcAft>
              <a:buNone/>
              <a:tabLst>
                <a:tab pos="270510" algn="l"/>
                <a:tab pos="450215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-  диагностика познавательных способностей – диагностика перцептивного развития, интеллектуального развития и творческих способностей детей.</a:t>
            </a:r>
          </a:p>
          <a:p>
            <a:pPr marL="0" indent="0" algn="ctr">
              <a:spcAft>
                <a:spcPts val="0"/>
              </a:spcAft>
              <a:buNone/>
              <a:tabLst>
                <a:tab pos="270510" algn="l"/>
                <a:tab pos="450215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-  диагностика коммуникативных способностей – выявление способности ребёнка понимать состояния и высказывания другого человека, находящегося в наблюдаемой ситуации, а также выражать своё отношение к происходящему в вербальной и невербальной форме.</a:t>
            </a:r>
          </a:p>
          <a:p>
            <a:pPr marL="0" indent="0" algn="ctr">
              <a:spcAft>
                <a:spcPts val="0"/>
              </a:spcAft>
              <a:buNone/>
              <a:tabLst>
                <a:tab pos="270510" algn="l"/>
                <a:tab pos="450215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- диагностика регуляторных способностей – диагностика эмоциональной и произвольной регуляции поведения ребёнка, эмоционального принятия и отвержения ситуации, которая сложилась в группе детского сада, умения действовать, планировать сложные действия, а также распределять роли и договариваться с партнёрами по деятельности.</a:t>
            </a:r>
            <a:endParaRPr lang="ru-RU" sz="1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Мониторинг детского развития.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467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88840"/>
            <a:ext cx="8424936" cy="453650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1. 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Авдеева, Н. Н.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Безопасность на улицах / Н. Н. Авдеева. - М. : ООО «Издательство АСТ-ЛТД», 1997.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Авдеева, Н. Н.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Безопасность : </a:t>
            </a: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учеб.пособие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 по основам безопасности жизнедеятельности детей старшего дошкольного возраста / Н. Н. Авдеева, О. Л. Князева, Р. Б. </a:t>
            </a: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Стеркина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. - М. : 000 «Издательство </a:t>
            </a:r>
            <a:r>
              <a:rPr lang="en-US" sz="4800" dirty="0">
                <a:solidFill>
                  <a:srgbClr val="000000"/>
                </a:solidFill>
                <a:latin typeface="Times New Roman"/>
                <a:ea typeface="Times New Roman"/>
              </a:rPr>
              <a:t>ACT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-ЛТД», 1997.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3.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Арапова-Пискарева, Н. А.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элементарных математических представлений в детском саду. Программа и методические рекомендации / Н. А. </a:t>
            </a: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Арапова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-Пискарева. - М. : Мо­заика-Синтез, 2006.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4. 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Воспитание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и обучение детей в первой младшей группе детского сада / под ред. В. В. Гер­бовой, Т. С. Комаровой. - М. : Мозаика-Синтез, 2006.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5. 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Галанова, Т. В.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Развивающие игры с малышами до 3 лет / Т. В. Галанова. - Ярославль : Академия развития, 2007.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6. </a:t>
            </a:r>
            <a:r>
              <a:rPr lang="ru-RU" sz="48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Гербова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, В. В.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Занятия по развитию речи в первой младшей группе детского сада : планы занятий / В. В. </a:t>
            </a: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Гербова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. - М. : Мозаика-Синтез, 2008.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8. 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Дошкольное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воспитание : журн. - 1990. -№ 8 ; 1991. -№ 2, 7.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9. </a:t>
            </a:r>
            <a:r>
              <a:rPr lang="ru-RU" sz="48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Дыбина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, О. Б.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Ребенок и окружающий мир : программа и методические рекомендации / О. Б. </a:t>
            </a: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Дыбина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. - М. : Мозаика-Синтез, 2008.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10. 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Ерофеева, Т. И.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Математика для дошкольников : кн. для воспитателя детского сада / Т. И. Ерофеева, Л. Н. Павлова, В. П. Новикова. - М. : Просвещение, 1993.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11. </a:t>
            </a:r>
            <a:r>
              <a:rPr lang="ru-RU" sz="48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Зацепина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, М. Б.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Музыкальное воспитание в детском саду : программа и методические рекомендации / М. Б. </a:t>
            </a: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Зацепина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. - М. : Мозаика-Синтез, 2008.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12. </a:t>
            </a:r>
            <a:r>
              <a:rPr lang="en-US" sz="48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Kup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ил</a:t>
            </a:r>
            <a:r>
              <a:rPr lang="en-US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en-US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, О.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С. Красный — стой, зеленый — можно. Желтый светит — осторожно : для вос­питателей дошкольных учреждений, учителей начальных классов / О. С. Кирилова, Б. П. </a:t>
            </a: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Гуч­ков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. - Волгоград : Семь ветров, 1995.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13.  </a:t>
            </a:r>
            <a:r>
              <a:rPr lang="ru-RU" sz="48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Клочанов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, Н. Н.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Дорога, ребенок, безопасность : метод, пособие по правилам дорожного движения для воспитателей. - Ростов н/Д. : Феникс, 2004.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14.  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Комарова, Т. С.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Изобразительная деятельность в детском саду : программа и методиче­ские рекомендации / Т. С. Комарова. - М. : Мозаика-Синтез, 2005.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15. </a:t>
            </a:r>
            <a:r>
              <a:rPr lang="ru-RU" sz="48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Кутакова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, Л. В.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Конструирование и ручной труд в детском саду : программы и методиче­ские рекомендации / Л. В. </a:t>
            </a: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Куцакова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. - М. : Мозаика-Синтез, 2008.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4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Список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литературы: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96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ib2.podelise.ru/tw_files2/urls_170/24/d-23132/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04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2400" cy="576064"/>
          </a:xfrm>
        </p:spPr>
        <p:txBody>
          <a:bodyPr>
            <a:noAutofit/>
          </a:bodyPr>
          <a:lstStyle/>
          <a:p>
            <a:pPr lvl="0" indent="449580">
              <a:spcBef>
                <a:spcPct val="20000"/>
              </a:spcBef>
            </a:pP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>Для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>реализации основных направлений проекта рабочей программы первостепенное значение имеют следующие задачи:</a:t>
            </a:r>
            <a:r>
              <a:rPr lang="ru-RU" sz="2400" b="1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400" b="1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208912" cy="4680520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забота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 здоровье, эмоциональном благополучии и своевременном всестороннем развитии каждого ребенка;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создание в группах атмосферы гуманного и доброжелательного отношения ко всем воспи­танникам, что позволит растить их общительными, добрыми, любознательными, инициативны­ми, стремящимися к самостоятельности и творчеству;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максимальное использование разнообразных видов детской деятельности, их интеграция в целях повышения эффективности образовательного процесса;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творческая организация (креативность)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воспитательно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-образовательного процесса;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вариативность использования образовательного материала, позволяющая развивать твор­ческие способности в соответствии с интересами и наклонностями каждого ребенка;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уважительное отношение к результатам детского творчества;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единство подходов к воспитанию детей в условиях дошкольного образовательного учреж­дения и семьи.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5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2400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Образовательный процесс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1619672" y="1124744"/>
            <a:ext cx="5904656" cy="2512300"/>
          </a:xfrm>
          <a:prstGeom prst="hexagon">
            <a:avLst/>
          </a:prstGeom>
          <a:solidFill>
            <a:srgbClr val="F0A22E">
              <a:lumMod val="40000"/>
              <a:lumOff val="60000"/>
            </a:srgbClr>
          </a:solidFill>
          <a:ln w="11429" cap="flat" cmpd="sng" algn="ctr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5827" y="3284984"/>
            <a:ext cx="2286016" cy="1357322"/>
          </a:xfrm>
          <a:prstGeom prst="hexagon">
            <a:avLst/>
          </a:prstGeom>
          <a:solidFill>
            <a:srgbClr val="FBEEC9">
              <a:lumMod val="75000"/>
            </a:srgbClr>
          </a:solidFill>
          <a:ln w="11429" cap="flat" cmpd="sng" algn="ctr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Социально-коммуникативное развитие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1475656" y="4941168"/>
            <a:ext cx="2000264" cy="1285884"/>
          </a:xfrm>
          <a:prstGeom prst="hexagon">
            <a:avLst/>
          </a:prstGeom>
          <a:solidFill>
            <a:srgbClr val="B864BA"/>
          </a:solidFill>
          <a:ln w="11429" cap="flat" cmpd="sng" algn="ctr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Познавательное развитие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3607587" y="3947977"/>
            <a:ext cx="1928826" cy="1285884"/>
          </a:xfrm>
          <a:prstGeom prst="hexagon">
            <a:avLst/>
          </a:prstGeom>
          <a:solidFill>
            <a:srgbClr val="C1C955"/>
          </a:solidFill>
          <a:ln w="11429" cap="flat" cmpd="sng" algn="ctr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Речевое развитие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5652120" y="4953585"/>
            <a:ext cx="2160240" cy="1357322"/>
          </a:xfrm>
          <a:prstGeom prst="hexagon">
            <a:avLst/>
          </a:prstGeom>
          <a:solidFill>
            <a:srgbClr val="52CCC0"/>
          </a:solidFill>
          <a:ln w="11429" cap="flat" cmpd="sng" algn="ctr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Физическое развитие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786578" y="3429000"/>
            <a:ext cx="2357422" cy="1429330"/>
          </a:xfrm>
          <a:prstGeom prst="hexagon">
            <a:avLst/>
          </a:prstGeom>
          <a:solidFill>
            <a:srgbClr val="FEB0FA"/>
          </a:solidFill>
          <a:ln w="11429" cap="flat" cmpd="sng" algn="ctr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Художественно-эстетическое развитие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80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64807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</a:t>
            </a:r>
            <a:r>
              <a:rPr lang="ru-RU" sz="3200" dirty="0" smtClean="0">
                <a:solidFill>
                  <a:srgbClr val="FF0000"/>
                </a:solidFill>
              </a:rPr>
              <a:t>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328592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274320" lvl="0" indent="-274320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274320" lvl="0" indent="-274320" algn="l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endParaRPr lang="ru-RU" sz="1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73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txBody>
          <a:bodyPr>
            <a:normAutofit lnSpcReduction="10000"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marL="274320" lvl="0" indent="-274320" algn="ctr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274320" lvl="0" indent="-274320" algn="ctr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38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8884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Symbol"/>
              <a:buChar char="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</a:rPr>
              <a:t>ребёнок проявляет инициативность и самостоятельность в игре;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Symbol"/>
              <a:buChar char="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</a:rPr>
              <a:t>ребёнок уверен в своих силах, открыт внешнему миру;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Symbol"/>
              <a:buChar char="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</a:rPr>
              <a:t>ребёнок обладает развитым воображением, которое реализуется в разных видах деятельности;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Symbol"/>
              <a:buChar char="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</a:rPr>
              <a:t>ребёнок  хорошо понимает устную речь и может выражать свои мысли и желания;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Symbol"/>
              <a:buChar char="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</a:rPr>
              <a:t>ребёнок проявляет любознательность, задаёт вопросы, касающиеся близких и далёких предметов и явлений, интересуется причинно-следственными связями (как? почему? зачем?).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latin typeface="Times New Roman"/>
                <a:ea typeface="Times New Roman"/>
              </a:rPr>
              <a:t>Целевые ориентиры освоения программы применительно к первой младшей группе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3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084613"/>
              </p:ext>
            </p:extLst>
          </p:nvPr>
        </p:nvGraphicFramePr>
        <p:xfrm>
          <a:off x="467544" y="992144"/>
          <a:ext cx="8064896" cy="5473147"/>
        </p:xfrm>
        <a:graphic>
          <a:graphicData uri="http://schemas.openxmlformats.org/drawingml/2006/table">
            <a:tbl>
              <a:tblPr/>
              <a:tblGrid>
                <a:gridCol w="6094818"/>
                <a:gridCol w="1970078"/>
              </a:tblGrid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Дома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Подъем, утренний туалет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6.30-7 30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дошкольном учреждении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Прием детей, самостоятельная деятельность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7.30-8.00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к завтраку, завтрак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8.00-8,20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8.20-9.00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 (по подгруппам)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В.30-8.45-9.00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9.00-9.20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9.20-11.20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прогулки, самостоятельная деятельность,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11.20-11.45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к обеду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11.45-13.20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Спокойные игры, подготовка ко сну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12.20-12.30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12.30-15.00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самостоятельная деятельность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15.00-15.15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Полдник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15.15-15.25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15.25-16.15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 (по подгруппам)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15.45-16.00-16.15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16.15-16.30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Прогулка Уход домой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16.30-17.30</a:t>
                      </a: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130370"/>
            <a:ext cx="7200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Примерный режим дня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884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8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864096"/>
          </a:xfrm>
        </p:spPr>
        <p:txBody>
          <a:bodyPr>
            <a:normAutofit fontScale="90000"/>
          </a:bodyPr>
          <a:lstStyle/>
          <a:p>
            <a:pPr marL="457200" lvl="1" algn="ctr"/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Описание вариативный форм, способов, методов и средств реализации Программы, с учетом возвратных и индивидуальных особенностей воспитанников, специфики их образовательных потребностей и интересов. </a:t>
            </a:r>
            <a:r>
              <a:rPr lang="ru-RU" sz="2400" dirty="0" smtClean="0">
                <a:latin typeface="Times New Roman"/>
                <a:ea typeface="Times New Roman"/>
              </a:rPr>
              <a:t/>
            </a:r>
            <a:br>
              <a:rPr lang="ru-RU" sz="2400" dirty="0" smtClean="0"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5040560"/>
          </a:xfrm>
        </p:spPr>
        <p:txBody>
          <a:bodyPr>
            <a:normAutofit fontScale="47500" lnSpcReduction="20000"/>
          </a:bodyPr>
          <a:lstStyle/>
          <a:p>
            <a:pPr indent="228600">
              <a:spcAft>
                <a:spcPts val="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 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течение года проводится </a:t>
            </a:r>
            <a:r>
              <a:rPr lang="ru-RU" sz="3400" b="1" i="1" dirty="0">
                <a:solidFill>
                  <a:schemeClr val="tx1"/>
                </a:solidFill>
                <a:latin typeface="Times New Roman"/>
                <a:ea typeface="Times New Roman"/>
              </a:rPr>
              <a:t>проектная деятельность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 на тему: «Формирование привычек к здоровому образу жизни в первой младшей группе».</a:t>
            </a:r>
          </a:p>
          <a:p>
            <a:pPr indent="450215" algn="just">
              <a:spcAft>
                <a:spcPts val="0"/>
              </a:spcAft>
            </a:pPr>
            <a:r>
              <a:rPr lang="ru-RU" sz="3400" b="1" dirty="0">
                <a:solidFill>
                  <a:schemeClr val="tx1"/>
                </a:solidFill>
                <a:latin typeface="Times New Roman"/>
                <a:ea typeface="Times New Roman"/>
              </a:rPr>
              <a:t>Цель проекта: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 довести до сознания детей и родителей важность здорового образа жизни.</a:t>
            </a:r>
          </a:p>
          <a:p>
            <a:pPr indent="450215" algn="just">
              <a:spcAft>
                <a:spcPts val="0"/>
              </a:spcAft>
            </a:pPr>
            <a:r>
              <a:rPr lang="ru-RU" sz="3400" b="1" dirty="0">
                <a:solidFill>
                  <a:schemeClr val="tx1"/>
                </a:solidFill>
                <a:latin typeface="Times New Roman"/>
                <a:ea typeface="Times New Roman"/>
              </a:rPr>
              <a:t>Задачи проекта:</a:t>
            </a:r>
            <a:endParaRPr lang="ru-RU" sz="3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3400" b="1" dirty="0">
                <a:solidFill>
                  <a:schemeClr val="tx1"/>
                </a:solidFill>
                <a:latin typeface="Times New Roman"/>
                <a:ea typeface="Times New Roman"/>
              </a:rPr>
              <a:t>1). Образовательная: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 содействовать гармоничному физическому развитию детей; способствовать становлению и обогащению двигательного опыта.</a:t>
            </a:r>
          </a:p>
          <a:p>
            <a:pPr indent="450215" algn="just">
              <a:spcAft>
                <a:spcPts val="0"/>
              </a:spcAft>
            </a:pPr>
            <a:r>
              <a:rPr lang="ru-RU" sz="3400" b="1" dirty="0">
                <a:solidFill>
                  <a:schemeClr val="tx1"/>
                </a:solidFill>
                <a:latin typeface="Times New Roman"/>
                <a:ea typeface="Times New Roman"/>
              </a:rPr>
              <a:t>2). Развивающая: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 развитие физических качеств; развивать у детей потребность в двигательной активности, интерес к физическим упражнениям, а так же 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Calibri"/>
              </a:rPr>
              <a:t>развивать атмосферу взаимопонимания, эмоциональной </a:t>
            </a:r>
            <a:r>
              <a:rPr lang="ru-RU" sz="3400" dirty="0" err="1">
                <a:solidFill>
                  <a:schemeClr val="tx1"/>
                </a:solidFill>
                <a:latin typeface="Times New Roman"/>
                <a:ea typeface="Calibri"/>
              </a:rPr>
              <a:t>взаимоподдержки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Calibri"/>
              </a:rPr>
              <a:t>, общности интересов педагогов, родителей и детей; привлечь родителей к педагогическому взаимодействию с ребёнком и ДОУ.</a:t>
            </a:r>
            <a:endParaRPr lang="ru-RU" sz="3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3400" b="1" dirty="0">
                <a:solidFill>
                  <a:schemeClr val="tx1"/>
                </a:solidFill>
                <a:latin typeface="Times New Roman"/>
                <a:ea typeface="Times New Roman"/>
              </a:rPr>
              <a:t>3). Воспитательная: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 воспитывать у детей привычку к аккуратности и чистоте; прививать культурно-гигиенические навыки и простейшие навыки самообслуживания.</a:t>
            </a:r>
          </a:p>
          <a:p>
            <a:pPr indent="450215" algn="just">
              <a:spcAft>
                <a:spcPts val="0"/>
              </a:spcAft>
            </a:pPr>
            <a:r>
              <a:rPr lang="ru-RU" sz="3400" b="1" dirty="0">
                <a:solidFill>
                  <a:schemeClr val="tx1"/>
                </a:solidFill>
                <a:latin typeface="Times New Roman"/>
                <a:ea typeface="Times New Roman"/>
              </a:rPr>
              <a:t>Обоснование проблемы:</a:t>
            </a:r>
            <a:endParaRPr lang="ru-RU" sz="3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-малоподвижный образ жизни родителей и детей/плохая двигательная активность;</a:t>
            </a:r>
          </a:p>
          <a:p>
            <a:pPr indent="450215" algn="just"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-невнимание родителей к здоровому образу жизни.</a:t>
            </a:r>
          </a:p>
          <a:p>
            <a:pPr indent="450215" algn="just">
              <a:spcAft>
                <a:spcPts val="0"/>
              </a:spcAft>
            </a:pPr>
            <a:r>
              <a:rPr lang="ru-RU" sz="3400" b="1" dirty="0">
                <a:solidFill>
                  <a:schemeClr val="tx1"/>
                </a:solidFill>
                <a:latin typeface="Times New Roman"/>
                <a:ea typeface="Times New Roman"/>
              </a:rPr>
              <a:t>Ожидаемые результаты: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Вся эта работа осуществляется комплексно, с участием медицинских и педагогических работников: воспитателя, инструктора по физической культуре и родителями воспитанников.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70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</TotalTime>
  <Words>1207</Words>
  <Application>Microsoft Office PowerPoint</Application>
  <PresentationFormat>Экран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Образовательная рабочая программа ДОУ в соответствии с ФГОС в первой младшей группе. </vt:lpstr>
      <vt:lpstr>    Для реализации основных направлений проекта рабочей программы первостепенное значение имеют следующие задачи: </vt:lpstr>
      <vt:lpstr>Образовательный процесс</vt:lpstr>
      <vt:lpstr>Образовательные области:</vt:lpstr>
      <vt:lpstr>Презентация PowerPoint</vt:lpstr>
      <vt:lpstr>Целевые ориентиры освоения программы применительно к первой младшей группе </vt:lpstr>
      <vt:lpstr>Презентация PowerPoint</vt:lpstr>
      <vt:lpstr>Презентация PowerPoint</vt:lpstr>
      <vt:lpstr>    Описание вариативный форм, способов, методов и средств реализации Программы, с учетом возвратных и индивидуальных особенностей воспитанников, специфики их образовательных потребностей и интересов.    </vt:lpstr>
      <vt:lpstr>Презентация PowerPoint</vt:lpstr>
      <vt:lpstr>Особенности взаимодействия педагогического коллектива с семьями воспитанников.  </vt:lpstr>
      <vt:lpstr>Мониторинг детского развития. </vt:lpstr>
      <vt:lpstr>Список литературы: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рабочая программа ДОУ в соответствии с ФГОС в первой младшей группе. </dc:title>
  <dc:creator>12</dc:creator>
  <cp:lastModifiedBy>12</cp:lastModifiedBy>
  <cp:revision>6</cp:revision>
  <dcterms:created xsi:type="dcterms:W3CDTF">2015-08-12T16:20:16Z</dcterms:created>
  <dcterms:modified xsi:type="dcterms:W3CDTF">2015-08-12T17:31:35Z</dcterms:modified>
</cp:coreProperties>
</file>