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8" r:id="rId4"/>
    <p:sldId id="263" r:id="rId5"/>
    <p:sldId id="281" r:id="rId6"/>
    <p:sldId id="269" r:id="rId7"/>
    <p:sldId id="276" r:id="rId8"/>
    <p:sldId id="278" r:id="rId9"/>
    <p:sldId id="280" r:id="rId10"/>
    <p:sldId id="28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989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31.07.2015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31.07.2015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31.07.2015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t>31.07.2015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9672" y="1052736"/>
            <a:ext cx="6552728" cy="2016224"/>
          </a:xfrm>
        </p:spPr>
        <p:txBody>
          <a:bodyPr/>
          <a:lstStyle/>
          <a:p>
            <a:r>
              <a:rPr lang="ru-RU" sz="3300" dirty="0" smtClean="0"/>
              <a:t>ОРГАНИЗАЦИЯ САМОСТОЯТЕЛЬНОЙ РАБОТЫ ОБУЧАЮЩИХСЯ НА УРОКАХ ХИМИИ В 9 КЛАССЕ</a:t>
            </a:r>
            <a:endParaRPr lang="ru-RU" sz="33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87824" y="4293096"/>
            <a:ext cx="6048672" cy="1800200"/>
          </a:xfrm>
        </p:spPr>
        <p:txBody>
          <a:bodyPr>
            <a:normAutofit/>
          </a:bodyPr>
          <a:lstStyle/>
          <a:p>
            <a:r>
              <a:rPr lang="ru-RU" dirty="0" smtClean="0"/>
              <a:t>Учитель химии Иванова В.А.</a:t>
            </a:r>
          </a:p>
          <a:p>
            <a:r>
              <a:rPr lang="ru-RU" dirty="0" smtClean="0"/>
              <a:t>ГБОУ ЦО №133 Невского района СПб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324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4272" y="1638092"/>
            <a:ext cx="7782259" cy="292387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endParaRPr lang="ru-RU" sz="2000" dirty="0">
              <a:solidFill>
                <a:srgbClr val="0070C0"/>
              </a:solidFill>
            </a:endParaRPr>
          </a:p>
          <a:p>
            <a:r>
              <a:rPr lang="ru-RU" sz="3600" dirty="0" smtClean="0">
                <a:solidFill>
                  <a:srgbClr val="0070C0"/>
                </a:solidFill>
              </a:rPr>
              <a:t>Знание только тогда знание, когда оно </a:t>
            </a:r>
          </a:p>
          <a:p>
            <a:r>
              <a:rPr lang="ru-RU" sz="3600" dirty="0" smtClean="0">
                <a:solidFill>
                  <a:srgbClr val="0070C0"/>
                </a:solidFill>
              </a:rPr>
              <a:t>Приобретено усилиями своей мысли, </a:t>
            </a:r>
          </a:p>
          <a:p>
            <a:r>
              <a:rPr lang="ru-RU" sz="3600" dirty="0" smtClean="0">
                <a:solidFill>
                  <a:srgbClr val="0070C0"/>
                </a:solidFill>
              </a:rPr>
              <a:t>А не только памятью </a:t>
            </a:r>
          </a:p>
          <a:p>
            <a:r>
              <a:rPr lang="ru-RU" sz="3600" dirty="0">
                <a:solidFill>
                  <a:srgbClr val="0070C0"/>
                </a:solidFill>
              </a:rPr>
              <a:t> </a:t>
            </a:r>
            <a:r>
              <a:rPr lang="ru-RU" sz="3600" dirty="0" smtClean="0">
                <a:solidFill>
                  <a:srgbClr val="0070C0"/>
                </a:solidFill>
              </a:rPr>
              <a:t>                                         Лев Толстой</a:t>
            </a:r>
          </a:p>
          <a:p>
            <a:r>
              <a:rPr lang="ru-RU" sz="2000" dirty="0" smtClean="0">
                <a:solidFill>
                  <a:srgbClr val="0070C0"/>
                </a:solidFill>
              </a:rPr>
              <a:t>                                                                                   </a:t>
            </a:r>
            <a:endParaRPr lang="ru-RU" sz="2000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59632" y="12687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077072"/>
            <a:ext cx="4021833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88289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620688"/>
            <a:ext cx="7482408" cy="2016224"/>
          </a:xfrm>
        </p:spPr>
        <p:txBody>
          <a:bodyPr>
            <a:normAutofit/>
          </a:bodyPr>
          <a:lstStyle/>
          <a:p>
            <a:r>
              <a:rPr lang="ru-RU" sz="3300" dirty="0" smtClean="0">
                <a:solidFill>
                  <a:schemeClr val="bg2">
                    <a:lumMod val="50000"/>
                  </a:schemeClr>
                </a:solidFill>
              </a:rPr>
              <a:t>ОБРАЗОВАНИЕ –КЛАД,</a:t>
            </a:r>
            <a:br>
              <a:rPr lang="ru-RU" sz="33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3300" dirty="0" smtClean="0">
                <a:solidFill>
                  <a:schemeClr val="bg2">
                    <a:lumMod val="50000"/>
                  </a:schemeClr>
                </a:solidFill>
              </a:rPr>
              <a:t>ТРУД – КЛЮЧ К НЕМУ.            ПЬЕР БУАСТ</a:t>
            </a:r>
            <a:endParaRPr lang="ru-RU" sz="33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2996952"/>
            <a:ext cx="5544616" cy="3096344"/>
          </a:xfrm>
        </p:spPr>
      </p:pic>
    </p:spTree>
    <p:extLst>
      <p:ext uri="{BB962C8B-B14F-4D97-AF65-F5344CB8AC3E}">
        <p14:creationId xmlns:p14="http://schemas.microsoft.com/office/powerpoint/2010/main" val="390612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8005936" cy="1519064"/>
          </a:xfrm>
        </p:spPr>
        <p:txBody>
          <a:bodyPr>
            <a:normAutofit/>
          </a:bodyPr>
          <a:lstStyle/>
          <a:p>
            <a:r>
              <a:rPr lang="ru-RU" sz="3300" dirty="0" smtClean="0">
                <a:solidFill>
                  <a:schemeClr val="bg2">
                    <a:lumMod val="50000"/>
                  </a:schemeClr>
                </a:solidFill>
              </a:rPr>
              <a:t>ТРЕБОВАНИЯ К РЕЗУЛЬТАТАМ ОБУЧАЮЩИХСЯ</a:t>
            </a:r>
            <a:br>
              <a:rPr lang="ru-RU" sz="33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3300" dirty="0" smtClean="0">
                <a:solidFill>
                  <a:schemeClr val="bg2">
                    <a:lumMod val="50000"/>
                  </a:schemeClr>
                </a:solidFill>
              </a:rPr>
              <a:t>в контексте реализации ФГОС</a:t>
            </a:r>
            <a:endParaRPr lang="ru-RU" sz="33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636912"/>
            <a:ext cx="7272808" cy="3456384"/>
          </a:xfrm>
        </p:spPr>
        <p:txBody>
          <a:bodyPr>
            <a:normAutofit/>
          </a:bodyPr>
          <a:lstStyle/>
          <a:p>
            <a:pPr lvl="3"/>
            <a:r>
              <a:rPr lang="ru-RU" sz="2700" dirty="0" smtClean="0">
                <a:solidFill>
                  <a:schemeClr val="bg2">
                    <a:lumMod val="50000"/>
                  </a:schemeClr>
                </a:solidFill>
              </a:rPr>
              <a:t>Личностные </a:t>
            </a:r>
          </a:p>
          <a:p>
            <a:pPr lvl="3"/>
            <a:r>
              <a:rPr lang="ru-RU" sz="2700" dirty="0" smtClean="0">
                <a:solidFill>
                  <a:schemeClr val="bg2">
                    <a:lumMod val="50000"/>
                  </a:schemeClr>
                </a:solidFill>
              </a:rPr>
              <a:t>Предметные</a:t>
            </a:r>
          </a:p>
          <a:p>
            <a:pPr lvl="3"/>
            <a:r>
              <a:rPr lang="ru-RU" sz="2700" dirty="0" err="1" smtClean="0">
                <a:solidFill>
                  <a:schemeClr val="bg2">
                    <a:lumMod val="50000"/>
                  </a:schemeClr>
                </a:solidFill>
              </a:rPr>
              <a:t>Метапредметные</a:t>
            </a:r>
            <a:r>
              <a:rPr lang="ru-RU" sz="2700" dirty="0" smtClean="0">
                <a:solidFill>
                  <a:schemeClr val="bg2">
                    <a:lumMod val="50000"/>
                  </a:schemeClr>
                </a:solidFill>
              </a:rPr>
              <a:t> ( формирование универсальных  учебных действий: познавательные, регулятивные, коммуникативные)</a:t>
            </a:r>
            <a:endParaRPr lang="ru-RU" sz="27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37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476672"/>
            <a:ext cx="8058472" cy="1944216"/>
          </a:xfrm>
        </p:spPr>
        <p:txBody>
          <a:bodyPr>
            <a:normAutofit/>
          </a:bodyPr>
          <a:lstStyle/>
          <a:p>
            <a:r>
              <a:rPr lang="ru-RU" sz="3300" dirty="0">
                <a:solidFill>
                  <a:schemeClr val="bg2">
                    <a:lumMod val="50000"/>
                  </a:schemeClr>
                </a:solidFill>
              </a:rPr>
              <a:t>ТЕМА  ОБЩИЕ ФИЗИЧЕСКИЕ СВОЙСТВА МЕТАЛЛОВ</a:t>
            </a:r>
            <a:br>
              <a:rPr lang="ru-RU" sz="3300" dirty="0">
                <a:solidFill>
                  <a:schemeClr val="bg2">
                    <a:lumMod val="50000"/>
                  </a:schemeClr>
                </a:solidFill>
              </a:rPr>
            </a:br>
            <a:endParaRPr lang="ru-RU" sz="33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916832"/>
            <a:ext cx="7543800" cy="424847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Работа  с таблицей.  Сравнить, проанализировать, выбрать металлы по соответствующим свойствам, сделать выводы</a:t>
            </a: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ПЛОТНОСТЬ По плотности металлы делятся на</a:t>
            </a: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- легкие ( плотность меньше 5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г/см/3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) ______________</a:t>
            </a: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- тяжелые ( плотность больше 5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г/см/3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)_____________</a:t>
            </a: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ТЕМПЕРАТУРА ПЛАВЛЕНИЯ металлы делятся на</a:t>
            </a: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- легкоплавкие (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t&lt;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1000 С)  _________________</a:t>
            </a: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- тугоплавкие (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t&gt;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1000 С)    __________________</a:t>
            </a: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ТВЕРДОСТЬ По твердости металлы сравнивают с твердостью алмаза</a:t>
            </a: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- мягкие     _________________________</a:t>
            </a: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- твердые  __________________________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94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535984"/>
              </p:ext>
            </p:extLst>
          </p:nvPr>
        </p:nvGraphicFramePr>
        <p:xfrm>
          <a:off x="1187624" y="1844824"/>
          <a:ext cx="6408712" cy="42126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4972"/>
                <a:gridCol w="937236"/>
                <a:gridCol w="1080120"/>
                <a:gridCol w="1152128"/>
                <a:gridCol w="1152128"/>
                <a:gridCol w="1152128"/>
              </a:tblGrid>
              <a:tr h="3863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Металл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effectLst/>
                        </a:rPr>
                        <a:t>Плотн</a:t>
                      </a:r>
                      <a:r>
                        <a:rPr lang="ru-RU" sz="1050" dirty="0">
                          <a:effectLst/>
                        </a:rPr>
                        <a:t>.</a:t>
                      </a:r>
                      <a:br>
                        <a:rPr lang="ru-RU" sz="1050" dirty="0">
                          <a:effectLst/>
                        </a:rPr>
                      </a:br>
                      <a:r>
                        <a:rPr lang="ru-RU" sz="1050" dirty="0">
                          <a:effectLst/>
                        </a:rPr>
                        <a:t>г/(см^3)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Тплав.</a:t>
                      </a:r>
                      <a:br>
                        <a:rPr lang="ru-RU" sz="1050">
                          <a:effectLst/>
                        </a:rPr>
                      </a:br>
                      <a:r>
                        <a:rPr lang="ru-RU" sz="1050">
                          <a:effectLst/>
                        </a:rPr>
                        <a:t>°С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Уд. </a:t>
                      </a:r>
                      <a:r>
                        <a:rPr lang="ru-RU" sz="1050" dirty="0" err="1">
                          <a:effectLst/>
                        </a:rPr>
                        <a:t>электропр</a:t>
                      </a:r>
                      <a:r>
                        <a:rPr lang="ru-RU" sz="1050" dirty="0">
                          <a:effectLst/>
                        </a:rPr>
                        <a:t>.</a:t>
                      </a:r>
                      <a:br>
                        <a:rPr lang="ru-RU" sz="1050" dirty="0">
                          <a:effectLst/>
                        </a:rPr>
                      </a:br>
                      <a:r>
                        <a:rPr lang="ru-RU" sz="1050" dirty="0">
                          <a:effectLst/>
                        </a:rPr>
                        <a:t>См/м </a:t>
                      </a:r>
                      <a:r>
                        <a:rPr lang="ru-RU" sz="1050" dirty="0" smtClean="0">
                          <a:effectLst/>
                        </a:rPr>
                        <a:t>10/5)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Уд. теплопр.</a:t>
                      </a:r>
                      <a:br>
                        <a:rPr lang="ru-RU" sz="1050">
                          <a:effectLst/>
                        </a:rPr>
                      </a:br>
                      <a:r>
                        <a:rPr lang="ru-RU" sz="1050">
                          <a:effectLst/>
                        </a:rPr>
                        <a:t>Вт/(м*°К)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Твердость по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Моосу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</a:tr>
              <a:tr h="3083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Алюминий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2,70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660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37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218,0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2,9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</a:tr>
              <a:tr h="2715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Вольфрам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19,30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3400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18,2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167,0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4.5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</a:tr>
              <a:tr h="2715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Железо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7,87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1540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</a:rPr>
                        <a:t>1,5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73,3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4,5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</a:tr>
              <a:tr h="3394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Золото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19,30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1063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45,5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312,0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2,5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</a:tr>
              <a:tr h="2095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Медь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8,92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1083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58,1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406,0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3,0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</a:tr>
              <a:tr h="2095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Магний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1.7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651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22,7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75,5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2,0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</a:tr>
              <a:tr h="2095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Ртуть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13,50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- 39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</a:rPr>
                        <a:t>1,8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7,9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</a:tr>
              <a:tr h="2095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Свинец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11,34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327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</a:rPr>
                        <a:t>44,1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35,0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3,9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</a:tr>
              <a:tr h="4282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Серебро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10,49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960,5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235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453,0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2,7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</a:tr>
              <a:tr h="3104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Титан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4,52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1670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2,0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21,9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73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</a:tr>
              <a:tr h="543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Хром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7,19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1900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</a:rPr>
                        <a:t>31,2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88,6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9,0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</a:tr>
              <a:tr h="4072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Цинк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7,14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419,5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</a:rPr>
                        <a:t>3.6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113,0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2,5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22860" marB="22860"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403648" y="1124744"/>
            <a:ext cx="58861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               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Физические свойства металлов</a:t>
            </a:r>
            <a:endParaRPr lang="ru-RU" sz="28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300" dirty="0" smtClean="0">
                <a:solidFill>
                  <a:schemeClr val="bg2">
                    <a:lumMod val="50000"/>
                  </a:schemeClr>
                </a:solidFill>
              </a:rPr>
              <a:t>Тепловой эффект реакции. Расчеты по термохимическим уравнениям</a:t>
            </a:r>
            <a:endParaRPr lang="ru-RU" sz="33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000" dirty="0" err="1" smtClean="0">
                <a:solidFill>
                  <a:schemeClr val="bg2">
                    <a:lumMod val="25000"/>
                  </a:schemeClr>
                </a:solidFill>
              </a:rPr>
              <a:t>Эндотемические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 реакции</a:t>
            </a:r>
            <a:endParaRPr lang="ru-RU" sz="20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772816"/>
            <a:ext cx="1800200" cy="2340104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sz="2000" dirty="0" smtClean="0"/>
              <a:t>Экзотермические реакции</a:t>
            </a:r>
            <a:endParaRPr lang="ru-RU" sz="2000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1844824"/>
            <a:ext cx="1886217" cy="2304256"/>
          </a:xfrm>
        </p:spPr>
      </p:pic>
    </p:spTree>
    <p:extLst>
      <p:ext uri="{BB962C8B-B14F-4D97-AF65-F5344CB8AC3E}">
        <p14:creationId xmlns:p14="http://schemas.microsoft.com/office/powerpoint/2010/main" val="407918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188640"/>
            <a:ext cx="6781800" cy="2664296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Алгоритм решения задач на тепловой эффект:</a:t>
            </a:r>
            <a:br>
              <a:rPr lang="ru-RU" sz="20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- записать условия задачи</a:t>
            </a:r>
            <a:br>
              <a:rPr lang="ru-RU" sz="20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- составить термохимическое уравнение</a:t>
            </a:r>
            <a:br>
              <a:rPr lang="ru-RU" sz="20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- используя условия задачи составить соотношения</a:t>
            </a:r>
            <a:br>
              <a:rPr lang="ru-RU" sz="2000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000" dirty="0">
                <a:solidFill>
                  <a:schemeClr val="bg2">
                    <a:lumMod val="25000"/>
                  </a:schemeClr>
                </a:solidFill>
              </a:rPr>
              <a:t>- вычислить , записать ответ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2780928"/>
            <a:ext cx="7543800" cy="38164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О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пределите 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количество теплоты, которое выделится при образовании 120 г 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</a:rPr>
              <a:t>MgO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  в 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результате реакции 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горения магния, с помощью термохимического уравнения.</a:t>
            </a:r>
          </a:p>
          <a:p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2 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</a:rPr>
              <a:t>Mg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 + O</a:t>
            </a:r>
            <a:r>
              <a:rPr lang="ru-RU" sz="2000" baseline="-25000" dirty="0">
                <a:solidFill>
                  <a:schemeClr val="bg2">
                    <a:lumMod val="50000"/>
                  </a:schemeClr>
                </a:solidFill>
              </a:rPr>
              <a:t>2 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  = 2MgO + 1204  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кДж</a:t>
            </a:r>
          </a:p>
          <a:p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Определяем количество вещества   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n(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</a:rPr>
              <a:t>MgO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)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 =120/40 = 3 моль</a:t>
            </a:r>
          </a:p>
          <a:p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Составляем пропорцию, вычисляем тепловой эффект</a:t>
            </a:r>
          </a:p>
          <a:p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Q 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=3*1204/2 =1803 кДж</a:t>
            </a:r>
          </a:p>
          <a:p>
            <a:r>
              <a:rPr lang="ru-RU" sz="2000" dirty="0" err="1" smtClean="0">
                <a:solidFill>
                  <a:schemeClr val="bg2">
                    <a:lumMod val="50000"/>
                  </a:schemeClr>
                </a:solidFill>
              </a:rPr>
              <a:t>Ответ:при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 образовании 120г  выделилось 1803 кДж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энергии</a:t>
            </a:r>
            <a:endParaRPr lang="ru-RU" sz="2000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sz="2500" dirty="0">
                <a:solidFill>
                  <a:schemeClr val="bg2">
                    <a:lumMod val="50000"/>
                  </a:schemeClr>
                </a:solidFill>
              </a:rPr>
              <a:t> </a:t>
            </a:r>
          </a:p>
          <a:p>
            <a:r>
              <a:rPr lang="ru-RU" sz="20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98098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548680"/>
            <a:ext cx="6781800" cy="5623520"/>
          </a:xfrm>
        </p:spPr>
        <p:txBody>
          <a:bodyPr>
            <a:normAutofit fontScale="90000"/>
          </a:bodyPr>
          <a:lstStyle/>
          <a:p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Т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ЕМА ОПРЕДЕЛЕНИЕ ИОНОВ</a:t>
            </a:r>
            <a:b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Работа по таблице в учебнике на определение ионов</a:t>
            </a:r>
            <a:b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КАЧЕСТВЕННЫЕ РЕАКЦИИ – ЭТО реакции на определение катионов и анионов в составе соединения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Качественная реакция на сульфат ион</a:t>
            </a:r>
            <a:b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000" dirty="0"/>
              <a:t> 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Ва</a:t>
            </a:r>
            <a:r>
              <a:rPr lang="ru-RU" sz="2000" baseline="30000" dirty="0">
                <a:solidFill>
                  <a:schemeClr val="bg2">
                    <a:lumMod val="50000"/>
                  </a:schemeClr>
                </a:solidFill>
              </a:rPr>
              <a:t>2+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 + 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S0</a:t>
            </a:r>
            <a:r>
              <a:rPr lang="en-US" sz="2000" baseline="-25000" dirty="0">
                <a:solidFill>
                  <a:schemeClr val="bg2">
                    <a:lumMod val="50000"/>
                  </a:schemeClr>
                </a:solidFill>
              </a:rPr>
              <a:t>4</a:t>
            </a:r>
            <a:r>
              <a:rPr lang="en-US" sz="2000" baseline="30000" dirty="0">
                <a:solidFill>
                  <a:schemeClr val="bg2">
                    <a:lumMod val="50000"/>
                  </a:schemeClr>
                </a:solidFill>
              </a:rPr>
              <a:t>2-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 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BaS0</a:t>
            </a:r>
            <a:r>
              <a:rPr lang="en-US" sz="2000" baseline="-25000" dirty="0" smtClean="0">
                <a:solidFill>
                  <a:schemeClr val="bg2">
                    <a:lumMod val="50000"/>
                  </a:schemeClr>
                </a:solidFill>
              </a:rPr>
              <a:t>4</a:t>
            </a:r>
            <a:r>
              <a:rPr lang="ru-RU" sz="2000" baseline="-25000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000" baseline="-25000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000" baseline="-25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КАЧЕСТВЕННАЯ РЕАКЦИЯ  на 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хлорид ион</a:t>
            </a:r>
            <a:r>
              <a:rPr lang="ru-RU" sz="2000" baseline="-250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000" baseline="-250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000" baseline="-250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000" baseline="-250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А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g+ +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Cl</a:t>
            </a:r>
            <a:r>
              <a:rPr lang="en-US" sz="2000" baseline="30000" dirty="0" smtClean="0">
                <a:solidFill>
                  <a:schemeClr val="bg2">
                    <a:lumMod val="50000"/>
                  </a:schemeClr>
                </a:solidFill>
              </a:rPr>
              <a:t>-</a:t>
            </a:r>
            <a:r>
              <a:rPr lang="ru-RU" sz="2000" baseline="300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</a:rPr>
              <a:t>AgCl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 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 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Качественная реакция на сульфид ион</a:t>
            </a:r>
            <a:b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Pb</a:t>
            </a:r>
            <a:r>
              <a:rPr lang="en-US" sz="2000" baseline="30000" dirty="0" smtClean="0">
                <a:solidFill>
                  <a:schemeClr val="bg2">
                    <a:lumMod val="50000"/>
                  </a:schemeClr>
                </a:solidFill>
              </a:rPr>
              <a:t>2</a:t>
            </a:r>
            <a:r>
              <a:rPr lang="en-US" sz="2000" baseline="30000" dirty="0">
                <a:solidFill>
                  <a:schemeClr val="bg2">
                    <a:lumMod val="50000"/>
                  </a:schemeClr>
                </a:solidFill>
              </a:rPr>
              <a:t>+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 + S</a:t>
            </a:r>
            <a:r>
              <a:rPr lang="en-US" sz="2000" baseline="30000" dirty="0">
                <a:solidFill>
                  <a:schemeClr val="bg2">
                    <a:lumMod val="50000"/>
                  </a:schemeClr>
                </a:solidFill>
              </a:rPr>
              <a:t>2-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 </a:t>
            </a:r>
            <a:r>
              <a:rPr lang="en-US" sz="2000" dirty="0" err="1" smtClean="0">
                <a:solidFill>
                  <a:schemeClr val="bg2">
                    <a:lumMod val="50000"/>
                  </a:schemeClr>
                </a:solidFill>
              </a:rPr>
              <a:t>PbS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Качественная реакция на ион аммония</a:t>
            </a:r>
            <a:b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 NH</a:t>
            </a:r>
            <a:r>
              <a:rPr lang="en-US" sz="2000" baseline="-25000" dirty="0">
                <a:solidFill>
                  <a:schemeClr val="bg2">
                    <a:lumMod val="50000"/>
                  </a:schemeClr>
                </a:solidFill>
              </a:rPr>
              <a:t>4</a:t>
            </a:r>
            <a:r>
              <a:rPr lang="en-US" sz="2000" baseline="30000" dirty="0">
                <a:solidFill>
                  <a:schemeClr val="bg2">
                    <a:lumMod val="50000"/>
                  </a:schemeClr>
                </a:solidFill>
              </a:rPr>
              <a:t>+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 + 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ОН</a:t>
            </a:r>
            <a:r>
              <a:rPr lang="ru-RU" sz="2000" baseline="30000" dirty="0">
                <a:solidFill>
                  <a:schemeClr val="bg2">
                    <a:lumMod val="50000"/>
                  </a:schemeClr>
                </a:solidFill>
              </a:rPr>
              <a:t>-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 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NH</a:t>
            </a:r>
            <a:r>
              <a:rPr lang="en-US" sz="2000" baseline="-25000" dirty="0">
                <a:solidFill>
                  <a:schemeClr val="bg2">
                    <a:lumMod val="50000"/>
                  </a:schemeClr>
                </a:solidFill>
              </a:rPr>
              <a:t>3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 + 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Н</a:t>
            </a:r>
            <a:r>
              <a:rPr lang="ru-RU" sz="2000" baseline="-25000" dirty="0" smtClean="0">
                <a:solidFill>
                  <a:schemeClr val="bg2">
                    <a:lumMod val="50000"/>
                  </a:schemeClr>
                </a:solidFill>
              </a:rPr>
              <a:t>2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0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sz="2000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Составить молекулярные , полные ионные уравнения,                   указать признаки  реакций</a:t>
            </a:r>
            <a:endParaRPr lang="ru-RU" sz="20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683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4365104"/>
            <a:ext cx="6781800" cy="1807096"/>
          </a:xfrm>
        </p:spPr>
        <p:txBody>
          <a:bodyPr>
            <a:normAutofit fontScale="90000"/>
          </a:bodyPr>
          <a:lstStyle/>
          <a:p>
            <a:r>
              <a:rPr lang="ru-RU" sz="3300" dirty="0" err="1" smtClean="0">
                <a:solidFill>
                  <a:schemeClr val="bg2">
                    <a:lumMod val="50000"/>
                  </a:schemeClr>
                </a:solidFill>
              </a:rPr>
              <a:t>Окислительно</a:t>
            </a:r>
            <a:r>
              <a:rPr lang="ru-RU" sz="3300" dirty="0" smtClean="0">
                <a:solidFill>
                  <a:schemeClr val="bg2">
                    <a:lumMod val="50000"/>
                  </a:schemeClr>
                </a:solidFill>
              </a:rPr>
              <a:t>-восстановительные</a:t>
            </a:r>
            <a:br>
              <a:rPr lang="ru-RU" sz="33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3300" dirty="0" smtClean="0">
                <a:solidFill>
                  <a:schemeClr val="bg2">
                    <a:lumMod val="50000"/>
                  </a:schemeClr>
                </a:solidFill>
              </a:rPr>
              <a:t>реакции</a:t>
            </a:r>
            <a:br>
              <a:rPr lang="ru-RU" sz="33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3300" dirty="0" smtClean="0">
                <a:solidFill>
                  <a:schemeClr val="bg2">
                    <a:lumMod val="50000"/>
                  </a:schemeClr>
                </a:solidFill>
              </a:rPr>
              <a:t>Карточка заданий</a:t>
            </a:r>
            <a:br>
              <a:rPr lang="ru-RU" sz="33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1700" b="1" dirty="0">
                <a:solidFill>
                  <a:schemeClr val="bg2">
                    <a:lumMod val="50000"/>
                  </a:schemeClr>
                </a:solidFill>
              </a:rPr>
              <a:t>Установите соответствие между формулами веществ и степенями окисления марганца.</a:t>
            </a:r>
            <a:r>
              <a:rPr lang="ru-RU" sz="1700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1700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1700" i="1" dirty="0">
                <a:solidFill>
                  <a:schemeClr val="bg2">
                    <a:lumMod val="50000"/>
                  </a:schemeClr>
                </a:solidFill>
              </a:rPr>
              <a:t>Формула </a:t>
            </a:r>
            <a:r>
              <a:rPr lang="ru-RU" sz="1700" i="1" dirty="0" smtClean="0">
                <a:solidFill>
                  <a:schemeClr val="bg2">
                    <a:lumMod val="50000"/>
                  </a:schemeClr>
                </a:solidFill>
              </a:rPr>
              <a:t>вещества:</a:t>
            </a:r>
            <a:r>
              <a:rPr lang="ru-RU" sz="17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700" dirty="0" smtClean="0">
                <a:solidFill>
                  <a:schemeClr val="bg2">
                    <a:lumMod val="50000"/>
                  </a:schemeClr>
                </a:solidFill>
              </a:rPr>
              <a:t>     MnSO</a:t>
            </a:r>
            <a:r>
              <a:rPr lang="ru-RU" sz="1700" baseline="-25000" dirty="0" smtClean="0">
                <a:solidFill>
                  <a:schemeClr val="bg2">
                    <a:lumMod val="50000"/>
                  </a:schemeClr>
                </a:solidFill>
              </a:rPr>
              <a:t>4</a:t>
            </a:r>
            <a:r>
              <a:rPr lang="ru-RU" sz="1700" dirty="0">
                <a:solidFill>
                  <a:schemeClr val="bg2">
                    <a:lumMod val="50000"/>
                  </a:schemeClr>
                </a:solidFill>
              </a:rPr>
              <a:t>   2) Mn</a:t>
            </a:r>
            <a:r>
              <a:rPr lang="ru-RU" sz="1700" baseline="-25000" dirty="0">
                <a:solidFill>
                  <a:schemeClr val="bg2">
                    <a:lumMod val="50000"/>
                  </a:schemeClr>
                </a:solidFill>
              </a:rPr>
              <a:t>2</a:t>
            </a:r>
            <a:r>
              <a:rPr lang="ru-RU" sz="1700" dirty="0">
                <a:solidFill>
                  <a:schemeClr val="bg2">
                    <a:lumMod val="50000"/>
                  </a:schemeClr>
                </a:solidFill>
              </a:rPr>
              <a:t>O</a:t>
            </a:r>
            <a:r>
              <a:rPr lang="ru-RU" sz="1700" baseline="-25000" dirty="0">
                <a:solidFill>
                  <a:schemeClr val="bg2">
                    <a:lumMod val="50000"/>
                  </a:schemeClr>
                </a:solidFill>
              </a:rPr>
              <a:t>7</a:t>
            </a:r>
            <a:r>
              <a:rPr lang="ru-RU" sz="1700" dirty="0">
                <a:solidFill>
                  <a:schemeClr val="bg2">
                    <a:lumMod val="50000"/>
                  </a:schemeClr>
                </a:solidFill>
              </a:rPr>
              <a:t>   3) K</a:t>
            </a:r>
            <a:r>
              <a:rPr lang="ru-RU" sz="1700" baseline="-25000" dirty="0">
                <a:solidFill>
                  <a:schemeClr val="bg2">
                    <a:lumMod val="50000"/>
                  </a:schemeClr>
                </a:solidFill>
              </a:rPr>
              <a:t>2</a:t>
            </a:r>
            <a:r>
              <a:rPr lang="ru-RU" sz="1700" dirty="0">
                <a:solidFill>
                  <a:schemeClr val="bg2">
                    <a:lumMod val="50000"/>
                  </a:schemeClr>
                </a:solidFill>
              </a:rPr>
              <a:t>MnO</a:t>
            </a:r>
            <a:r>
              <a:rPr lang="ru-RU" sz="1700" baseline="-25000" dirty="0">
                <a:solidFill>
                  <a:schemeClr val="bg2">
                    <a:lumMod val="50000"/>
                  </a:schemeClr>
                </a:solidFill>
              </a:rPr>
              <a:t>4 </a:t>
            </a:r>
            <a:r>
              <a:rPr lang="ru-RU" sz="1700" dirty="0">
                <a:solidFill>
                  <a:schemeClr val="bg2">
                    <a:lumMod val="50000"/>
                  </a:schemeClr>
                </a:solidFill>
              </a:rPr>
              <a:t>  4) </a:t>
            </a:r>
            <a:r>
              <a:rPr lang="ru-RU" sz="1700" dirty="0" smtClean="0">
                <a:solidFill>
                  <a:schemeClr val="bg2">
                    <a:lumMod val="50000"/>
                  </a:schemeClr>
                </a:solidFill>
              </a:rPr>
              <a:t>MnO</a:t>
            </a:r>
            <a:r>
              <a:rPr lang="ru-RU" sz="1700" baseline="-25000" dirty="0" smtClean="0">
                <a:solidFill>
                  <a:schemeClr val="bg2">
                    <a:lumMod val="50000"/>
                  </a:schemeClr>
                </a:solidFill>
              </a:rPr>
              <a:t>2</a:t>
            </a:r>
            <a:r>
              <a:rPr lang="ru-RU" sz="1700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1700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1700" i="1" dirty="0" smtClean="0">
                <a:solidFill>
                  <a:schemeClr val="bg2">
                    <a:lumMod val="50000"/>
                  </a:schemeClr>
                </a:solidFill>
              </a:rPr>
              <a:t>Степень окисления:</a:t>
            </a:r>
            <a:r>
              <a:rPr lang="ru-RU" sz="17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700" dirty="0" smtClean="0">
                <a:solidFill>
                  <a:schemeClr val="bg2">
                    <a:lumMod val="50000"/>
                  </a:schemeClr>
                </a:solidFill>
              </a:rPr>
              <a:t>   А</a:t>
            </a:r>
            <a:r>
              <a:rPr lang="ru-RU" sz="1700" dirty="0">
                <a:solidFill>
                  <a:schemeClr val="bg2">
                    <a:lumMod val="50000"/>
                  </a:schemeClr>
                </a:solidFill>
              </a:rPr>
              <a:t>) +1 Б)+2 В)+4 Г) +6 Д) +7 Е) +</a:t>
            </a:r>
            <a:r>
              <a:rPr lang="ru-RU" sz="1700" dirty="0" smtClean="0">
                <a:solidFill>
                  <a:schemeClr val="bg2">
                    <a:lumMod val="50000"/>
                  </a:schemeClr>
                </a:solidFill>
              </a:rPr>
              <a:t>8</a:t>
            </a:r>
            <a:br>
              <a:rPr lang="ru-RU" sz="17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17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17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1800" b="1" dirty="0">
                <a:solidFill>
                  <a:schemeClr val="bg2">
                    <a:lumMod val="50000"/>
                  </a:schemeClr>
                </a:solidFill>
              </a:rPr>
              <a:t>Одинаковую степень окисления фосфор имеет в каждом из двух веществ, формулы которых:</a:t>
            </a:r>
            <a:r>
              <a:rPr lang="ru-RU" sz="1800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1800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1800" dirty="0">
                <a:solidFill>
                  <a:schemeClr val="bg2">
                    <a:lumMod val="50000"/>
                  </a:schemeClr>
                </a:solidFill>
              </a:rPr>
              <a:t>1) Li</a:t>
            </a:r>
            <a:r>
              <a:rPr lang="ru-RU" sz="1800" baseline="-25000" dirty="0">
                <a:solidFill>
                  <a:schemeClr val="bg2">
                    <a:lumMod val="50000"/>
                  </a:schemeClr>
                </a:solidFill>
              </a:rPr>
              <a:t>3</a:t>
            </a:r>
            <a:r>
              <a:rPr lang="ru-RU" sz="1800" dirty="0">
                <a:solidFill>
                  <a:schemeClr val="bg2">
                    <a:lumMod val="50000"/>
                  </a:schemeClr>
                </a:solidFill>
              </a:rPr>
              <a:t>P и P</a:t>
            </a:r>
            <a:r>
              <a:rPr lang="ru-RU" sz="1800" baseline="-25000" dirty="0">
                <a:solidFill>
                  <a:schemeClr val="bg2">
                    <a:lumMod val="50000"/>
                  </a:schemeClr>
                </a:solidFill>
              </a:rPr>
              <a:t>2</a:t>
            </a:r>
            <a:r>
              <a:rPr lang="ru-RU" sz="1800" dirty="0">
                <a:solidFill>
                  <a:schemeClr val="bg2">
                    <a:lumMod val="50000"/>
                  </a:schemeClr>
                </a:solidFill>
              </a:rPr>
              <a:t>O</a:t>
            </a:r>
            <a:r>
              <a:rPr lang="ru-RU" sz="1800" baseline="-25000" dirty="0">
                <a:solidFill>
                  <a:schemeClr val="bg2">
                    <a:lumMod val="50000"/>
                  </a:schemeClr>
                </a:solidFill>
              </a:rPr>
              <a:t>5</a:t>
            </a:r>
            <a:r>
              <a:rPr lang="ru-RU" sz="1800" dirty="0">
                <a:solidFill>
                  <a:schemeClr val="bg2">
                    <a:lumMod val="50000"/>
                  </a:schemeClr>
                </a:solidFill>
              </a:rPr>
              <a:t> 2) PCl</a:t>
            </a:r>
            <a:r>
              <a:rPr lang="ru-RU" sz="1800" baseline="-25000" dirty="0">
                <a:solidFill>
                  <a:schemeClr val="bg2">
                    <a:lumMod val="50000"/>
                  </a:schemeClr>
                </a:solidFill>
              </a:rPr>
              <a:t>3</a:t>
            </a:r>
            <a:r>
              <a:rPr lang="ru-RU" sz="1800" dirty="0">
                <a:solidFill>
                  <a:schemeClr val="bg2">
                    <a:lumMod val="50000"/>
                  </a:schemeClr>
                </a:solidFill>
              </a:rPr>
              <a:t> и P</a:t>
            </a:r>
            <a:r>
              <a:rPr lang="ru-RU" sz="1800" baseline="-25000" dirty="0">
                <a:solidFill>
                  <a:schemeClr val="bg2">
                    <a:lumMod val="50000"/>
                  </a:schemeClr>
                </a:solidFill>
              </a:rPr>
              <a:t>2</a:t>
            </a:r>
            <a:r>
              <a:rPr lang="ru-RU" sz="1800" dirty="0">
                <a:solidFill>
                  <a:schemeClr val="bg2">
                    <a:lumMod val="50000"/>
                  </a:schemeClr>
                </a:solidFill>
              </a:rPr>
              <a:t>O</a:t>
            </a:r>
            <a:r>
              <a:rPr lang="ru-RU" sz="1800" baseline="-25000" dirty="0">
                <a:solidFill>
                  <a:schemeClr val="bg2">
                    <a:lumMod val="50000"/>
                  </a:schemeClr>
                </a:solidFill>
              </a:rPr>
              <a:t>5</a:t>
            </a:r>
            <a:r>
              <a:rPr lang="ru-RU" sz="1800" dirty="0">
                <a:solidFill>
                  <a:schemeClr val="bg2">
                    <a:lumMod val="50000"/>
                  </a:schemeClr>
                </a:solidFill>
              </a:rPr>
              <a:t> 3) PH</a:t>
            </a:r>
            <a:r>
              <a:rPr lang="ru-RU" sz="1800" baseline="-25000" dirty="0">
                <a:solidFill>
                  <a:schemeClr val="bg2">
                    <a:lumMod val="50000"/>
                  </a:schemeClr>
                </a:solidFill>
              </a:rPr>
              <a:t>3</a:t>
            </a:r>
            <a:r>
              <a:rPr lang="ru-RU" sz="1800" dirty="0">
                <a:solidFill>
                  <a:schemeClr val="bg2">
                    <a:lumMod val="50000"/>
                  </a:schemeClr>
                </a:solidFill>
              </a:rPr>
              <a:t> и </a:t>
            </a:r>
            <a:r>
              <a:rPr lang="ru-RU" sz="1800" dirty="0" smtClean="0">
                <a:solidFill>
                  <a:schemeClr val="bg2">
                    <a:lumMod val="50000"/>
                  </a:schemeClr>
                </a:solidFill>
              </a:rPr>
              <a:t>Ca</a:t>
            </a:r>
            <a:r>
              <a:rPr lang="ru-RU" sz="1800" baseline="-25000" dirty="0" smtClean="0">
                <a:solidFill>
                  <a:schemeClr val="bg2">
                    <a:lumMod val="50000"/>
                  </a:schemeClr>
                </a:solidFill>
              </a:rPr>
              <a:t>3</a:t>
            </a:r>
            <a:r>
              <a:rPr lang="ru-RU" sz="1800" dirty="0" smtClean="0">
                <a:solidFill>
                  <a:schemeClr val="bg2">
                    <a:lumMod val="50000"/>
                  </a:schemeClr>
                </a:solidFill>
              </a:rPr>
              <a:t>(PO4)</a:t>
            </a:r>
            <a:r>
              <a:rPr lang="ru-RU" sz="1800" baseline="-25000" dirty="0" smtClean="0">
                <a:solidFill>
                  <a:schemeClr val="bg2">
                    <a:lumMod val="50000"/>
                  </a:schemeClr>
                </a:solidFill>
              </a:rPr>
              <a:t>3</a:t>
            </a:r>
            <a:r>
              <a:rPr lang="ru-RU" sz="1800" dirty="0">
                <a:solidFill>
                  <a:schemeClr val="bg2">
                    <a:lumMod val="50000"/>
                  </a:schemeClr>
                </a:solidFill>
              </a:rPr>
              <a:t> 4) P</a:t>
            </a:r>
            <a:r>
              <a:rPr lang="ru-RU" sz="1800" baseline="-25000" dirty="0">
                <a:solidFill>
                  <a:schemeClr val="bg2">
                    <a:lumMod val="50000"/>
                  </a:schemeClr>
                </a:solidFill>
              </a:rPr>
              <a:t>2</a:t>
            </a:r>
            <a:r>
              <a:rPr lang="ru-RU" sz="1800" dirty="0">
                <a:solidFill>
                  <a:schemeClr val="bg2">
                    <a:lumMod val="50000"/>
                  </a:schemeClr>
                </a:solidFill>
              </a:rPr>
              <a:t>O</a:t>
            </a:r>
            <a:r>
              <a:rPr lang="ru-RU" sz="1800" baseline="-25000" dirty="0">
                <a:solidFill>
                  <a:schemeClr val="bg2">
                    <a:lumMod val="50000"/>
                  </a:schemeClr>
                </a:solidFill>
              </a:rPr>
              <a:t>5</a:t>
            </a:r>
            <a:r>
              <a:rPr lang="ru-RU" sz="1800" dirty="0">
                <a:solidFill>
                  <a:schemeClr val="bg2">
                    <a:lumMod val="50000"/>
                  </a:schemeClr>
                </a:solidFill>
              </a:rPr>
              <a:t> и </a:t>
            </a:r>
            <a:r>
              <a:rPr lang="ru-RU" sz="1800" dirty="0" smtClean="0">
                <a:solidFill>
                  <a:schemeClr val="bg2">
                    <a:lumMod val="50000"/>
                  </a:schemeClr>
                </a:solidFill>
              </a:rPr>
              <a:t>Na</a:t>
            </a:r>
            <a:r>
              <a:rPr lang="ru-RU" sz="1800" baseline="-25000" dirty="0" smtClean="0">
                <a:solidFill>
                  <a:schemeClr val="bg2">
                    <a:lumMod val="50000"/>
                  </a:schemeClr>
                </a:solidFill>
              </a:rPr>
              <a:t>3</a:t>
            </a:r>
            <a:r>
              <a:rPr lang="ru-RU" sz="1800" dirty="0" smtClean="0">
                <a:solidFill>
                  <a:schemeClr val="bg2">
                    <a:lumMod val="50000"/>
                  </a:schemeClr>
                </a:solidFill>
              </a:rPr>
              <a:t>PO</a:t>
            </a:r>
            <a:r>
              <a:rPr lang="ru-RU" sz="1800" baseline="-25000" dirty="0" smtClean="0">
                <a:solidFill>
                  <a:schemeClr val="bg2">
                    <a:lumMod val="50000"/>
                  </a:schemeClr>
                </a:solidFill>
              </a:rPr>
              <a:t>4</a:t>
            </a:r>
            <a:br>
              <a:rPr lang="ru-RU" sz="1800" baseline="-250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1800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1800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</a:rPr>
              <a:t>Степень </a:t>
            </a:r>
            <a:r>
              <a:rPr lang="ru-RU" sz="1800" b="1" dirty="0">
                <a:solidFill>
                  <a:schemeClr val="bg2">
                    <a:lumMod val="50000"/>
                  </a:schemeClr>
                </a:solidFill>
              </a:rPr>
              <a:t>окисления +6 имеет сера в каждом из веществ в группе:</a:t>
            </a:r>
            <a:r>
              <a:rPr lang="ru-RU" sz="1800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1800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1800" dirty="0">
                <a:solidFill>
                  <a:schemeClr val="bg2">
                    <a:lumMod val="50000"/>
                  </a:schemeClr>
                </a:solidFill>
              </a:rPr>
              <a:t>1) H</a:t>
            </a:r>
            <a:r>
              <a:rPr lang="en-US" sz="1800" baseline="-25000" dirty="0">
                <a:solidFill>
                  <a:schemeClr val="bg2">
                    <a:lumMod val="50000"/>
                  </a:schemeClr>
                </a:solidFill>
              </a:rPr>
              <a:t>2</a:t>
            </a:r>
            <a:r>
              <a:rPr lang="en-US" sz="1800" dirty="0">
                <a:solidFill>
                  <a:schemeClr val="bg2">
                    <a:lumMod val="50000"/>
                  </a:schemeClr>
                </a:solidFill>
              </a:rPr>
              <a:t>SO</a:t>
            </a:r>
            <a:r>
              <a:rPr lang="en-US" sz="1800" baseline="-25000" dirty="0">
                <a:solidFill>
                  <a:schemeClr val="bg2">
                    <a:lumMod val="50000"/>
                  </a:schemeClr>
                </a:solidFill>
              </a:rPr>
              <a:t>4</a:t>
            </a:r>
            <a:r>
              <a:rPr lang="en-US" sz="1800" dirty="0">
                <a:solidFill>
                  <a:schemeClr val="bg2">
                    <a:lumMod val="50000"/>
                  </a:schemeClr>
                </a:solidFill>
              </a:rPr>
              <a:t>, (NH</a:t>
            </a:r>
            <a:r>
              <a:rPr lang="en-US" sz="1800" baseline="-25000" dirty="0">
                <a:solidFill>
                  <a:schemeClr val="bg2">
                    <a:lumMod val="50000"/>
                  </a:schemeClr>
                </a:solidFill>
              </a:rPr>
              <a:t>4</a:t>
            </a:r>
            <a:r>
              <a:rPr lang="en-US" sz="1800" dirty="0">
                <a:solidFill>
                  <a:schemeClr val="bg2">
                    <a:lumMod val="50000"/>
                  </a:schemeClr>
                </a:solidFill>
              </a:rPr>
              <a:t>)</a:t>
            </a:r>
            <a:r>
              <a:rPr lang="en-US" sz="1800" baseline="-25000" dirty="0">
                <a:solidFill>
                  <a:schemeClr val="bg2">
                    <a:lumMod val="50000"/>
                  </a:schemeClr>
                </a:solidFill>
              </a:rPr>
              <a:t>2</a:t>
            </a:r>
            <a:r>
              <a:rPr lang="en-US" sz="1800" dirty="0">
                <a:solidFill>
                  <a:schemeClr val="bg2">
                    <a:lumMod val="50000"/>
                  </a:schemeClr>
                </a:solidFill>
              </a:rPr>
              <a:t>SO</a:t>
            </a:r>
            <a:r>
              <a:rPr lang="en-US" sz="1800" baseline="-25000" dirty="0">
                <a:solidFill>
                  <a:schemeClr val="bg2">
                    <a:lumMod val="50000"/>
                  </a:schemeClr>
                </a:solidFill>
              </a:rPr>
              <a:t>4</a:t>
            </a:r>
            <a:r>
              <a:rPr lang="en-US" sz="1800" dirty="0">
                <a:solidFill>
                  <a:schemeClr val="bg2">
                    <a:lumMod val="50000"/>
                  </a:schemeClr>
                </a:solidFill>
              </a:rPr>
              <a:t>, SO</a:t>
            </a:r>
            <a:r>
              <a:rPr lang="en-US" sz="1800" baseline="-25000" dirty="0">
                <a:solidFill>
                  <a:schemeClr val="bg2">
                    <a:lumMod val="50000"/>
                  </a:schemeClr>
                </a:solidFill>
              </a:rPr>
              <a:t>3</a:t>
            </a:r>
            <a:r>
              <a:rPr lang="en-US" sz="1800" dirty="0">
                <a:solidFill>
                  <a:schemeClr val="bg2">
                    <a:lumMod val="50000"/>
                  </a:schemeClr>
                </a:solidFill>
              </a:rPr>
              <a:t>           2) SO</a:t>
            </a:r>
            <a:r>
              <a:rPr lang="en-US" sz="1800" baseline="-25000" dirty="0">
                <a:solidFill>
                  <a:schemeClr val="bg2">
                    <a:lumMod val="50000"/>
                  </a:schemeClr>
                </a:solidFill>
              </a:rPr>
              <a:t>2</a:t>
            </a:r>
            <a:r>
              <a:rPr lang="en-US" sz="1800" dirty="0">
                <a:solidFill>
                  <a:schemeClr val="bg2">
                    <a:lumMod val="50000"/>
                  </a:schemeClr>
                </a:solidFill>
              </a:rPr>
              <a:t>, H</a:t>
            </a:r>
            <a:r>
              <a:rPr lang="en-US" sz="1800" baseline="-25000" dirty="0">
                <a:solidFill>
                  <a:schemeClr val="bg2">
                    <a:lumMod val="50000"/>
                  </a:schemeClr>
                </a:solidFill>
              </a:rPr>
              <a:t>2</a:t>
            </a:r>
            <a:r>
              <a:rPr lang="en-US" sz="1800" dirty="0">
                <a:solidFill>
                  <a:schemeClr val="bg2">
                    <a:lumMod val="50000"/>
                  </a:schemeClr>
                </a:solidFill>
              </a:rPr>
              <a:t>S, SO</a:t>
            </a:r>
            <a:r>
              <a:rPr lang="en-US" sz="1800" baseline="-25000" dirty="0">
                <a:solidFill>
                  <a:schemeClr val="bg2">
                    <a:lumMod val="50000"/>
                  </a:schemeClr>
                </a:solidFill>
              </a:rPr>
              <a:t>3</a:t>
            </a:r>
            <a:r>
              <a:rPr lang="ru-RU" sz="1800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1800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1800" dirty="0">
                <a:solidFill>
                  <a:schemeClr val="bg2">
                    <a:lumMod val="50000"/>
                  </a:schemeClr>
                </a:solidFill>
              </a:rPr>
              <a:t>3) H</a:t>
            </a:r>
            <a:r>
              <a:rPr lang="en-US" sz="1800" baseline="-25000" dirty="0">
                <a:solidFill>
                  <a:schemeClr val="bg2">
                    <a:lumMod val="50000"/>
                  </a:schemeClr>
                </a:solidFill>
              </a:rPr>
              <a:t>2</a:t>
            </a:r>
            <a:r>
              <a:rPr lang="en-US" sz="1800" dirty="0">
                <a:solidFill>
                  <a:schemeClr val="bg2">
                    <a:lumMod val="50000"/>
                  </a:schemeClr>
                </a:solidFill>
              </a:rPr>
              <a:t>SO</a:t>
            </a:r>
            <a:r>
              <a:rPr lang="en-US" sz="1800" baseline="-25000" dirty="0">
                <a:solidFill>
                  <a:schemeClr val="bg2">
                    <a:lumMod val="50000"/>
                  </a:schemeClr>
                </a:solidFill>
              </a:rPr>
              <a:t>3</a:t>
            </a:r>
            <a:r>
              <a:rPr lang="en-US" sz="1800" dirty="0">
                <a:solidFill>
                  <a:schemeClr val="bg2">
                    <a:lumMod val="50000"/>
                  </a:schemeClr>
                </a:solidFill>
              </a:rPr>
              <a:t>, SO</a:t>
            </a:r>
            <a:r>
              <a:rPr lang="en-US" sz="1800" baseline="-25000" dirty="0">
                <a:solidFill>
                  <a:schemeClr val="bg2">
                    <a:lumMod val="50000"/>
                  </a:schemeClr>
                </a:solidFill>
              </a:rPr>
              <a:t>3</a:t>
            </a:r>
            <a:r>
              <a:rPr lang="en-US" sz="1800" dirty="0">
                <a:solidFill>
                  <a:schemeClr val="bg2">
                    <a:lumMod val="50000"/>
                  </a:schemeClr>
                </a:solidFill>
              </a:rPr>
              <a:t>, K</a:t>
            </a:r>
            <a:r>
              <a:rPr lang="en-US" sz="1800" baseline="-25000" dirty="0">
                <a:solidFill>
                  <a:schemeClr val="bg2">
                    <a:lumMod val="50000"/>
                  </a:schemeClr>
                </a:solidFill>
              </a:rPr>
              <a:t>2</a:t>
            </a:r>
            <a:r>
              <a:rPr lang="en-US" sz="1800" dirty="0">
                <a:solidFill>
                  <a:schemeClr val="bg2">
                    <a:lumMod val="50000"/>
                  </a:schemeClr>
                </a:solidFill>
              </a:rPr>
              <a:t>SO</a:t>
            </a:r>
            <a:r>
              <a:rPr lang="en-US" sz="1800" baseline="-25000" dirty="0">
                <a:solidFill>
                  <a:schemeClr val="bg2">
                    <a:lumMod val="50000"/>
                  </a:schemeClr>
                </a:solidFill>
              </a:rPr>
              <a:t>4</a:t>
            </a:r>
            <a:r>
              <a:rPr lang="en-US" sz="1800" dirty="0">
                <a:solidFill>
                  <a:schemeClr val="bg2">
                    <a:lumMod val="50000"/>
                  </a:schemeClr>
                </a:solidFill>
              </a:rPr>
              <a:t>                 4) SO</a:t>
            </a:r>
            <a:r>
              <a:rPr lang="en-US" sz="1800" baseline="-25000" dirty="0">
                <a:solidFill>
                  <a:schemeClr val="bg2">
                    <a:lumMod val="50000"/>
                  </a:schemeClr>
                </a:solidFill>
              </a:rPr>
              <a:t>3</a:t>
            </a:r>
            <a:r>
              <a:rPr lang="en-US" sz="1800" dirty="0">
                <a:solidFill>
                  <a:schemeClr val="bg2">
                    <a:lumMod val="50000"/>
                  </a:schemeClr>
                </a:solidFill>
              </a:rPr>
              <a:t>, Na</a:t>
            </a:r>
            <a:r>
              <a:rPr lang="en-US" sz="1800" baseline="-25000" dirty="0">
                <a:solidFill>
                  <a:schemeClr val="bg2">
                    <a:lumMod val="50000"/>
                  </a:schemeClr>
                </a:solidFill>
              </a:rPr>
              <a:t>2</a:t>
            </a:r>
            <a:r>
              <a:rPr lang="en-US" sz="1800" dirty="0">
                <a:solidFill>
                  <a:schemeClr val="bg2">
                    <a:lumMod val="50000"/>
                  </a:schemeClr>
                </a:solidFill>
              </a:rPr>
              <a:t>SO</a:t>
            </a:r>
            <a:r>
              <a:rPr lang="en-US" sz="1800" baseline="-25000" dirty="0">
                <a:solidFill>
                  <a:schemeClr val="bg2">
                    <a:lumMod val="50000"/>
                  </a:schemeClr>
                </a:solidFill>
              </a:rPr>
              <a:t>4</a:t>
            </a:r>
            <a:r>
              <a:rPr lang="en-US" sz="1800" dirty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H</a:t>
            </a:r>
            <a:r>
              <a:rPr lang="en-US" sz="1800" baseline="-25000" dirty="0" smtClean="0">
                <a:solidFill>
                  <a:schemeClr val="bg2">
                    <a:lumMod val="50000"/>
                  </a:schemeClr>
                </a:solidFill>
              </a:rPr>
              <a:t>2</a:t>
            </a:r>
            <a:r>
              <a:rPr lang="en-US" sz="1800" dirty="0" smtClean="0">
                <a:solidFill>
                  <a:schemeClr val="bg2">
                    <a:lumMod val="50000"/>
                  </a:schemeClr>
                </a:solidFill>
              </a:rPr>
              <a:t>SO</a:t>
            </a:r>
            <a:r>
              <a:rPr lang="en-US" sz="1800" baseline="-25000" dirty="0" smtClean="0">
                <a:solidFill>
                  <a:schemeClr val="bg2">
                    <a:lumMod val="50000"/>
                  </a:schemeClr>
                </a:solidFill>
              </a:rPr>
              <a:t>3</a:t>
            </a:r>
            <a:r>
              <a:rPr lang="ru-RU" sz="1800" baseline="-250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1800" baseline="-250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1800" baseline="-250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1800" baseline="-250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1800" b="1" dirty="0">
                <a:solidFill>
                  <a:schemeClr val="bg2">
                    <a:lumMod val="50000"/>
                  </a:schemeClr>
                </a:solidFill>
              </a:rPr>
              <a:t>Какое вещество </a:t>
            </a: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</a:rPr>
              <a:t>окислитель, какое  восстановитель</a:t>
            </a:r>
            <a:r>
              <a:rPr lang="ru-RU" sz="1800" b="1" dirty="0">
                <a:solidFill>
                  <a:schemeClr val="bg2">
                    <a:lumMod val="50000"/>
                  </a:schemeClr>
                </a:solidFill>
              </a:rPr>
              <a:t>?  </a:t>
            </a: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</a:rPr>
              <a:t>Составить электронный баланс</a:t>
            </a:r>
            <a:r>
              <a:rPr lang="ru-RU" sz="1800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1800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1800" dirty="0">
                <a:solidFill>
                  <a:schemeClr val="bg2">
                    <a:lumMod val="50000"/>
                  </a:schemeClr>
                </a:solidFill>
              </a:rPr>
              <a:t>А) H</a:t>
            </a:r>
            <a:r>
              <a:rPr lang="ru-RU" sz="1800" baseline="-25000" dirty="0">
                <a:solidFill>
                  <a:schemeClr val="bg2">
                    <a:lumMod val="50000"/>
                  </a:schemeClr>
                </a:solidFill>
              </a:rPr>
              <a:t>2</a:t>
            </a:r>
            <a:r>
              <a:rPr lang="ru-RU" sz="1800" dirty="0">
                <a:solidFill>
                  <a:schemeClr val="bg2">
                    <a:lumMod val="50000"/>
                  </a:schemeClr>
                </a:solidFill>
              </a:rPr>
              <a:t>O</a:t>
            </a:r>
            <a:r>
              <a:rPr lang="ru-RU" sz="1800" baseline="-25000" dirty="0">
                <a:solidFill>
                  <a:schemeClr val="bg2">
                    <a:lumMod val="50000"/>
                  </a:schemeClr>
                </a:solidFill>
              </a:rPr>
              <a:t>2</a:t>
            </a:r>
            <a:r>
              <a:rPr lang="ru-RU" sz="1800" dirty="0">
                <a:solidFill>
                  <a:schemeClr val="bg2">
                    <a:lumMod val="50000"/>
                  </a:schemeClr>
                </a:solidFill>
              </a:rPr>
              <a:t>+H</a:t>
            </a:r>
            <a:r>
              <a:rPr lang="ru-RU" sz="1800" baseline="-25000" dirty="0">
                <a:solidFill>
                  <a:schemeClr val="bg2">
                    <a:lumMod val="50000"/>
                  </a:schemeClr>
                </a:solidFill>
              </a:rPr>
              <a:t>2</a:t>
            </a:r>
            <a:r>
              <a:rPr lang="ru-RU" sz="1800" dirty="0">
                <a:solidFill>
                  <a:schemeClr val="bg2">
                    <a:lumMod val="50000"/>
                  </a:schemeClr>
                </a:solidFill>
              </a:rPr>
              <a:t>SO</a:t>
            </a:r>
            <a:r>
              <a:rPr lang="ru-RU" sz="1800" baseline="-25000" dirty="0">
                <a:solidFill>
                  <a:schemeClr val="bg2">
                    <a:lumMod val="50000"/>
                  </a:schemeClr>
                </a:solidFill>
              </a:rPr>
              <a:t>4</a:t>
            </a:r>
            <a:r>
              <a:rPr lang="ru-RU" sz="1800" dirty="0">
                <a:solidFill>
                  <a:schemeClr val="bg2">
                    <a:lumMod val="50000"/>
                  </a:schemeClr>
                </a:solidFill>
              </a:rPr>
              <a:t>+FeSO</a:t>
            </a:r>
            <a:r>
              <a:rPr lang="ru-RU" sz="1800" baseline="-25000" dirty="0">
                <a:solidFill>
                  <a:schemeClr val="bg2">
                    <a:lumMod val="50000"/>
                  </a:schemeClr>
                </a:solidFill>
              </a:rPr>
              <a:t>4</a:t>
            </a:r>
            <a:r>
              <a:rPr lang="ru-RU" sz="1800" dirty="0">
                <a:solidFill>
                  <a:schemeClr val="bg2">
                    <a:lumMod val="50000"/>
                  </a:schemeClr>
                </a:solidFill>
              </a:rPr>
              <a:t>=Fe</a:t>
            </a:r>
            <a:r>
              <a:rPr lang="ru-RU" sz="1800" baseline="-25000" dirty="0">
                <a:solidFill>
                  <a:schemeClr val="bg2">
                    <a:lumMod val="50000"/>
                  </a:schemeClr>
                </a:solidFill>
              </a:rPr>
              <a:t>2</a:t>
            </a:r>
            <a:r>
              <a:rPr lang="ru-RU" sz="1800" dirty="0">
                <a:solidFill>
                  <a:schemeClr val="bg2">
                    <a:lumMod val="50000"/>
                  </a:schemeClr>
                </a:solidFill>
              </a:rPr>
              <a:t>(SO</a:t>
            </a:r>
            <a:r>
              <a:rPr lang="ru-RU" sz="1800" baseline="-25000" dirty="0">
                <a:solidFill>
                  <a:schemeClr val="bg2">
                    <a:lumMod val="50000"/>
                  </a:schemeClr>
                </a:solidFill>
              </a:rPr>
              <a:t>4</a:t>
            </a:r>
            <a:r>
              <a:rPr lang="ru-RU" sz="1800" dirty="0">
                <a:solidFill>
                  <a:schemeClr val="bg2">
                    <a:lumMod val="50000"/>
                  </a:schemeClr>
                </a:solidFill>
              </a:rPr>
              <a:t>)</a:t>
            </a:r>
            <a:r>
              <a:rPr lang="ru-RU" sz="1800" baseline="-25000" dirty="0">
                <a:solidFill>
                  <a:schemeClr val="bg2">
                    <a:lumMod val="50000"/>
                  </a:schemeClr>
                </a:solidFill>
              </a:rPr>
              <a:t>3</a:t>
            </a:r>
            <a:r>
              <a:rPr lang="ru-RU" sz="1800" dirty="0">
                <a:solidFill>
                  <a:schemeClr val="bg2">
                    <a:lumMod val="50000"/>
                  </a:schemeClr>
                </a:solidFill>
              </a:rPr>
              <a:t>+H</a:t>
            </a:r>
            <a:r>
              <a:rPr lang="ru-RU" sz="1800" baseline="-25000" dirty="0">
                <a:solidFill>
                  <a:schemeClr val="bg2">
                    <a:lumMod val="50000"/>
                  </a:schemeClr>
                </a:solidFill>
              </a:rPr>
              <a:t>2</a:t>
            </a:r>
            <a:r>
              <a:rPr lang="ru-RU" sz="1800" dirty="0">
                <a:solidFill>
                  <a:schemeClr val="bg2">
                    <a:lumMod val="50000"/>
                  </a:schemeClr>
                </a:solidFill>
              </a:rPr>
              <a:t>O</a:t>
            </a:r>
            <a:br>
              <a:rPr lang="ru-RU" sz="1800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1800" dirty="0">
                <a:solidFill>
                  <a:schemeClr val="bg2">
                    <a:lumMod val="50000"/>
                  </a:schemeClr>
                </a:solidFill>
              </a:rPr>
              <a:t>Б</a:t>
            </a:r>
            <a:r>
              <a:rPr lang="en-US" sz="1800" dirty="0">
                <a:solidFill>
                  <a:schemeClr val="bg2">
                    <a:lumMod val="50000"/>
                  </a:schemeClr>
                </a:solidFill>
              </a:rPr>
              <a:t>) KNO</a:t>
            </a:r>
            <a:r>
              <a:rPr lang="en-US" sz="1800" baseline="-25000" dirty="0">
                <a:solidFill>
                  <a:schemeClr val="bg2">
                    <a:lumMod val="50000"/>
                  </a:schemeClr>
                </a:solidFill>
              </a:rPr>
              <a:t>2</a:t>
            </a:r>
            <a:r>
              <a:rPr lang="en-US" sz="1800" dirty="0">
                <a:solidFill>
                  <a:schemeClr val="bg2">
                    <a:lumMod val="50000"/>
                  </a:schemeClr>
                </a:solidFill>
              </a:rPr>
              <a:t>+Cr</a:t>
            </a:r>
            <a:r>
              <a:rPr lang="en-US" sz="1800" baseline="-25000" dirty="0">
                <a:solidFill>
                  <a:schemeClr val="bg2">
                    <a:lumMod val="50000"/>
                  </a:schemeClr>
                </a:solidFill>
              </a:rPr>
              <a:t>2</a:t>
            </a:r>
            <a:r>
              <a:rPr lang="en-US" sz="1800" dirty="0">
                <a:solidFill>
                  <a:schemeClr val="bg2">
                    <a:lumMod val="50000"/>
                  </a:schemeClr>
                </a:solidFill>
              </a:rPr>
              <a:t>O</a:t>
            </a:r>
            <a:r>
              <a:rPr lang="en-US" sz="1800" baseline="-25000" dirty="0">
                <a:solidFill>
                  <a:schemeClr val="bg2">
                    <a:lumMod val="50000"/>
                  </a:schemeClr>
                </a:solidFill>
              </a:rPr>
              <a:t>3</a:t>
            </a:r>
            <a:r>
              <a:rPr lang="en-US" sz="1800" dirty="0">
                <a:solidFill>
                  <a:schemeClr val="bg2">
                    <a:lumMod val="50000"/>
                  </a:schemeClr>
                </a:solidFill>
              </a:rPr>
              <a:t>+KNO</a:t>
            </a:r>
            <a:r>
              <a:rPr lang="en-US" sz="1800" baseline="-25000" dirty="0">
                <a:solidFill>
                  <a:schemeClr val="bg2">
                    <a:lumMod val="50000"/>
                  </a:schemeClr>
                </a:solidFill>
              </a:rPr>
              <a:t>3</a:t>
            </a:r>
            <a:r>
              <a:rPr lang="en-US" sz="1800" dirty="0">
                <a:solidFill>
                  <a:schemeClr val="bg2">
                    <a:lumMod val="50000"/>
                  </a:schemeClr>
                </a:solidFill>
              </a:rPr>
              <a:t>=K</a:t>
            </a:r>
            <a:r>
              <a:rPr lang="en-US" sz="1800" baseline="-25000" dirty="0">
                <a:solidFill>
                  <a:schemeClr val="bg2">
                    <a:lumMod val="50000"/>
                  </a:schemeClr>
                </a:solidFill>
              </a:rPr>
              <a:t>2</a:t>
            </a:r>
            <a:r>
              <a:rPr lang="en-US" sz="1800" dirty="0">
                <a:solidFill>
                  <a:schemeClr val="bg2">
                    <a:lumMod val="50000"/>
                  </a:schemeClr>
                </a:solidFill>
              </a:rPr>
              <a:t>CrO</a:t>
            </a:r>
            <a:r>
              <a:rPr lang="en-US" sz="1800" baseline="-25000" dirty="0">
                <a:solidFill>
                  <a:schemeClr val="bg2">
                    <a:lumMod val="50000"/>
                  </a:schemeClr>
                </a:solidFill>
              </a:rPr>
              <a:t>4</a:t>
            </a:r>
            <a:r>
              <a:rPr lang="en-US" sz="1800" dirty="0">
                <a:solidFill>
                  <a:schemeClr val="bg2">
                    <a:lumMod val="50000"/>
                  </a:schemeClr>
                </a:solidFill>
              </a:rPr>
              <a:t>+NO</a:t>
            </a:r>
            <a:r>
              <a:rPr lang="ru-RU" sz="1800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1800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1800" dirty="0">
                <a:solidFill>
                  <a:schemeClr val="bg2">
                    <a:lumMod val="50000"/>
                  </a:schemeClr>
                </a:solidFill>
              </a:rPr>
              <a:t>В</a:t>
            </a:r>
            <a:r>
              <a:rPr lang="en-US" sz="1800" dirty="0">
                <a:solidFill>
                  <a:schemeClr val="bg2">
                    <a:lumMod val="50000"/>
                  </a:schemeClr>
                </a:solidFill>
              </a:rPr>
              <a:t>) MnSO</a:t>
            </a:r>
            <a:r>
              <a:rPr lang="en-US" sz="1800" baseline="-25000" dirty="0">
                <a:solidFill>
                  <a:schemeClr val="bg2">
                    <a:lumMod val="50000"/>
                  </a:schemeClr>
                </a:solidFill>
              </a:rPr>
              <a:t>4</a:t>
            </a:r>
            <a:r>
              <a:rPr lang="en-US" sz="1800" dirty="0">
                <a:solidFill>
                  <a:schemeClr val="bg2">
                    <a:lumMod val="50000"/>
                  </a:schemeClr>
                </a:solidFill>
              </a:rPr>
              <a:t>+PbO</a:t>
            </a:r>
            <a:r>
              <a:rPr lang="en-US" sz="1800" baseline="-25000" dirty="0">
                <a:solidFill>
                  <a:schemeClr val="bg2">
                    <a:lumMod val="50000"/>
                  </a:schemeClr>
                </a:solidFill>
              </a:rPr>
              <a:t>2</a:t>
            </a:r>
            <a:r>
              <a:rPr lang="en-US" sz="1800" dirty="0">
                <a:solidFill>
                  <a:schemeClr val="bg2">
                    <a:lumMod val="50000"/>
                  </a:schemeClr>
                </a:solidFill>
              </a:rPr>
              <a:t>+HNO</a:t>
            </a:r>
            <a:r>
              <a:rPr lang="en-US" sz="1800" baseline="-25000" dirty="0">
                <a:solidFill>
                  <a:schemeClr val="bg2">
                    <a:lumMod val="50000"/>
                  </a:schemeClr>
                </a:solidFill>
              </a:rPr>
              <a:t>3</a:t>
            </a:r>
            <a:r>
              <a:rPr lang="en-US" sz="1800" dirty="0">
                <a:solidFill>
                  <a:schemeClr val="bg2">
                    <a:lumMod val="50000"/>
                  </a:schemeClr>
                </a:solidFill>
              </a:rPr>
              <a:t>=HMnO</a:t>
            </a:r>
            <a:r>
              <a:rPr lang="en-US" sz="1800" baseline="-25000" dirty="0">
                <a:solidFill>
                  <a:schemeClr val="bg2">
                    <a:lumMod val="50000"/>
                  </a:schemeClr>
                </a:solidFill>
              </a:rPr>
              <a:t>4</a:t>
            </a:r>
            <a:r>
              <a:rPr lang="en-US" sz="1800" dirty="0">
                <a:solidFill>
                  <a:schemeClr val="bg2">
                    <a:lumMod val="50000"/>
                  </a:schemeClr>
                </a:solidFill>
              </a:rPr>
              <a:t>+Pb(NO</a:t>
            </a:r>
            <a:r>
              <a:rPr lang="en-US" sz="1800" baseline="-25000" dirty="0">
                <a:solidFill>
                  <a:schemeClr val="bg2">
                    <a:lumMod val="50000"/>
                  </a:schemeClr>
                </a:solidFill>
              </a:rPr>
              <a:t>3</a:t>
            </a:r>
            <a:r>
              <a:rPr lang="en-US" sz="1800" dirty="0">
                <a:solidFill>
                  <a:schemeClr val="bg2">
                    <a:lumMod val="50000"/>
                  </a:schemeClr>
                </a:solidFill>
              </a:rPr>
              <a:t>)</a:t>
            </a:r>
            <a:r>
              <a:rPr lang="en-US" sz="1800" baseline="-25000" dirty="0">
                <a:solidFill>
                  <a:schemeClr val="bg2">
                    <a:lumMod val="50000"/>
                  </a:schemeClr>
                </a:solidFill>
              </a:rPr>
              <a:t>2</a:t>
            </a:r>
            <a:r>
              <a:rPr lang="en-US" sz="1800" dirty="0">
                <a:solidFill>
                  <a:schemeClr val="bg2">
                    <a:lumMod val="50000"/>
                  </a:schemeClr>
                </a:solidFill>
              </a:rPr>
              <a:t>+PbSO</a:t>
            </a:r>
            <a:r>
              <a:rPr lang="en-US" sz="1800" baseline="-25000" dirty="0">
                <a:solidFill>
                  <a:schemeClr val="bg2">
                    <a:lumMod val="50000"/>
                  </a:schemeClr>
                </a:solidFill>
              </a:rPr>
              <a:t>4</a:t>
            </a:r>
            <a:r>
              <a:rPr lang="en-US" sz="1800" dirty="0">
                <a:solidFill>
                  <a:schemeClr val="bg2">
                    <a:lumMod val="50000"/>
                  </a:schemeClr>
                </a:solidFill>
              </a:rPr>
              <a:t>+H</a:t>
            </a:r>
            <a:r>
              <a:rPr lang="en-US" sz="1800" baseline="-25000" dirty="0">
                <a:solidFill>
                  <a:schemeClr val="bg2">
                    <a:lumMod val="50000"/>
                  </a:schemeClr>
                </a:solidFill>
              </a:rPr>
              <a:t>2</a:t>
            </a:r>
            <a:r>
              <a:rPr lang="en-US" sz="1800" dirty="0">
                <a:solidFill>
                  <a:schemeClr val="bg2">
                    <a:lumMod val="50000"/>
                  </a:schemeClr>
                </a:solidFill>
              </a:rPr>
              <a:t>O</a:t>
            </a:r>
            <a:r>
              <a:rPr lang="ru-RU" sz="1800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1800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1800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1800" dirty="0">
                <a:solidFill>
                  <a:schemeClr val="bg2">
                    <a:lumMod val="50000"/>
                  </a:schemeClr>
                </a:solidFill>
              </a:rPr>
            </a:br>
            <a:endParaRPr lang="ru-RU" sz="17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144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256</TotalTime>
  <Words>272</Words>
  <Application>Microsoft Office PowerPoint</Application>
  <PresentationFormat>Экран (4:3)</PresentationFormat>
  <Paragraphs>119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NewsPrint</vt:lpstr>
      <vt:lpstr>ОРГАНИЗАЦИЯ САМОСТОЯТЕЛЬНОЙ РАБОТЫ ОБУЧАЮЩИХСЯ НА УРОКАХ ХИМИИ В 9 КЛАССЕ</vt:lpstr>
      <vt:lpstr>ОБРАЗОВАНИЕ –КЛАД, ТРУД – КЛЮЧ К НЕМУ.            ПЬЕР БУАСТ</vt:lpstr>
      <vt:lpstr>ТРЕБОВАНИЯ К РЕЗУЛЬТАТАМ ОБУЧАЮЩИХСЯ в контексте реализации ФГОС</vt:lpstr>
      <vt:lpstr>ТЕМА  ОБЩИЕ ФИЗИЧЕСКИЕ СВОЙСТВА МЕТАЛЛОВ </vt:lpstr>
      <vt:lpstr>Презентация PowerPoint</vt:lpstr>
      <vt:lpstr>Тепловой эффект реакции. Расчеты по термохимическим уравнениям</vt:lpstr>
      <vt:lpstr>Алгоритм решения задач на тепловой эффект: - записать условия задачи - составить термохимическое уравнение - используя условия задачи составить соотношения - вычислить , записать ответ</vt:lpstr>
      <vt:lpstr>ТЕМА ОПРЕДЕЛЕНИЕ ИОНОВ Работа по таблице в учебнике на определение ионов  КАЧЕСТВЕННЫЕ РЕАКЦИИ – ЭТО реакции на определение катионов и анионов в составе соединения  Качественная реакция на сульфат ион  Ва2+ + S042- BaS04  КАЧЕСТВЕННАЯ РЕАКЦИЯ  на  хлорид ион  Аg+ +Cl- AgCl   Качественная реакция на сульфид ион Pb2+ + S2- PbS Качественная реакция на ион аммония  NH4+ + ОН- NH3 + Н20   Составить молекулярные , полные ионные уравнения,                   указать признаки  реакций</vt:lpstr>
      <vt:lpstr>Окислительно-восстановительные реакции Карточка заданий Установите соответствие между формулами веществ и степенями окисления марганца. Формула вещества:      MnSO4   2) Mn2O7   3) K2MnO4   4) MnO2 Степень окисления:    А) +1 Б)+2 В)+4 Г) +6 Д) +7 Е) +8  Одинаковую степень окисления фосфор имеет в каждом из двух веществ, формулы которых: 1) Li3P и P2O5 2) PCl3 и P2O5 3) PH3 и Ca3(PO4)3 4) P2O5 и Na3PO4  Степень окисления +6 имеет сера в каждом из веществ в группе: 1) H2SO4, (NH4)2SO4, SO3           2) SO2, H2S, SO3 3) H2SO3, SO3, K2SO4                 4) SO3, Na2SO4, H2SO3  Какое вещество окислитель, какое  восстановитель?  Составить электронный баланс А) H2O2+H2SO4+FeSO4=Fe2(SO4)3+H2O Б) KNO2+Cr2O3+KNO3=K2CrO4+NO В) MnSO4+PbO2+HNO3=HMnO4+Pb(NO3)2+PbSO4+H2O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Вера-И</dc:creator>
  <cp:lastModifiedBy>Вера-И</cp:lastModifiedBy>
  <cp:revision>32</cp:revision>
  <dcterms:created xsi:type="dcterms:W3CDTF">2015-04-25T17:03:34Z</dcterms:created>
  <dcterms:modified xsi:type="dcterms:W3CDTF">2015-07-31T08:05:59Z</dcterms:modified>
</cp:coreProperties>
</file>