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9" r:id="rId3"/>
    <p:sldId id="256" r:id="rId4"/>
    <p:sldId id="257" r:id="rId5"/>
    <p:sldId id="258" r:id="rId6"/>
    <p:sldId id="263" r:id="rId7"/>
    <p:sldId id="277" r:id="rId8"/>
    <p:sldId id="264" r:id="rId9"/>
    <p:sldId id="265" r:id="rId10"/>
    <p:sldId id="261" r:id="rId11"/>
    <p:sldId id="262" r:id="rId12"/>
    <p:sldId id="266" r:id="rId13"/>
    <p:sldId id="270" r:id="rId14"/>
    <p:sldId id="276" r:id="rId15"/>
    <p:sldId id="269" r:id="rId16"/>
    <p:sldId id="272" r:id="rId17"/>
    <p:sldId id="273" r:id="rId18"/>
    <p:sldId id="278" r:id="rId19"/>
    <p:sldId id="267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cat>
            <c:strRef>
              <c:f>Лист1!$A$1:$E$1</c:f>
              <c:strCache>
                <c:ptCount val="5"/>
                <c:pt idx="0">
                  <c:v>компьютер 9%</c:v>
                </c:pt>
                <c:pt idx="1">
                  <c:v>спорт.игра 26%</c:v>
                </c:pt>
                <c:pt idx="2">
                  <c:v>прогулка 44%</c:v>
                </c:pt>
                <c:pt idx="3">
                  <c:v>общение15%</c:v>
                </c:pt>
                <c:pt idx="4">
                  <c:v>чтение 6%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571671962057431"/>
          <c:y val="0.17120036857094995"/>
          <c:w val="0.35428328037942647"/>
          <c:h val="0.60231166582900542"/>
        </c:manualLayout>
      </c:layout>
      <c:overlay val="1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4877843394575679"/>
          <c:y val="0.10185185185185186"/>
          <c:w val="0.53888888888888964"/>
          <c:h val="0.89814814814814814"/>
        </c:manualLayout>
      </c:layout>
      <c:pieChart>
        <c:varyColors val="1"/>
        <c:ser>
          <c:idx val="0"/>
          <c:order val="0"/>
          <c:cat>
            <c:strRef>
              <c:f>Лист1!$A$27:$E$27</c:f>
              <c:strCache>
                <c:ptCount val="5"/>
                <c:pt idx="0">
                  <c:v>компьютер 10%</c:v>
                </c:pt>
                <c:pt idx="1">
                  <c:v>спорт.игра 20%</c:v>
                </c:pt>
                <c:pt idx="2">
                  <c:v>прогулка 37%</c:v>
                </c:pt>
                <c:pt idx="3">
                  <c:v>общение 30%</c:v>
                </c:pt>
                <c:pt idx="4">
                  <c:v>чтение 3%</c:v>
                </c:pt>
              </c:strCache>
            </c:strRef>
          </c:cat>
          <c:val>
            <c:numRef>
              <c:f>Лист1!$A$28:$E$28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11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123880348289834"/>
          <c:y val="0.25379754001338045"/>
          <c:w val="0.3157661542307213"/>
          <c:h val="0.56838505480932533"/>
        </c:manualLayout>
      </c:layout>
      <c:overlay val="1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explosion val="1"/>
          <c:cat>
            <c:strRef>
              <c:f>[Книга1]Лист1!$A$98:$E$98</c:f>
              <c:strCache>
                <c:ptCount val="5"/>
                <c:pt idx="0">
                  <c:v>подготовка к урокам 28%</c:v>
                </c:pt>
                <c:pt idx="1">
                  <c:v>поиск внеуч.инфор. 23%</c:v>
                </c:pt>
                <c:pt idx="2">
                  <c:v>общение 13%</c:v>
                </c:pt>
                <c:pt idx="3">
                  <c:v>просмотр фильмов 15%</c:v>
                </c:pt>
                <c:pt idx="4">
                  <c:v>игры 21%</c:v>
                </c:pt>
              </c:strCache>
            </c:strRef>
          </c:cat>
          <c:val>
            <c:numRef>
              <c:f>[Книга1]Лист1!$A$99:$E$99</c:f>
              <c:numCache>
                <c:formatCode>General</c:formatCode>
                <c:ptCount val="5"/>
                <c:pt idx="0">
                  <c:v>13</c:v>
                </c:pt>
                <c:pt idx="1">
                  <c:v>11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1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cat>
            <c:strRef>
              <c:f>Лист1!$A$58:$E$58</c:f>
              <c:strCache>
                <c:ptCount val="5"/>
                <c:pt idx="0">
                  <c:v>подготовка к урокам 24%</c:v>
                </c:pt>
                <c:pt idx="1">
                  <c:v>поиск внеуч.инфор.26%</c:v>
                </c:pt>
                <c:pt idx="2">
                  <c:v>общение 32%</c:v>
                </c:pt>
                <c:pt idx="3">
                  <c:v>просмотр фильмов 11%</c:v>
                </c:pt>
                <c:pt idx="4">
                  <c:v>игры 8%</c:v>
                </c:pt>
              </c:strCache>
            </c:strRef>
          </c:cat>
          <c:val>
            <c:numRef>
              <c:f>Лист1!$A$59:$E$59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12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44956065274455"/>
          <c:y val="0"/>
          <c:w val="0.36878198544579932"/>
          <c:h val="1"/>
        </c:manualLayout>
      </c:layout>
      <c:overlay val="1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3135003579098068"/>
                  <c:y val="0.117156340406707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менее 1 ч.; </a:t>
                    </a:r>
                    <a:r>
                      <a:rPr lang="ru-RU" dirty="0" smtClean="0"/>
                      <a:t>32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0.14212276306370794"/>
                  <c:y val="-0.1521529523495211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1-2 ч.; </a:t>
                    </a:r>
                    <a:r>
                      <a:rPr lang="ru-RU" dirty="0" smtClean="0"/>
                      <a:t>63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более </a:t>
                    </a:r>
                    <a:r>
                      <a:rPr lang="ru-RU" dirty="0"/>
                      <a:t>2 ч</a:t>
                    </a:r>
                    <a:r>
                      <a:rPr lang="ru-RU"/>
                      <a:t>.; </a:t>
                    </a:r>
                    <a:r>
                      <a:rPr lang="ru-RU" smtClean="0"/>
                      <a:t>5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Лист1!$A$73:$C$73</c:f>
              <c:strCache>
                <c:ptCount val="3"/>
                <c:pt idx="0">
                  <c:v>менее 1 ч.</c:v>
                </c:pt>
                <c:pt idx="1">
                  <c:v>1-2 ч.</c:v>
                </c:pt>
                <c:pt idx="2">
                  <c:v>более 2 ч.</c:v>
                </c:pt>
              </c:strCache>
            </c:strRef>
          </c:cat>
          <c:val>
            <c:numRef>
              <c:f>Лист1!$A$74:$C$74</c:f>
              <c:numCache>
                <c:formatCode>General</c:formatCode>
                <c:ptCount val="3"/>
                <c:pt idx="0">
                  <c:v>6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1"/>
  </c:chart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2"/>
            <c:bubble3D val="0"/>
            <c:explosion val="0"/>
          </c:dPt>
          <c:dLbls>
            <c:dLbl>
              <c:idx val="0"/>
              <c:layout>
                <c:manualLayout>
                  <c:x val="-0.23925426509186351"/>
                  <c:y val="9.91955866627782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менее </a:t>
                    </a:r>
                    <a:r>
                      <a:rPr lang="ru-RU" dirty="0"/>
                      <a:t>1 ч.; </a:t>
                    </a:r>
                    <a:r>
                      <a:rPr lang="ru-RU" dirty="0" smtClean="0"/>
                      <a:t>45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0.16093132108486438"/>
                  <c:y val="-0.134907407407407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1-2 ч.; </a:t>
                    </a:r>
                    <a:r>
                      <a:rPr lang="ru-RU" dirty="0" smtClean="0"/>
                      <a:t>22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более </a:t>
                    </a:r>
                    <a:r>
                      <a:rPr lang="ru-RU" dirty="0"/>
                      <a:t>2 ч</a:t>
                    </a:r>
                    <a:r>
                      <a:rPr lang="ru-RU"/>
                      <a:t>.; </a:t>
                    </a:r>
                    <a:r>
                      <a:rPr lang="ru-RU" smtClean="0"/>
                      <a:t>33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Лист1!$A$92:$C$92</c:f>
              <c:strCache>
                <c:ptCount val="3"/>
                <c:pt idx="0">
                  <c:v>менее 1 ч.</c:v>
                </c:pt>
                <c:pt idx="1">
                  <c:v>1-2 ч.</c:v>
                </c:pt>
                <c:pt idx="2">
                  <c:v>более 2 ч.</c:v>
                </c:pt>
              </c:strCache>
            </c:strRef>
          </c:cat>
          <c:val>
            <c:numRef>
              <c:f>Лист1!$A$93:$C$93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1"/>
  </c:chart>
  <c:txPr>
    <a:bodyPr/>
    <a:lstStyle/>
    <a:p>
      <a:pPr>
        <a:defRPr sz="1600" baseline="0"/>
      </a:pPr>
      <a:endParaRPr lang="ru-RU"/>
    </a:p>
  </c:txPr>
  <c:externalData r:id="rId1">
    <c:autoUpdate val="1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eti_i_Inter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6858000" cy="6058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943600"/>
            <a:ext cx="5334000" cy="762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Материалы подготовила: </a:t>
            </a:r>
            <a:r>
              <a:rPr lang="ru-RU" dirty="0" err="1" smtClean="0">
                <a:solidFill>
                  <a:srgbClr val="002060"/>
                </a:solidFill>
              </a:rPr>
              <a:t>Багаева</a:t>
            </a:r>
            <a:r>
              <a:rPr lang="ru-RU" dirty="0" smtClean="0">
                <a:solidFill>
                  <a:srgbClr val="002060"/>
                </a:solidFill>
              </a:rPr>
              <a:t> В.П.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371600"/>
          </a:xfrm>
        </p:spPr>
        <p:txBody>
          <a:bodyPr/>
          <a:lstStyle/>
          <a:p>
            <a:r>
              <a:rPr lang="ru-RU" b="1" dirty="0" smtClean="0"/>
              <a:t>Дети и компьютер: вред и польза умной машины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589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Правильно оборудованное рабочее место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posadka-comp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914400"/>
            <a:ext cx="7728373" cy="5780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399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Оптимальная продолжительность непрерывных занятий с компьютером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для обучающихся</a:t>
            </a:r>
          </a:p>
          <a:p>
            <a:r>
              <a:rPr lang="ru-RU" dirty="0" smtClean="0"/>
              <a:t> начальной школы  - 10-15 минут,</a:t>
            </a:r>
          </a:p>
          <a:p>
            <a:r>
              <a:rPr lang="ru-RU" dirty="0" smtClean="0"/>
              <a:t>основной школы - 20 минут,  </a:t>
            </a:r>
          </a:p>
          <a:p>
            <a:r>
              <a:rPr lang="ru-RU" dirty="0" smtClean="0"/>
              <a:t>старшей школы - 25-30 минут. </a:t>
            </a:r>
          </a:p>
        </p:txBody>
      </p:sp>
      <p:pic>
        <p:nvPicPr>
          <p:cNvPr id="6" name="Рисунок 5" descr="15minutes.jpg"/>
          <p:cNvPicPr>
            <a:picLocks noChangeAspect="1"/>
          </p:cNvPicPr>
          <p:nvPr/>
        </p:nvPicPr>
        <p:blipFill>
          <a:blip r:embed="rId2"/>
          <a:srcRect l="21500" t="8000" r="21500" b="10000"/>
          <a:stretch>
            <a:fillRect/>
          </a:stretch>
        </p:blipFill>
        <p:spPr>
          <a:xfrm>
            <a:off x="5791200" y="3124200"/>
            <a:ext cx="28956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Признаки компьютерной зависимости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486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ребенок ест, пьет чай, готовит уроки у компьютера.</a:t>
            </a:r>
          </a:p>
          <a:p>
            <a:r>
              <a:rPr lang="ru-RU" dirty="0" smtClean="0"/>
              <a:t>Провел хотя бы одну ночь у компьютера.</a:t>
            </a:r>
          </a:p>
          <a:p>
            <a:r>
              <a:rPr lang="ru-RU" dirty="0" smtClean="0"/>
              <a:t>Прогулял школу – сидел за компьютером.</a:t>
            </a:r>
          </a:p>
          <a:p>
            <a:r>
              <a:rPr lang="ru-RU" dirty="0" smtClean="0"/>
              <a:t>Приходит домой, и сразу к компьютеру.</a:t>
            </a:r>
          </a:p>
          <a:p>
            <a:r>
              <a:rPr lang="ru-RU" dirty="0" smtClean="0"/>
              <a:t>Забыл поесть, почистить зубы (раньше такого не наблюдалось).</a:t>
            </a:r>
          </a:p>
          <a:p>
            <a:r>
              <a:rPr lang="ru-RU" dirty="0" smtClean="0"/>
              <a:t>Пребывает в плохом, раздраженном настроении, не может ничем заняться, если компьютер сломался.</a:t>
            </a:r>
          </a:p>
          <a:p>
            <a:r>
              <a:rPr lang="ru-RU" dirty="0" smtClean="0"/>
              <a:t>Конфликтует, угрожает, шантажирует в ответ на запрет сидеть за компьютером.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Известно две формы компьютерной зависимости (основные):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интернет-зависимость (</a:t>
            </a:r>
            <a:r>
              <a:rPr lang="ru-RU" sz="3600" dirty="0" err="1" smtClean="0"/>
              <a:t>интернет-аддикция</a:t>
            </a:r>
            <a:r>
              <a:rPr lang="ru-RU" sz="3600" dirty="0" smtClean="0"/>
              <a:t>);</a:t>
            </a:r>
          </a:p>
          <a:p>
            <a:r>
              <a:rPr lang="ru-RU" sz="3600" dirty="0" smtClean="0"/>
              <a:t>чрезмерная увлеченность компьютерными играми (</a:t>
            </a:r>
            <a:r>
              <a:rPr lang="ru-RU" sz="3600" dirty="0" err="1" smtClean="0"/>
              <a:t>кибераддикция</a:t>
            </a:r>
            <a:r>
              <a:rPr lang="ru-RU" sz="36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503920" cy="4572000"/>
          </a:xfrm>
        </p:spPr>
        <p:txBody>
          <a:bodyPr/>
          <a:lstStyle/>
          <a:p>
            <a:pPr algn="ctr"/>
            <a:r>
              <a:rPr lang="ru-RU" dirty="0" smtClean="0"/>
              <a:t>Можете ли вы «заигравшись» забыть поесть? (положительный ответ -5чел.)</a:t>
            </a:r>
          </a:p>
          <a:p>
            <a:pPr algn="ctr"/>
            <a:r>
              <a:rPr lang="ru-RU" dirty="0" smtClean="0"/>
              <a:t> Есть ли у вас постоянное желание играть? </a:t>
            </a:r>
          </a:p>
          <a:p>
            <a:pPr algn="ctr">
              <a:buNone/>
            </a:pPr>
            <a:r>
              <a:rPr lang="ru-RU" dirty="0" smtClean="0"/>
              <a:t>     (положительный ответ -7 чел.)</a:t>
            </a:r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844290"/>
            <a:ext cx="33528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 работы за компьютером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Детям до 7 лет не больше 20 минут в день и не чаще, чем один раз в два дня.</a:t>
            </a:r>
          </a:p>
          <a:p>
            <a:r>
              <a:rPr lang="ru-RU" dirty="0" smtClean="0"/>
              <a:t>Для детей 7–12 лет компьютерная норма — 30 минут в день, но не ежедневно!</a:t>
            </a:r>
          </a:p>
          <a:p>
            <a:r>
              <a:rPr lang="ru-RU" dirty="0" smtClean="0"/>
              <a:t>12–14-летние могут проводить за компьютером 1 час в день.</a:t>
            </a:r>
          </a:p>
          <a:p>
            <a:r>
              <a:rPr lang="ru-RU" dirty="0" smtClean="0"/>
              <a:t>От 14 до 17 лет максимальное время работы за компьютером 1,5 часа.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Анкета для родителей: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Сколько времени проводит ваш ребенок за компьютером?</a:t>
            </a:r>
          </a:p>
          <a:p>
            <a:pPr lvl="0"/>
            <a:r>
              <a:rPr lang="ru-RU" dirty="0" smtClean="0"/>
              <a:t>В какие игры играет ваш ребенок? Знакомы ли вам названия, правила этих игр?</a:t>
            </a:r>
          </a:p>
          <a:p>
            <a:pPr lvl="0"/>
            <a:r>
              <a:rPr lang="ru-RU" dirty="0" smtClean="0"/>
              <a:t>Какие сайты посещает ваш ребенок и с какой целью?</a:t>
            </a:r>
          </a:p>
          <a:p>
            <a:pPr lvl="0"/>
            <a:r>
              <a:rPr lang="ru-RU" dirty="0" smtClean="0"/>
              <a:t>Помогаете ли вы ребенку использовать компьютер как средство образования и получения информации?</a:t>
            </a:r>
          </a:p>
          <a:p>
            <a:pPr lvl="0"/>
            <a:r>
              <a:rPr lang="ru-RU" dirty="0" smtClean="0"/>
              <a:t>Часто ли ваш сын (дочь) «призывает» вас на помощь для выполнения каких – либо заданий с использованием компьютера.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Если вы ответили «нет» или «не знаю» на вопросы №2 - №5, но при этом ответ на вопрос №1 – более 30 минут, вам надо срочно пересмотреть свои отношения с ребенком, так как</a:t>
            </a:r>
            <a:r>
              <a:rPr lang="ru-RU" b="1" dirty="0" smtClean="0"/>
              <a:t> компьютер для него более верный и надежный «товарищ».</a:t>
            </a:r>
          </a:p>
          <a:p>
            <a:endParaRPr lang="ru-RU" dirty="0"/>
          </a:p>
        </p:txBody>
      </p:sp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962400"/>
            <a:ext cx="4038600" cy="238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Кому и для чего необходим компьютер?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Обговорите с ребёнком правила и режим работы за компьютером.</a:t>
            </a:r>
          </a:p>
          <a:p>
            <a:r>
              <a:rPr lang="ru-RU" dirty="0" smtClean="0"/>
              <a:t>Обговорите с ребёнком кто и какие программы будет устанавливать на компьютер.</a:t>
            </a:r>
          </a:p>
          <a:p>
            <a:r>
              <a:rPr lang="ru-RU" dirty="0" smtClean="0"/>
              <a:t>Помогите ребёнку понять его интересы и склонности, чтоб он мог  реализоваться в реальной жизни, не прибегая к виртуальном миру.</a:t>
            </a:r>
          </a:p>
          <a:p>
            <a:r>
              <a:rPr lang="ru-RU" dirty="0" smtClean="0"/>
              <a:t>Не теряйте контакта с ребёнком, будьте внимательны в общении с ним.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Компьютер может стать другом или заклятым врагом, может помочь в беде, а может добавить кучу проблем, может помочь найти единомышленников, а может привести к одиночеству.</a:t>
            </a:r>
          </a:p>
          <a:p>
            <a:r>
              <a:rPr lang="ru-RU" b="1" dirty="0" smtClean="0"/>
              <a:t>Всё зависит только от Вашего решения!</a:t>
            </a:r>
            <a:endParaRPr lang="ru-RU" dirty="0"/>
          </a:p>
        </p:txBody>
      </p:sp>
      <p:pic>
        <p:nvPicPr>
          <p:cNvPr id="5" name="Рисунок 4" descr="happy_family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030" y="4114800"/>
            <a:ext cx="3774945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419600"/>
            <a:ext cx="7772400" cy="2057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37 опрошенных учащихся 5 -11 классов домашний компьютер имеет 31 учащийся.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ХАУС\Desktop\1329302004_three-children-with-computer_not_just_a_pha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6182"/>
            <a:ext cx="5486400" cy="4542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300" dirty="0" smtClean="0"/>
              <a:t>«Компьютерной проблемы не существует.</a:t>
            </a:r>
          </a:p>
          <a:p>
            <a:pPr algn="ctr">
              <a:buNone/>
            </a:pPr>
            <a:r>
              <a:rPr lang="ru-RU" sz="4300" dirty="0" smtClean="0"/>
              <a:t> Есть проблемы отношений</a:t>
            </a:r>
          </a:p>
          <a:p>
            <a:pPr algn="ctr">
              <a:buNone/>
            </a:pPr>
            <a:r>
              <a:rPr lang="ru-RU" sz="4300" dirty="0" smtClean="0"/>
              <a:t>со сверстниками и проблемы общения в семье»</a:t>
            </a:r>
          </a:p>
          <a:p>
            <a:pPr algn="ctr">
              <a:buNone/>
            </a:pPr>
            <a:r>
              <a:rPr lang="ru-RU" sz="3600" dirty="0" smtClean="0"/>
              <a:t>              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З.и Н. Некрасовы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752599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Что вас больше интересует?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5-7 </a:t>
            </a:r>
            <a:r>
              <a:rPr lang="ru-RU" dirty="0" err="1" smtClean="0">
                <a:solidFill>
                  <a:srgbClr val="002060"/>
                </a:solidFill>
              </a:rPr>
              <a:t>кл</a:t>
            </a:r>
            <a:r>
              <a:rPr lang="ru-RU" dirty="0" smtClean="0">
                <a:solidFill>
                  <a:srgbClr val="002060"/>
                </a:solidFill>
              </a:rPr>
              <a:t>.                      8-11кл.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" y="2362200"/>
          <a:ext cx="4343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09921466"/>
              </p:ext>
            </p:extLst>
          </p:nvPr>
        </p:nvGraphicFramePr>
        <p:xfrm>
          <a:off x="4114800" y="2133600"/>
          <a:ext cx="4800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7526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Чем вы занимаетесь за компьютером?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      5-7 </a:t>
            </a:r>
            <a:r>
              <a:rPr lang="ru-RU" sz="3200" dirty="0" err="1" smtClean="0">
                <a:solidFill>
                  <a:srgbClr val="002060"/>
                </a:solidFill>
              </a:rPr>
              <a:t>кл</a:t>
            </a:r>
            <a:r>
              <a:rPr lang="ru-RU" sz="3200" dirty="0" smtClean="0">
                <a:solidFill>
                  <a:srgbClr val="002060"/>
                </a:solidFill>
              </a:rPr>
              <a:t>.                                     8-11кл.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305643"/>
              </p:ext>
            </p:extLst>
          </p:nvPr>
        </p:nvGraphicFramePr>
        <p:xfrm>
          <a:off x="152400" y="1981200"/>
          <a:ext cx="4495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95800" y="2438400"/>
          <a:ext cx="4648200" cy="344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82575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Сколько времени проводите за компьютером?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       5-7 </a:t>
            </a:r>
            <a:r>
              <a:rPr lang="ru-RU" sz="3600" dirty="0" err="1" smtClean="0">
                <a:solidFill>
                  <a:srgbClr val="002060"/>
                </a:solidFill>
              </a:rPr>
              <a:t>кл</a:t>
            </a:r>
            <a:r>
              <a:rPr lang="ru-RU" sz="3600" dirty="0" smtClean="0">
                <a:solidFill>
                  <a:srgbClr val="002060"/>
                </a:solidFill>
              </a:rPr>
              <a:t>.                                   8-11 </a:t>
            </a:r>
            <a:r>
              <a:rPr lang="ru-RU" sz="3600" dirty="0" err="1" smtClean="0">
                <a:solidFill>
                  <a:srgbClr val="002060"/>
                </a:solidFill>
              </a:rPr>
              <a:t>кл</a:t>
            </a:r>
            <a:r>
              <a:rPr lang="ru-RU" sz="3600" dirty="0" smtClean="0">
                <a:solidFill>
                  <a:srgbClr val="002060"/>
                </a:solidFill>
              </a:rPr>
              <a:t>. 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0621932"/>
              </p:ext>
            </p:extLst>
          </p:nvPr>
        </p:nvGraphicFramePr>
        <p:xfrm>
          <a:off x="152400" y="1828800"/>
          <a:ext cx="4191000" cy="455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68681590"/>
              </p:ext>
            </p:extLst>
          </p:nvPr>
        </p:nvGraphicFramePr>
        <p:xfrm>
          <a:off x="4267200" y="1981200"/>
          <a:ext cx="4572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9144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 способен стать эффективным средством развития ребенка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991600" cy="4572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вызывает положительный интерес к технике; </a:t>
            </a:r>
          </a:p>
          <a:p>
            <a:pPr lvl="0"/>
            <a:r>
              <a:rPr lang="ru-RU" dirty="0" smtClean="0"/>
              <a:t>развивает творческие способности; </a:t>
            </a:r>
          </a:p>
          <a:p>
            <a:pPr lvl="0"/>
            <a:r>
              <a:rPr lang="ru-RU" dirty="0" smtClean="0"/>
              <a:t>формирует психологическую грамотность к овладению ПК; </a:t>
            </a:r>
          </a:p>
          <a:p>
            <a:pPr lvl="0"/>
            <a:r>
              <a:rPr lang="ru-RU" dirty="0" smtClean="0"/>
              <a:t>развивает воображение, моделируя будущее; </a:t>
            </a:r>
          </a:p>
          <a:p>
            <a:pPr lvl="0"/>
            <a:r>
              <a:rPr lang="ru-RU" dirty="0" smtClean="0"/>
              <a:t>воспитывает внимательность, сосредоточенность; </a:t>
            </a:r>
          </a:p>
          <a:p>
            <a:pPr lvl="0"/>
            <a:r>
              <a:rPr lang="ru-RU" dirty="0" smtClean="0"/>
              <a:t>помогает овладеть в быстром темпе чтением, письмом и т. д.; </a:t>
            </a:r>
          </a:p>
          <a:p>
            <a:pPr lvl="0"/>
            <a:r>
              <a:rPr lang="ru-RU" dirty="0" smtClean="0"/>
              <a:t>тренирует память, внимание; </a:t>
            </a:r>
          </a:p>
          <a:p>
            <a:pPr lvl="0"/>
            <a:r>
              <a:rPr lang="ru-RU" dirty="0" smtClean="0"/>
              <a:t>развивает быстроту действий и реакции; </a:t>
            </a:r>
          </a:p>
          <a:p>
            <a:r>
              <a:rPr lang="ru-RU" dirty="0" smtClean="0"/>
              <a:t>воспитывает целеустремленность.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Компьютер может помочь вашим детям в обучении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Готовить домашние задания</a:t>
            </a:r>
          </a:p>
          <a:p>
            <a:r>
              <a:rPr lang="ru-RU" dirty="0" smtClean="0"/>
              <a:t>Просматривать энциклопедии на CD-ROM, интерактивно познавая окружающий мир</a:t>
            </a:r>
          </a:p>
          <a:p>
            <a:r>
              <a:rPr lang="ru-RU" dirty="0" smtClean="0"/>
              <a:t>Представлять свои идеи</a:t>
            </a:r>
          </a:p>
          <a:p>
            <a:r>
              <a:rPr lang="ru-RU" dirty="0" smtClean="0"/>
              <a:t>Пользоваться удобными приложениями для создания захватывающих визуальных презентаций</a:t>
            </a:r>
          </a:p>
          <a:p>
            <a:r>
              <a:rPr lang="ru-RU" dirty="0" smtClean="0"/>
              <a:t>Готовиться к экзаменам</a:t>
            </a:r>
          </a:p>
          <a:p>
            <a:r>
              <a:rPr lang="ru-RU" dirty="0" smtClean="0"/>
              <a:t>Сделать компьютер "репетитором", делающим обучение интереснее, быстрее и эффективнее</a:t>
            </a:r>
          </a:p>
          <a:p>
            <a:r>
              <a:rPr lang="ru-RU" dirty="0" smtClean="0"/>
              <a:t>Вести исследовательскую работу</a:t>
            </a:r>
          </a:p>
          <a:p>
            <a:r>
              <a:rPr lang="ru-RU" dirty="0" smtClean="0"/>
              <a:t>Пользоваться обширными ресурсами предельно актуальных информационных ресурсов Интернета</a:t>
            </a:r>
          </a:p>
          <a:p>
            <a:r>
              <a:rPr lang="ru-RU" dirty="0" smtClean="0"/>
              <a:t>Общаться с друзьями</a:t>
            </a:r>
          </a:p>
          <a:p>
            <a:r>
              <a:rPr lang="ru-RU" dirty="0" smtClean="0"/>
              <a:t>Оставаться на связи с друзьями, обмениваться сообщениями и школьными заданиями по электронной почте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отрицательное влияние на физическое развитие; </a:t>
            </a:r>
          </a:p>
          <a:p>
            <a:pPr lvl="0"/>
            <a:r>
              <a:rPr lang="ru-RU" dirty="0" smtClean="0"/>
              <a:t>повышает состояние нервозности и страха при стремлении во что бы то ни стало добиться победы; </a:t>
            </a:r>
          </a:p>
          <a:p>
            <a:pPr lvl="0"/>
            <a:r>
              <a:rPr lang="ru-RU" dirty="0" smtClean="0"/>
              <a:t>содержание игр провоцирует проявление детской агрессии, жестокости; </a:t>
            </a:r>
          </a:p>
          <a:p>
            <a:pPr lvl="0"/>
            <a:r>
              <a:rPr lang="ru-RU" dirty="0" smtClean="0"/>
              <a:t>обязывает ребенка действовать в темпе, задаваемом программой; </a:t>
            </a:r>
          </a:p>
          <a:p>
            <a:pPr lvl="0"/>
            <a:r>
              <a:rPr lang="ru-RU" dirty="0" smtClean="0"/>
              <a:t>способствует развитию гиподинамии; </a:t>
            </a:r>
          </a:p>
          <a:p>
            <a:pPr lvl="0"/>
            <a:r>
              <a:rPr lang="ru-RU" dirty="0" smtClean="0"/>
              <a:t>снижает интеллектуальную активность; </a:t>
            </a:r>
          </a:p>
          <a:p>
            <a:r>
              <a:rPr lang="ru-RU" dirty="0" smtClean="0"/>
              <a:t>ухудшает зрение.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04800"/>
            <a:ext cx="79585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Негативное влияние компьютера: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Влияние на физическое здоровье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Вред-и-Негативное-влияние-работа-за-компьютером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" y="990600"/>
            <a:ext cx="5715000" cy="56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422</TotalTime>
  <Words>730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Дети и компьютер: вред и польза умной машины</vt:lpstr>
      <vt:lpstr>Из 37 опрошенных учащихся 5 -11 классов домашний компьютер имеет 31 учащийся.</vt:lpstr>
      <vt:lpstr>Что вас больше интересует?     5-7 кл.                      8-11кл.</vt:lpstr>
      <vt:lpstr>Чем вы занимаетесь за компьютером?        5-7 кл.                                     8-11кл.</vt:lpstr>
      <vt:lpstr>Сколько времени проводите за компьютером?         5-7 кл.                                   8-11 кл. </vt:lpstr>
      <vt:lpstr>Компьютер способен стать эффективным средством развития ребенка</vt:lpstr>
      <vt:lpstr>Компьютер может помочь вашим детям в обучении </vt:lpstr>
      <vt:lpstr>Презентация PowerPoint</vt:lpstr>
      <vt:lpstr>Влияние на физическое здоровье</vt:lpstr>
      <vt:lpstr>Правильно оборудованное рабочее место</vt:lpstr>
      <vt:lpstr>Оптимальная продолжительность непрерывных занятий с компьютером</vt:lpstr>
      <vt:lpstr>Признаки компьютерной зависимости</vt:lpstr>
      <vt:lpstr>Известно две формы компьютерной зависимости (основные):</vt:lpstr>
      <vt:lpstr>Презентация PowerPoint</vt:lpstr>
      <vt:lpstr>Время работы за компьютером</vt:lpstr>
      <vt:lpstr>Анкета для родителей:</vt:lpstr>
      <vt:lpstr>Презентация PowerPoint</vt:lpstr>
      <vt:lpstr>Кому и для чего необходим компьютер?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вас больше интересует? 5-7классы                 8-11кл.</dc:title>
  <dc:creator>ХАУС</dc:creator>
  <cp:lastModifiedBy>Admin</cp:lastModifiedBy>
  <cp:revision>41</cp:revision>
  <dcterms:created xsi:type="dcterms:W3CDTF">2015-01-24T08:52:37Z</dcterms:created>
  <dcterms:modified xsi:type="dcterms:W3CDTF">2015-04-06T17:26:51Z</dcterms:modified>
</cp:coreProperties>
</file>