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684" r:id="rId3"/>
    <p:sldMasterId id="2147483696" r:id="rId4"/>
    <p:sldMasterId id="2147483672" r:id="rId5"/>
    <p:sldMasterId id="2147483660" r:id="rId6"/>
  </p:sldMasterIdLst>
  <p:sldIdLst>
    <p:sldId id="256" r:id="rId7"/>
    <p:sldId id="260" r:id="rId8"/>
    <p:sldId id="286" r:id="rId9"/>
    <p:sldId id="287" r:id="rId10"/>
    <p:sldId id="261" r:id="rId11"/>
    <p:sldId id="262" r:id="rId12"/>
    <p:sldId id="263" r:id="rId13"/>
    <p:sldId id="276" r:id="rId14"/>
    <p:sldId id="264" r:id="rId15"/>
    <p:sldId id="278" r:id="rId16"/>
    <p:sldId id="280" r:id="rId17"/>
    <p:sldId id="281" r:id="rId18"/>
    <p:sldId id="283" r:id="rId19"/>
    <p:sldId id="284" r:id="rId20"/>
    <p:sldId id="282" r:id="rId21"/>
    <p:sldId id="265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90E"/>
    <a:srgbClr val="FFCC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7" autoAdjust="0"/>
    <p:restoredTop sz="94709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500306"/>
            <a:ext cx="6400800" cy="3143272"/>
          </a:xfrm>
        </p:spPr>
        <p:txBody>
          <a:bodyPr>
            <a:normAutofit/>
          </a:bodyPr>
          <a:lstStyle>
            <a:lvl1pPr marL="457200" indent="-45720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CA620-9C2C-4C5B-BB24-575B5CBCC080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05C3-300D-412B-B7AB-88E3CF407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3F080-1973-4456-B525-758FB2F477C3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500F-8787-4B7B-9FD5-9AE0F7D50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AB34E-976B-460B-AF41-46D5812D94F0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6F072-21F2-4487-82CC-CE96DFDA2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755F-ED8C-49E5-93EE-47EAA5C95B8B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1B883-34FD-49A7-8483-1E6A8F7F6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A8F0-D98D-4488-A03A-3E6743826811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ECCFD-9B71-4952-8827-6952821FF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9FD2-E64E-4EC5-A2F6-75760DB8387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05419-8EEA-4925-8AF7-7780A7A48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DAF3-F562-4F34-AD26-25D732E7FA2E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C769-D463-4212-9336-9E90A0A6F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F415-5216-4150-917A-6BF5296E5424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81CB-0569-40ED-AD71-571483541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FFC4-98BF-4BDF-A0D8-AD14EA1A4210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3BDF-EBB0-4F9E-B351-DFB6CE384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F474-A3C8-4B97-B969-0C648B0BD713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0288-81D9-4551-A138-98BBF2AFF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3F5C-CA1F-4AA6-B719-FEAFBB7BE7B5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04B2B-E9B1-4456-B333-96F711E3C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7-tub-ru.yandex.net/i?id=289581897-44-72&amp;n=2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4429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 userDrawn="1"/>
        </p:nvSpPr>
        <p:spPr>
          <a:xfrm>
            <a:off x="857224" y="428604"/>
            <a:ext cx="728667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жаворонок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786313" y="1428750"/>
            <a:ext cx="4357687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Издавна подмечено,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есть люди,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которым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ранний подъем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доставляет удовольствие,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они утром бодры и энергичны,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готовы горы свернуть.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93B1C-F71B-4815-8CF7-F1710E7A5D0B}" type="datetimeFigureOut">
              <a:rPr lang="ru-RU"/>
              <a:pPr>
                <a:defRPr/>
              </a:pPr>
              <a:t>18.12.2012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F9F1C-F9A9-4248-B528-019F72BB0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79F7C-F281-47FF-8650-443D1DE269AC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D1238-8152-4384-A240-264FE6463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DFD9-A483-43DA-B772-92BCBDE56219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4703-4F82-4DF5-9514-A6AFC020A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BF7D-91AC-46F9-9FCD-D35E0529490D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C172-9A99-45A3-AD25-C27BBCEE0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B01B-26A9-4046-BCE9-CA3A760A0559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55B56-43EB-4D70-AB6A-EFB713A67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0033-5503-489D-A80F-1AB637C50C1B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5D0EC-F48D-4A5D-AD2B-5B22123DB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4D276-EB05-49F3-8402-0EDBF2E85DE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99CB9-1011-450B-BD58-C42A90377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84B07-1714-491B-B84D-3BB9C5C86095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45EA-A76A-4DED-8276-1AE3FAFA3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887CC-D05F-4130-A452-A8E833AFA6B0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02A8-41AA-46C4-A43E-E9E7FDA9B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E402-DE78-4931-B0C3-AC150B58869E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41B3-5AD2-406E-A626-4E68C8A2A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E777-5C4B-436A-960F-82F1B8658AC8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B9644-222A-4FA3-91FC-7AC54AD00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0"/>
            <a:ext cx="4857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5214938" y="1428750"/>
            <a:ext cx="3786187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Но есть и такие, которых раннее пробуждение выбивает из колеи. Они полусонные и вялые,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выливают раздражение на окружающих, а в ответ могут услышать: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«Встал не с той ноги».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Лишь к полудню их настроение и физическое состояние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 улучшаются, появляется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бодрость и прилив жизненных сил.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</a:rPr>
              <a:t>Народная мудрость окрестила таких разных людей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 совами и жаворонками</a:t>
            </a:r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2508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7451-A424-414A-B3B8-28321DA304CC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745B-0B13-47B0-B767-59CE2464A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5416-1A51-4A0E-B1F2-224951D14C7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24B10-D287-44A5-ACE4-9DF62E257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1D8D-312E-4460-9D67-4D8F4E71061B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E7EE-2D01-4E41-A961-9506B0303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3DD1-4E53-4E26-A68F-52AFECD6F0E4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C1875-A827-40E3-AD8E-418C3059F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15A86-6C9B-4980-8126-321374FC6D65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21173-DC08-4B70-A9FD-338DA12DE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5774-5351-44F8-9FED-DD7B0851D765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08ECA-E033-45F3-80FD-E6AEB2E58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0AD8-98D5-4F04-86B1-D9EA1B6B9333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C71FC-7F0D-4130-8A18-EFCAB2FAD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71FA8-D7BE-49FD-8CDE-176F673B9BC9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D2BFF-7734-4CB0-8BE8-A3936AAC7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B208E-E762-4B6D-B511-8E33E610C18C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0CB1D-D285-4FE4-B8A5-DFED8AD64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FF1F-15CC-4F5E-917F-C27F861FB85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BE3E-60B7-41D5-9B2B-710546882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0DF24-F22C-418B-9857-C2466E3C9957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45112-438F-4339-830B-E1F8888BB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5857908"/>
          </a:xfrm>
        </p:spPr>
        <p:txBody>
          <a:bodyPr>
            <a:normAutofit/>
          </a:bodyPr>
          <a:lstStyle>
            <a:lvl1pPr>
              <a:defRPr sz="3200" b="1" u="none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DC216-1745-4F7A-97C7-28169A23AA30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5992-679B-43B6-B394-6A3613E9F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06A70-E9BF-46A7-8150-B256AD7597F5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C098-2127-4FA7-B5EA-827F21E69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CA39-E9CF-4471-AF53-A828AD1CD1CC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B7A53-18DC-4051-A9E8-E8D6518AB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09DB-3597-4306-A31C-1F4AFCE9DFC9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CB8A-DF5C-4FE0-98E9-1898550D3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FFA-66F1-4BC3-ADE4-C4036ECFD528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C5EE-F5AC-496E-B332-16EEF1C88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74C1F-2BF4-4521-ACC3-1D19A9F7B0E0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A351-8EF2-4115-A7F3-9D8982194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4AAC-D06E-4D07-8781-32C1D888721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C35BE-8658-4EFF-8194-C3CB61AF7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E18C4-B759-42E9-A5F6-1D5029A69526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B6BFD-E042-4C8F-9754-8C4A9FAE4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8F852-2269-4C3D-9B74-5C520E81F717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B2B4-529F-4FB9-8A58-6B83F0B51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26A2-E70D-4F7D-8B8D-129A1EAAC5D0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CF41-8436-4738-944E-3AFF5D9F6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E7D9-CEB2-4D7B-BA5D-D0F03462266B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761E2-731C-4147-9D73-968534115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271B5-DE8F-4AC1-9F9F-A3A4670A83B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C163-3AA0-4B00-955E-267995383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EF4C-57A0-4DAC-990B-BBF8FE25E98D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41716-5600-42E9-A986-5015469E5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F613-EFE6-4DDD-8356-758FD721F295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9291-A63C-4DA6-ACD4-63334B254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872B6-6CFC-4509-8A4D-11EA9E4AA64B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F0C52-F155-441A-AFDC-18F1FBFF9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DD044-834C-4E34-A8DE-996C5DD82B97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9307-100C-44AF-8EB1-7B4F8646D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AB14-B2C3-4143-A9C0-7262BBFC2478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B634-D399-424E-89E6-37C93A6FA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407B-F686-4E13-A56D-C0FC12DAF75D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A72A-0AF4-4493-AEFF-5E4E1E611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869D-4006-4F2D-A68D-BC1CD005F9B9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BD6DD-F67C-4490-B5A4-DF164088C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21B0-8AB5-4859-99E5-4D096C658CD3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0BEC-13AC-4E14-B08B-E0F0FF5B3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FDA5-4FB0-488D-9FFD-A55DEF4272EB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62920-AA63-4B5B-8B6D-3ADBABA58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8A12D-6DD4-4D9B-9E97-C5E731047699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8811-61C9-43A3-B31B-F08BC2E66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4C14-F296-4930-8348-6BE88C6EB3A0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4CE3-27BA-4326-841D-FD961CAF4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A99C2-3B8B-4EE5-9E49-AA115ECF14B6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A30A6-C03B-4A4D-9F04-FAE51B88A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CDAB6-7CC6-4997-809C-E768A90D9ED3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88DA-AD99-4315-9610-67D060DFA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52123-3728-4330-89D6-BFDDFF6D2B2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ABBB-7A02-4BD5-8888-93BBFF12E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ED1C-D856-445C-B594-4AB7F2F1F46E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ADA9-F6C2-43F5-89F8-257A97E69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DCD8-921A-4DC1-BBB4-D0B6441E5603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99DE-C5ED-4710-AA06-32FE0CE12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5720" y="1714488"/>
            <a:ext cx="8229600" cy="452596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80215-5950-4D1C-B77B-1907176DD975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2C465-CB9C-483A-9E27-FB1668601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3C5C-97BC-4524-AA0C-934093C74827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0CFEF-32E8-47BA-8E99-54B1D4996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9FD2-E64E-4EC5-A2F6-75760DB8387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05419-8EEA-4925-8AF7-7780A7A48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Площадь прямоугольника.</a:t>
            </a:r>
            <a:br>
              <a:rPr lang="ru-RU" smtClean="0"/>
            </a:br>
            <a:r>
              <a:rPr lang="ru-RU" smtClean="0"/>
              <a:t>Единицы измерения площадей.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806F7D-C498-4C6A-A943-A852C40D44E9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3434C6-AB79-4573-BC50-370978EFF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848" r:id="rId2"/>
    <p:sldLayoutId id="2147483849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850" r:id="rId9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accent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7EEA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Найдите площади фигур</a:t>
            </a:r>
            <a:br>
              <a:rPr lang="ru-RU" smtClean="0"/>
            </a:br>
            <a:endParaRPr lang="ru-RU" smtClean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115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 течение суток:</a:t>
            </a:r>
          </a:p>
          <a:p>
            <a:pPr lvl="0"/>
            <a:r>
              <a:rPr lang="ru-RU" smtClean="0"/>
              <a:t>1.Подъём работоспособности с 8 ч</a:t>
            </a:r>
          </a:p>
          <a:p>
            <a:pPr lvl="0"/>
            <a:r>
              <a:rPr lang="ru-RU" smtClean="0"/>
              <a:t>2.Наибольшая  работоспособность</a:t>
            </a:r>
          </a:p>
          <a:p>
            <a:pPr lvl="0"/>
            <a:r>
              <a:rPr lang="ru-RU" smtClean="0"/>
              <a:t>  с 10 до 12 ч</a:t>
            </a:r>
          </a:p>
          <a:p>
            <a:pPr lvl="0"/>
            <a:r>
              <a:rPr lang="ru-RU" smtClean="0"/>
              <a:t>3.Самая низкая  в 15 ч</a:t>
            </a:r>
          </a:p>
          <a:p>
            <a:pPr lvl="0"/>
            <a:r>
              <a:rPr lang="ru-RU" smtClean="0"/>
              <a:t>4.Работоспособность резко падает в 21 ч</a:t>
            </a:r>
            <a:endParaRPr lang="en-US" smtClean="0"/>
          </a:p>
          <a:p>
            <a:pPr lvl="0"/>
            <a:endParaRPr lang="en-US" smtClean="0"/>
          </a:p>
          <a:p>
            <a:pPr lvl="0"/>
            <a:endParaRPr lang="en-US" smtClean="0"/>
          </a:p>
          <a:p>
            <a:pPr lvl="0"/>
            <a:r>
              <a:rPr lang="ru-RU" smtClean="0"/>
              <a:t>В течение суток:</a:t>
            </a:r>
          </a:p>
          <a:p>
            <a:pPr lvl="0"/>
            <a:r>
              <a:rPr lang="ru-RU" smtClean="0"/>
              <a:t>1.Подъём работоспособности с 8 ч</a:t>
            </a:r>
          </a:p>
          <a:p>
            <a:pPr lvl="0"/>
            <a:r>
              <a:rPr lang="ru-RU" smtClean="0"/>
              <a:t>2.Наибольшая  работоспособность</a:t>
            </a:r>
          </a:p>
          <a:p>
            <a:pPr lvl="0"/>
            <a:r>
              <a:rPr lang="ru-RU" smtClean="0"/>
              <a:t>  с 10 до 12 ч</a:t>
            </a:r>
          </a:p>
          <a:p>
            <a:pPr lvl="0"/>
            <a:r>
              <a:rPr lang="ru-RU" smtClean="0"/>
              <a:t>3.Самая низкая  в 15 ч</a:t>
            </a:r>
          </a:p>
          <a:p>
            <a:pPr lvl="0"/>
            <a:r>
              <a:rPr lang="ru-RU" smtClean="0"/>
              <a:t>4.Работоспособность резко падает в 21 ч </a:t>
            </a:r>
          </a:p>
          <a:p>
            <a:pPr lvl="0"/>
            <a:r>
              <a:rPr lang="ru-RU" smtClean="0"/>
              <a:t>Найдите площади фигур</a:t>
            </a:r>
          </a:p>
          <a:p>
            <a:pPr lvl="0"/>
            <a:r>
              <a:rPr lang="ru-RU" smtClean="0"/>
              <a:t> </a:t>
            </a:r>
          </a:p>
          <a:p>
            <a:pPr lvl="0"/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9B7BCC-A20C-44B1-B337-8D58A5D8D036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8BC8D5-1DBA-4A35-A773-18C233119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Выразите: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1)в квадратных метрах: 6 га; 34 а; 345 соток;</a:t>
            </a:r>
          </a:p>
          <a:p>
            <a:pPr lvl="0"/>
            <a:r>
              <a:rPr lang="ru-RU" smtClean="0"/>
              <a:t>2)в арах: 57 га;4 га 5 а; 123 га 89 а;</a:t>
            </a:r>
          </a:p>
          <a:p>
            <a:pPr lvl="0"/>
            <a:r>
              <a:rPr lang="ru-RU" smtClean="0"/>
              <a:t>3) в гектарах и арах: 670 а; 45900 метров квадратных</a:t>
            </a:r>
          </a:p>
          <a:p>
            <a:pPr lvl="0"/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982645-C87E-4BAF-BA78-0FAC84514CFF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520828-9E06-4A9C-A09A-36DE602AA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1C4A96-D9F8-4929-A669-D9C861AD2454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8D5028-123E-41C1-8DC5-041F7B37E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Выразите: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1)в квадратных метрах: 6 га; 34 а; 345 соток;</a:t>
            </a:r>
          </a:p>
          <a:p>
            <a:pPr lvl="0"/>
            <a:r>
              <a:rPr lang="ru-RU" smtClean="0"/>
              <a:t>2)в арах: 57 га;4 га 5 а; 123 га 89 а;</a:t>
            </a:r>
          </a:p>
          <a:p>
            <a:pPr lvl="0"/>
            <a:r>
              <a:rPr lang="ru-RU" smtClean="0"/>
              <a:t>3) в гектарах и арах: 670 а; 45900 метров квадратных</a:t>
            </a:r>
          </a:p>
          <a:p>
            <a:pPr lvl="0"/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181CE2-2C14-4CB3-8AF2-305307EB90D0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10806-97F0-47EE-9A7A-36F7716B6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3B8B10-5E2F-4913-9CE5-93D935CA9D03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70D073-6429-4C82-B74A-F90810190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E:\Klassika-muzyka-angelov-VOT-ONA-USPOKA%25D0%2598VAYuSchAYa-SAMAYa-LUChShAYa(muzofon.com).mp3" TargetMode="Externa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E:\Klassika-muzyka-angelov-VOT-ONA-USPOKA%25D0%2598VAYuSchAYa-SAMAYa-LUChShAYa(muzofon.com).mp3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E:\Klassika-muzyka-angelov-VOT-ONA-USPOKA%25D0%2598VAYuSchAYa-SAMAYa-LUChShAYa(muzofon.com).mp3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E:\Klassika-muzyka-angelov-VOT-ONA-USPOKA%25D0%2598VAYuSchAYa-SAMAYa-LUChShAYa(muzofon.com).mp3" TargetMode="Externa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E:\Klassika-muzyka-angelov-VOT-ONA-USPOKA%25D0%2598VAYuSchAYa-SAMAYa-LUChShAYa(muzofon.com).mp3" TargetMode="Externa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E:\Klassika-muzyka-angelov-VOT-ONA-USPOKA%25D0%2598VAYuSchAYa-SAMAYa-LUChShAYa(muzofon.com).mp3" TargetMode="Externa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E:\Klassika-muzyka-angelov-VOT-ONA-USPOKA%25D0%2598VAYuSchAYa-SAMAYa-LUChShAYa(muzofon.com).mp3" TargetMode="Externa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215370" cy="4714908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/>
              <a:t>Цель урока:</a:t>
            </a:r>
          </a:p>
          <a:p>
            <a:pPr eaLnBrk="1" hangingPunct="1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Обобщить и систематизировать знания по теме «Площадь прямоугольника. Единицы измерения площадей»</a:t>
            </a:r>
          </a:p>
          <a:p>
            <a:pPr eaLnBrk="1" hangingPunct="1"/>
            <a:r>
              <a:rPr lang="ru-RU" b="1" dirty="0" smtClean="0"/>
              <a:t>Задачи:</a:t>
            </a:r>
          </a:p>
          <a:p>
            <a:pPr algn="l" eaLnBrk="1" hangingPunct="1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Закрепить полученные знания</a:t>
            </a:r>
          </a:p>
          <a:p>
            <a:pPr algn="l" eaLnBrk="1" hangingPunct="1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Продолжить работу по формированию умения выполнять вычисления по формулам</a:t>
            </a:r>
          </a:p>
          <a:p>
            <a:pPr algn="l" eaLnBrk="1" hangingPunct="1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Совершенствовать  вычислительные навыки</a:t>
            </a:r>
          </a:p>
          <a:p>
            <a:pPr algn="l" eaLnBrk="1" hangingPunct="1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Продолжить работу с текстовыми задачами</a:t>
            </a:r>
          </a:p>
          <a:p>
            <a:pPr algn="l" eaLnBrk="1" hangingPunct="1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Научить бережному отношению к своему здоровью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1"/>
            <a:ext cx="8786841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ПЛОЩАДЬ ПРЯМОУГОЛЬНИКА. ЕДИНИЦЫ ИЗМЕРЕНИЯ ПЛОЩАДЕЙ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На работоспособность влияет не только биологический тип, но и цвет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143116"/>
            <a:ext cx="7929618" cy="4143404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Ответьте на вопросы и вы узнаете как!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Площадь прямоугольника 50 см², а площадь квадрата в 2 раза меньше. Чему равна сторона квадрата?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Квадрат со стороной 3 см и прямоугольник длиной 9 см имеют равные площади. Чему равна ширина прямоугольника?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Длина коридора 5 м, а ширина 2 м.</a:t>
            </a:r>
            <a:br>
              <a:rPr lang="ru-RU" dirty="0" smtClean="0"/>
            </a:br>
            <a:r>
              <a:rPr lang="ru-RU" dirty="0" smtClean="0"/>
              <a:t>Сколько денег необходимо на покупку линолеума, для того, чтобы застелить коридор, если 1 м² линолеума  стоит 200 рублей?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Грядку длиной 12 м и шириной 2 м  разделили на 3 равных  прямоугольника. Чему равна площадь каждого?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Площадь прямоугольника 24 м². Какой может быть его длина и ширина?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858180" cy="5929354"/>
          </a:xfrm>
        </p:spPr>
        <p:txBody>
          <a:bodyPr>
            <a:normAutofit/>
          </a:bodyPr>
          <a:lstStyle/>
          <a:p>
            <a:r>
              <a:rPr lang="ru-RU" dirty="0" smtClean="0"/>
              <a:t>		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Профилактика нервного напряжения требует учёта  воздействия цвета на человека. Оптимальным диапазоном цветов, наиболее благотворно влияющих на человека, являются зелёные, жёлто-зелёные и зелёно-голубые цвета. </a:t>
            </a:r>
          </a:p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		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При помощи </a:t>
            </a:r>
            <a:r>
              <a:rPr lang="ru-RU" sz="32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цветотерапии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лечат неврологические заболевания, бессонницу, гипертонию, язвенную болезнь.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ed-rose-beautifu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008313" cy="5554683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Красный  цвет</a:t>
            </a:r>
            <a:r>
              <a:rPr lang="ru-RU" sz="2400" dirty="0" smtClean="0">
                <a:solidFill>
                  <a:schemeClr val="bg1"/>
                </a:solidFill>
              </a:rPr>
              <a:t> – наиболее активно влияет на человека, пробуждает его физическую силу, энергию и жизнелюбие. При длительном воздействии приводит к утомлению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8" name="Klassika-muzyka-angelov-VOT-ONA-USPOKA%D0%98VAYuSchAYa-SAMAYa-LUChShA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or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86844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008313" cy="5554683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Оранжевый</a:t>
            </a:r>
            <a:r>
              <a:rPr lang="ru-RU" sz="2400" b="1" dirty="0" smtClean="0">
                <a:solidFill>
                  <a:schemeClr val="tx1"/>
                </a:solidFill>
              </a:rPr>
              <a:t> - цвет радости, удовольствия, стремления к достижению и самоутверждению, цвет энергии и силы. Он оказывает благотворное действие на психику человека, снимая напряжение в конфликтах.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Klassika-muzyka-angelov-VOT-ONA-USPOKA%D0%98VAYuSchAYa-SAMAYa-LUChShA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eWalls.com-257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5411807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Жёлтый</a:t>
            </a:r>
            <a:r>
              <a:rPr lang="ru-RU" sz="2400" dirty="0" smtClean="0">
                <a:solidFill>
                  <a:schemeClr val="tx1"/>
                </a:solidFill>
              </a:rPr>
              <a:t> – цвет разумного начала и оптимизма.  Производит впечатление солнечного освещения, бодрит, вызывает ощущение тепла и света. Способствует созданию хорошего настроения.</a:t>
            </a:r>
          </a:p>
          <a:p>
            <a:endParaRPr lang="ru-RU" dirty="0"/>
          </a:p>
        </p:txBody>
      </p:sp>
      <p:pic>
        <p:nvPicPr>
          <p:cNvPr id="6" name="Klassika-muzyka-angelov-VOT-ONA-USPOKA%D0%98VAYuSchAYa-SAMAYa-LUChShA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857364"/>
            <a:ext cx="8215370" cy="4572032"/>
          </a:xfrm>
        </p:spPr>
        <p:txBody>
          <a:bodyPr/>
          <a:lstStyle/>
          <a:p>
            <a:endParaRPr lang="ru-RU" sz="3200" b="1" dirty="0" smtClean="0"/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№ 765.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1800 – к; 567000 – о; 33000 –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; 42900 –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; 46000 – о;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65000 – в; 182000 – ж; 123600 – о; 6300 – а.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№ 766.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358 – в; 324 – о; 259 – с; 1237 – а.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Проверка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домашнего задания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154-1920x12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357166"/>
            <a:ext cx="3008313" cy="5768997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Зелёный</a:t>
            </a:r>
            <a:r>
              <a:rPr lang="ru-RU" sz="2800" b="1" dirty="0" smtClean="0">
                <a:solidFill>
                  <a:schemeClr val="tx1"/>
                </a:solidFill>
              </a:rPr>
              <a:t> цвет    действует благоприятно, успокаивает. Положительно влияет на зрение, снимает умственное и физическое напряжение.</a:t>
            </a:r>
          </a:p>
        </p:txBody>
      </p:sp>
      <p:pic>
        <p:nvPicPr>
          <p:cNvPr id="6" name="Klassika-muzyka-angelov-VOT-ONA-USPOKA%D0%98VAYuSchAYa-SAMAYa-LUChShA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lue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008313" cy="5554683"/>
          </a:xfrm>
        </p:spPr>
        <p:txBody>
          <a:bodyPr/>
          <a:lstStyle/>
          <a:p>
            <a:r>
              <a:rPr lang="ru-RU" sz="3200" i="1" dirty="0" err="1" smtClean="0">
                <a:solidFill>
                  <a:schemeClr val="bg1"/>
                </a:solidFill>
              </a:rPr>
              <a:t>Голубой</a:t>
            </a:r>
            <a:r>
              <a:rPr lang="ru-RU" sz="3200" dirty="0" smtClean="0">
                <a:solidFill>
                  <a:schemeClr val="bg1"/>
                </a:solidFill>
              </a:rPr>
              <a:t>  цвет вызывает чувства усталости и угнетённости.</a:t>
            </a:r>
          </a:p>
          <a:p>
            <a:endParaRPr lang="ru-RU" sz="3200" dirty="0"/>
          </a:p>
        </p:txBody>
      </p:sp>
      <p:pic>
        <p:nvPicPr>
          <p:cNvPr id="6" name="Klassika-muzyka-angelov-VOT-ONA-USPOKA%D0%98VAYuSchAYa-SAMAYa-LUChShA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5200906_large_dark_blue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008313" cy="5768997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Синий</a:t>
            </a:r>
            <a:r>
              <a:rPr lang="ru-RU" sz="2800" dirty="0" smtClean="0">
                <a:solidFill>
                  <a:schemeClr val="bg1"/>
                </a:solidFill>
              </a:rPr>
              <a:t> - цвет способствует торможению функций физиологических систем человека. Вызывает депрессии, резкое уменьшение активности.</a:t>
            </a:r>
          </a:p>
          <a:p>
            <a:endParaRPr lang="ru-RU" dirty="0"/>
          </a:p>
        </p:txBody>
      </p:sp>
      <p:pic>
        <p:nvPicPr>
          <p:cNvPr id="6" name="Klassika-muzyka-angelov-VOT-ONA-USPOKA%D0%98VAYuSchAYa-SAMAYa-LUChShA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56580-2560x16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14338"/>
            <a:ext cx="9144000" cy="707233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фиолетовый</a:t>
            </a:r>
            <a:r>
              <a:rPr lang="ru-RU" sz="3200" dirty="0" smtClean="0">
                <a:solidFill>
                  <a:schemeClr val="bg1"/>
                </a:solidFill>
              </a:rPr>
              <a:t> цвет приводит к ослаблению и замедлению жизненных процессов, понижению активности.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6" name="Klassika-muzyka-angelov-VOT-ONA-USPOKA%D0%98VAYuSchAYa-SAMAYa-LUChShA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-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258204" cy="192882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Будьте всегда здоровы и в хорошем настроении!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1071546"/>
          </a:xfrm>
        </p:spPr>
        <p:txBody>
          <a:bodyPr/>
          <a:lstStyle/>
          <a:p>
            <a:r>
              <a:rPr lang="ru-RU" sz="4000" b="1" dirty="0" smtClean="0"/>
              <a:t>жаворонок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2264" y="857232"/>
            <a:ext cx="2571736" cy="6000768"/>
          </a:xfrm>
        </p:spPr>
        <p:txBody>
          <a:bodyPr/>
          <a:lstStyle/>
          <a:p>
            <a:r>
              <a:rPr lang="ru-RU" dirty="0" err="1" smtClean="0"/>
              <a:t>Издавно</a:t>
            </a:r>
            <a:r>
              <a:rPr lang="ru-RU" dirty="0" smtClean="0"/>
              <a:t> подмечено, что есть люди, которым ранний подъём доставляет удовольствие. Они бодры и активны, рано встают и рано ложатся спать.</a:t>
            </a:r>
          </a:p>
        </p:txBody>
      </p:sp>
      <p:pic>
        <p:nvPicPr>
          <p:cNvPr id="1026" name="Picture 2" descr="C:\Documents and Settings\Admin.MICROSOF-6AB1DC\Рабочий стол\жаворо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928670"/>
          </a:xfrm>
        </p:spPr>
        <p:txBody>
          <a:bodyPr/>
          <a:lstStyle/>
          <a:p>
            <a:r>
              <a:rPr lang="ru-RU" sz="4400" b="1" dirty="0" smtClean="0"/>
              <a:t>сова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000240"/>
            <a:ext cx="6400800" cy="3143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.MICROSOF-6AB1DC\Рабочий стол\СоВа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7972452" cy="4911741"/>
          </a:xfrm>
        </p:spPr>
        <p:txBody>
          <a:bodyPr/>
          <a:lstStyle/>
          <a:p>
            <a:pPr algn="ctr"/>
            <a:endParaRPr lang="ru-RU" sz="40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 Измерьте пульс и частоту дыхания. Если на 1 вдох – выдох приходится 5-6 ударов пульса, то вы «жаворонок».  Если 4 удара пульса или меньше – вы «сова».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3" y="357166"/>
            <a:ext cx="87154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</a:rPr>
              <a:t> Определите свой тип: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736"/>
            <a:ext cx="7406470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Теперь  вы сможете  составить распорядок дня, учитывая  свой биологический тип!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Найдите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площади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фигур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Изображение 0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00174"/>
            <a:ext cx="759890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В течение суток: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8258204" cy="5786478"/>
          </a:xfrm>
        </p:spPr>
        <p:txBody>
          <a:bodyPr/>
          <a:lstStyle/>
          <a:p>
            <a:pPr marL="457200" indent="-457200" algn="ctr"/>
            <a:r>
              <a:rPr lang="ru-RU" sz="2800" dirty="0" smtClean="0">
                <a:solidFill>
                  <a:srgbClr val="7030A0"/>
                </a:solidFill>
              </a:rPr>
              <a:t>а) подъем работоспособности – в 8 ч;</a:t>
            </a:r>
          </a:p>
          <a:p>
            <a:pPr marL="457200" indent="-457200" algn="ctr"/>
            <a:r>
              <a:rPr lang="ru-RU" sz="2800" dirty="0" smtClean="0">
                <a:solidFill>
                  <a:srgbClr val="7030A0"/>
                </a:solidFill>
              </a:rPr>
              <a:t>б) наибольшая работоспособность – с 10 до 12 ч;</a:t>
            </a:r>
          </a:p>
          <a:p>
            <a:pPr marL="457200" indent="-457200" algn="ctr"/>
            <a:r>
              <a:rPr lang="ru-RU" sz="2800" dirty="0" smtClean="0">
                <a:solidFill>
                  <a:srgbClr val="7030A0"/>
                </a:solidFill>
              </a:rPr>
              <a:t>в) самая низкая в течение дня – в 15 ч;</a:t>
            </a:r>
          </a:p>
          <a:p>
            <a:pPr marL="457200" indent="-457200" algn="ctr"/>
            <a:r>
              <a:rPr lang="ru-RU" sz="2800" dirty="0" smtClean="0">
                <a:solidFill>
                  <a:srgbClr val="7030A0"/>
                </a:solidFill>
              </a:rPr>
              <a:t>г) работоспособность резко падает – в 20 ч </a:t>
            </a:r>
          </a:p>
          <a:p>
            <a:pPr marL="457200" indent="-457200"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В течение недели наблюдается</a:t>
            </a:r>
          </a:p>
          <a:p>
            <a:pPr marL="457200" indent="-457200" algn="ctr">
              <a:buAutoNum type="arabicPeriod"/>
            </a:pPr>
            <a:r>
              <a:rPr lang="ru-RU" sz="2800" dirty="0" smtClean="0">
                <a:solidFill>
                  <a:srgbClr val="7030A0"/>
                </a:solidFill>
              </a:rPr>
              <a:t>подъем работоспособности  во вторник;</a:t>
            </a:r>
          </a:p>
          <a:p>
            <a:pPr marL="457200" indent="-457200" algn="ctr">
              <a:buAutoNum type="arabicPeriod"/>
            </a:pPr>
            <a:r>
              <a:rPr lang="ru-RU" sz="2800" dirty="0" smtClean="0">
                <a:solidFill>
                  <a:srgbClr val="7030A0"/>
                </a:solidFill>
              </a:rPr>
              <a:t>наибольшая работоспособность в среду;</a:t>
            </a:r>
          </a:p>
          <a:p>
            <a:pPr marL="457200" indent="-457200" algn="ctr">
              <a:buAutoNum type="arabicPeriod"/>
            </a:pPr>
            <a:r>
              <a:rPr lang="ru-RU" sz="2800" dirty="0" smtClean="0">
                <a:solidFill>
                  <a:srgbClr val="7030A0"/>
                </a:solidFill>
              </a:rPr>
              <a:t>самая низкая работоспособность  в  пятницу</a:t>
            </a:r>
            <a:r>
              <a:rPr lang="ru-RU" sz="2800" b="0" dirty="0" smtClean="0">
                <a:solidFill>
                  <a:schemeClr val="tx1"/>
                </a:solidFill>
              </a:rPr>
              <a:t>.</a:t>
            </a:r>
            <a:endParaRPr lang="ru-RU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928802"/>
            <a:ext cx="7500990" cy="3786214"/>
          </a:xfrm>
        </p:spPr>
        <p:txBody>
          <a:bodyPr/>
          <a:lstStyle/>
          <a:p>
            <a:endParaRPr lang="ru-RU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а)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в квадратных метрах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: 6 га; 7 га 18 а; 347 соток;</a:t>
            </a:r>
          </a:p>
          <a:p>
            <a:pPr algn="l"/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б)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в гектарах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: 520000 м²; 45 км²; 2300 а;</a:t>
            </a:r>
          </a:p>
          <a:p>
            <a:pPr algn="l"/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в)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 арах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: 83 га; 7 га 5 а; 60700 м²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Выразите: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738</TotalTime>
  <Words>551</Words>
  <Application>Microsoft Office PowerPoint</Application>
  <PresentationFormat>Экран (4:3)</PresentationFormat>
  <Paragraphs>61</Paragraphs>
  <Slides>24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Тема Office</vt:lpstr>
      <vt:lpstr>4_Специальное оформление</vt:lpstr>
      <vt:lpstr>2_Специальное оформление</vt:lpstr>
      <vt:lpstr>3_Специальное оформление</vt:lpstr>
      <vt:lpstr>1_Специальное оформление</vt:lpstr>
      <vt:lpstr>Специальное оформление</vt:lpstr>
      <vt:lpstr>Слайд 1</vt:lpstr>
      <vt:lpstr>Слайд 2</vt:lpstr>
      <vt:lpstr>жаворонок</vt:lpstr>
      <vt:lpstr>сова</vt:lpstr>
      <vt:lpstr>Слайд 5</vt:lpstr>
      <vt:lpstr>Слайд 6</vt:lpstr>
      <vt:lpstr>Слайд 7</vt:lpstr>
      <vt:lpstr>В течение суток:</vt:lpstr>
      <vt:lpstr>Выразите:</vt:lpstr>
      <vt:lpstr>На работоспособность влияет не только биологический тип, но и цвет</vt:lpstr>
      <vt:lpstr>Площадь прямоугольника 50 см², а площадь квадрата в 2 раза меньше. Чему равна сторона квадрата?</vt:lpstr>
      <vt:lpstr>Квадрат со стороной 3 см и прямоугольник длиной 9 см имеют равные площади. Чему равна ширина прямоугольника?</vt:lpstr>
      <vt:lpstr>Длина коридора 5 м, а ширина 2 м. Сколько денег необходимо на покупку линолеума, для того, чтобы застелить коридор, если 1 м² линолеума  стоит 200 рублей? </vt:lpstr>
      <vt:lpstr>Грядку длиной 12 м и шириной 2 м  разделили на 3 равных  прямоугольника. Чему равна площадь каждого?</vt:lpstr>
      <vt:lpstr>Площадь прямоугольника 24 м². Какой может быть его длина и ширина?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Будьте всегда здоровы и в хорошем настроении!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85</cp:revision>
  <dcterms:created xsi:type="dcterms:W3CDTF">2012-12-14T21:19:50Z</dcterms:created>
  <dcterms:modified xsi:type="dcterms:W3CDTF">2012-12-18T08:05:35Z</dcterms:modified>
</cp:coreProperties>
</file>