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3.jpg" ContentType="image/jpeg"/>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media/image4.jpg" ContentType="image/jpeg"/>
  <Override PartName="/ppt/media/image5.jpg" ContentType="image/jpeg"/>
  <Override PartName="/ppt/media/image6.JPG" ContentType="image/jpeg"/>
  <Override PartName="/ppt/media/image7.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3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F6EC3-5156-409D-AB70-226C38BFF745}" type="doc">
      <dgm:prSet loTypeId="urn:microsoft.com/office/officeart/2005/8/layout/cycle2" loCatId="cycle" qsTypeId="urn:microsoft.com/office/officeart/2005/8/quickstyle/3d1" qsCatId="3D" csTypeId="urn:microsoft.com/office/officeart/2005/8/colors/accent3_5" csCatId="accent3" phldr="1"/>
      <dgm:spPr/>
      <dgm:t>
        <a:bodyPr/>
        <a:lstStyle/>
        <a:p>
          <a:endParaRPr lang="ru-RU"/>
        </a:p>
      </dgm:t>
    </dgm:pt>
    <dgm:pt modelId="{FE270101-3BBD-4E6A-8A84-0225EA6A9FC0}">
      <dgm:prSet phldrT="[Текст]" custT="1"/>
      <dgm:spPr>
        <a:xfrm>
          <a:off x="2249693" y="-231982"/>
          <a:ext cx="1207888" cy="1149896"/>
        </a:xfrm>
      </dgm:spPr>
      <dgm:t>
        <a:bodyPr/>
        <a:lstStyle/>
        <a:p>
          <a:r>
            <a:rPr lang="ru-RU" sz="1400" b="1" dirty="0" smtClean="0">
              <a:solidFill>
                <a:schemeClr val="bg1"/>
              </a:solidFill>
              <a:latin typeface="Times New Roman" pitchFamily="18" charset="0"/>
              <a:ea typeface="+mn-ea"/>
              <a:cs typeface="Times New Roman" pitchFamily="18" charset="0"/>
            </a:rPr>
            <a:t>Познавательные мотивы</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92CC8616-F344-4608-BE3C-6F51331D6C67}" type="parTrans" cxnId="{C843D9E8-137D-4CD3-8079-CEA2582C7DE6}">
      <dgm:prSet/>
      <dgm:spPr/>
      <dgm:t>
        <a:bodyPr/>
        <a:lstStyle/>
        <a:p>
          <a:endParaRPr lang="ru-RU"/>
        </a:p>
      </dgm:t>
    </dgm:pt>
    <dgm:pt modelId="{2643E171-E33A-4E77-9C61-7A6CD8C359A8}" type="sibTrans" cxnId="{C843D9E8-137D-4CD3-8079-CEA2582C7DE6}">
      <dgm:prSet/>
      <dgm:spPr/>
      <dgm:t>
        <a:bodyPr/>
        <a:lstStyle/>
        <a:p>
          <a:endParaRPr lang="ru-RU"/>
        </a:p>
      </dgm:t>
    </dgm:pt>
    <dgm:pt modelId="{94EAD3DE-87C8-49A2-8F5A-A1789124D2EC}">
      <dgm:prSet custT="1"/>
      <dgm:spPr>
        <a:xfrm>
          <a:off x="3522019" y="131205"/>
          <a:ext cx="1213693" cy="1168756"/>
        </a:xfrm>
      </dgm:spPr>
      <dgm:t>
        <a:bodyPr/>
        <a:lstStyle/>
        <a:p>
          <a:r>
            <a:rPr lang="ru-RU" sz="1400" b="1" dirty="0" smtClean="0">
              <a:solidFill>
                <a:schemeClr val="bg1"/>
              </a:solidFill>
              <a:latin typeface="Times New Roman" pitchFamily="18" charset="0"/>
              <a:ea typeface="+mn-ea"/>
              <a:cs typeface="Times New Roman" pitchFamily="18" charset="0"/>
            </a:rPr>
            <a:t>Интерес к содержанию или процессу деятельности</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C6A88B6C-4D3C-4C5F-8F87-6409477880ED}" type="parTrans" cxnId="{D78A168F-1B58-4E42-8D2A-1B278D779AD9}">
      <dgm:prSet/>
      <dgm:spPr/>
      <dgm:t>
        <a:bodyPr/>
        <a:lstStyle/>
        <a:p>
          <a:endParaRPr lang="ru-RU"/>
        </a:p>
      </dgm:t>
    </dgm:pt>
    <dgm:pt modelId="{354B9904-CDC4-4BBE-B428-093AE9699D3A}" type="sibTrans" cxnId="{D78A168F-1B58-4E42-8D2A-1B278D779AD9}">
      <dgm:prSet/>
      <dgm:spPr/>
      <dgm:t>
        <a:bodyPr/>
        <a:lstStyle/>
        <a:p>
          <a:endParaRPr lang="ru-RU"/>
        </a:p>
      </dgm:t>
    </dgm:pt>
    <dgm:pt modelId="{91AD4B45-EF47-4AB9-919C-C7A6F21691A5}">
      <dgm:prSet custT="1"/>
      <dgm:spPr>
        <a:xfrm>
          <a:off x="3990936" y="1328274"/>
          <a:ext cx="1257338" cy="1202449"/>
        </a:xfrm>
      </dgm:spPr>
      <dgm:t>
        <a:bodyPr/>
        <a:lstStyle/>
        <a:p>
          <a:r>
            <a:rPr lang="ru-RU" sz="1400" b="1" dirty="0" smtClean="0">
              <a:solidFill>
                <a:schemeClr val="bg1"/>
              </a:solidFill>
              <a:latin typeface="Times New Roman" pitchFamily="18" charset="0"/>
              <a:ea typeface="+mn-ea"/>
              <a:cs typeface="Times New Roman" pitchFamily="18" charset="0"/>
            </a:rPr>
            <a:t>Мотив совершенствования и роста</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3162D978-48A4-4BFD-95AD-E6A707E57D2E}" type="parTrans" cxnId="{B2A27EAD-0DBE-4F35-9A7A-A6DA8E7CDA99}">
      <dgm:prSet/>
      <dgm:spPr/>
      <dgm:t>
        <a:bodyPr/>
        <a:lstStyle/>
        <a:p>
          <a:endParaRPr lang="ru-RU"/>
        </a:p>
      </dgm:t>
    </dgm:pt>
    <dgm:pt modelId="{ABCB52D3-05A3-481E-89F4-A53F5D4C9C56}" type="sibTrans" cxnId="{B2A27EAD-0DBE-4F35-9A7A-A6DA8E7CDA99}">
      <dgm:prSet/>
      <dgm:spPr/>
      <dgm:t>
        <a:bodyPr/>
        <a:lstStyle/>
        <a:p>
          <a:endParaRPr lang="ru-RU"/>
        </a:p>
      </dgm:t>
    </dgm:pt>
    <dgm:pt modelId="{2BE045A0-54FA-4C6C-9C39-EC634500C5BF}">
      <dgm:prSet phldrT="[Текст]" custT="1"/>
      <dgm:spPr>
        <a:xfrm>
          <a:off x="2845221" y="2169559"/>
          <a:ext cx="1345778" cy="1251146"/>
        </a:xfrm>
      </dgm:spPr>
      <dgm:t>
        <a:bodyPr/>
        <a:lstStyle/>
        <a:p>
          <a:r>
            <a:rPr lang="ru-RU" sz="1400" b="1" dirty="0" smtClean="0">
              <a:solidFill>
                <a:schemeClr val="bg1"/>
              </a:solidFill>
              <a:latin typeface="Times New Roman" pitchFamily="18" charset="0"/>
              <a:ea typeface="+mn-ea"/>
              <a:cs typeface="Times New Roman" pitchFamily="18" charset="0"/>
            </a:rPr>
            <a:t>Учебная задача (система знаний, при выполнении которой ребенок осваивает наиболее общие способы действий)</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0B368FF7-28F5-4DB7-8A82-D25265AECB2C}" type="parTrans" cxnId="{99207EB3-5522-4993-B8DD-F47FFB0D10F4}">
      <dgm:prSet/>
      <dgm:spPr/>
      <dgm:t>
        <a:bodyPr/>
        <a:lstStyle/>
        <a:p>
          <a:endParaRPr lang="ru-RU"/>
        </a:p>
      </dgm:t>
    </dgm:pt>
    <dgm:pt modelId="{776FCBF7-F5B0-485B-8E02-1ED68A27CD9F}" type="sibTrans" cxnId="{99207EB3-5522-4993-B8DD-F47FFB0D10F4}">
      <dgm:prSet/>
      <dgm:spPr/>
      <dgm:t>
        <a:bodyPr/>
        <a:lstStyle/>
        <a:p>
          <a:endParaRPr lang="ru-RU"/>
        </a:p>
      </dgm:t>
    </dgm:pt>
    <dgm:pt modelId="{5AF5C205-14B5-4AB7-9071-CA67E90AB724}">
      <dgm:prSet phldrT="[Текст]" custT="1"/>
      <dgm:spPr>
        <a:xfrm>
          <a:off x="1352548" y="2129309"/>
          <a:ext cx="1311279" cy="1274498"/>
        </a:xfrm>
      </dgm:spPr>
      <dgm:t>
        <a:bodyPr/>
        <a:lstStyle/>
        <a:p>
          <a:r>
            <a:rPr lang="ru-RU" sz="1400" b="1" smtClean="0">
              <a:solidFill>
                <a:schemeClr val="bg1"/>
              </a:solidFill>
              <a:latin typeface="Times New Roman" pitchFamily="18" charset="0"/>
              <a:ea typeface="+mn-ea"/>
              <a:cs typeface="Times New Roman" pitchFamily="18" charset="0"/>
            </a:rPr>
            <a:t>Учебные операции (операции, которые входят в состав действий)</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9FD05196-7BBD-4C4F-97D5-64215847BE3B}" type="parTrans" cxnId="{79DD555D-FD1F-409B-A2A2-C1B0BA55DBDE}">
      <dgm:prSet/>
      <dgm:spPr/>
      <dgm:t>
        <a:bodyPr/>
        <a:lstStyle/>
        <a:p>
          <a:endParaRPr lang="ru-RU"/>
        </a:p>
      </dgm:t>
    </dgm:pt>
    <dgm:pt modelId="{18E8395E-9FC5-487E-92C6-1BF6ACAC1F3E}" type="sibTrans" cxnId="{79DD555D-FD1F-409B-A2A2-C1B0BA55DBDE}">
      <dgm:prSet/>
      <dgm:spPr/>
      <dgm:t>
        <a:bodyPr/>
        <a:lstStyle/>
        <a:p>
          <a:endParaRPr lang="ru-RU"/>
        </a:p>
      </dgm:t>
    </dgm:pt>
    <dgm:pt modelId="{F146BDC3-1BFD-497E-AE37-162A64349671}">
      <dgm:prSet phldrT="[Текст]" custT="1"/>
      <dgm:spPr>
        <a:xfrm>
          <a:off x="876297" y="0"/>
          <a:ext cx="1194623" cy="1184424"/>
        </a:xfrm>
      </dgm:spPr>
      <dgm:t>
        <a:bodyPr/>
        <a:lstStyle/>
        <a:p>
          <a:r>
            <a:rPr lang="ru-RU" sz="1400" b="1" dirty="0" smtClean="0">
              <a:solidFill>
                <a:schemeClr val="bg1"/>
              </a:solidFill>
              <a:latin typeface="Times New Roman" pitchFamily="18" charset="0"/>
              <a:ea typeface="+mn-ea"/>
              <a:cs typeface="Times New Roman" pitchFamily="18" charset="0"/>
            </a:rPr>
            <a:t>Самооценка</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D0CFC4D1-B2DE-40EF-BF2A-64DF73F9C065}" type="parTrans" cxnId="{242C1DF0-1ABC-463F-8853-FC1F819B6749}">
      <dgm:prSet/>
      <dgm:spPr/>
      <dgm:t>
        <a:bodyPr/>
        <a:lstStyle/>
        <a:p>
          <a:endParaRPr lang="ru-RU"/>
        </a:p>
      </dgm:t>
    </dgm:pt>
    <dgm:pt modelId="{EE52229F-4A08-430E-BB6B-D10578D7F826}" type="sibTrans" cxnId="{242C1DF0-1ABC-463F-8853-FC1F819B6749}">
      <dgm:prSet/>
      <dgm:spPr/>
      <dgm:t>
        <a:bodyPr/>
        <a:lstStyle/>
        <a:p>
          <a:endParaRPr lang="ru-RU"/>
        </a:p>
      </dgm:t>
    </dgm:pt>
    <dgm:pt modelId="{001C25F6-46A0-4E78-BA7B-FD5380CD8738}">
      <dgm:prSet phldrT="[Текст]" custT="1"/>
      <dgm:spPr>
        <a:xfrm>
          <a:off x="342898" y="1213978"/>
          <a:ext cx="1203770" cy="1231927"/>
        </a:xfrm>
      </dgm:spPr>
      <dgm:t>
        <a:bodyPr/>
        <a:lstStyle/>
        <a:p>
          <a:r>
            <a:rPr lang="ru-RU" sz="1400" b="1" smtClean="0">
              <a:solidFill>
                <a:schemeClr val="bg1"/>
              </a:solidFill>
              <a:latin typeface="Times New Roman" pitchFamily="18" charset="0"/>
              <a:ea typeface="+mn-ea"/>
              <a:cs typeface="Times New Roman" pitchFamily="18" charset="0"/>
            </a:rPr>
            <a:t>Самоконтроль</a:t>
          </a:r>
          <a:endParaRPr lang="ru-RU" sz="1400" b="1" dirty="0">
            <a:solidFill>
              <a:schemeClr val="bg1"/>
            </a:solidFill>
            <a:latin typeface="Times New Roman" panose="02020603050405020304" pitchFamily="18" charset="0"/>
            <a:cs typeface="Times New Roman" panose="02020603050405020304" pitchFamily="18" charset="0"/>
          </a:endParaRPr>
        </a:p>
      </dgm:t>
    </dgm:pt>
    <dgm:pt modelId="{71AC4B96-D286-444F-A96B-E3880A5D9B6B}" type="parTrans" cxnId="{66724488-F3C4-4096-9281-04AFEF7DBC86}">
      <dgm:prSet/>
      <dgm:spPr/>
      <dgm:t>
        <a:bodyPr/>
        <a:lstStyle/>
        <a:p>
          <a:endParaRPr lang="ru-RU"/>
        </a:p>
      </dgm:t>
    </dgm:pt>
    <dgm:pt modelId="{5B868F71-90B6-4F8D-8777-3ECACEE08BFC}" type="sibTrans" cxnId="{66724488-F3C4-4096-9281-04AFEF7DBC86}">
      <dgm:prSet/>
      <dgm:spPr/>
      <dgm:t>
        <a:bodyPr/>
        <a:lstStyle/>
        <a:p>
          <a:endParaRPr lang="ru-RU"/>
        </a:p>
      </dgm:t>
    </dgm:pt>
    <dgm:pt modelId="{CB197325-1270-4C41-BDFD-6FC76B895556}" type="pres">
      <dgm:prSet presAssocID="{EC9F6EC3-5156-409D-AB70-226C38BFF745}" presName="cycle" presStyleCnt="0">
        <dgm:presLayoutVars>
          <dgm:dir/>
          <dgm:resizeHandles val="exact"/>
        </dgm:presLayoutVars>
      </dgm:prSet>
      <dgm:spPr/>
      <dgm:t>
        <a:bodyPr/>
        <a:lstStyle/>
        <a:p>
          <a:endParaRPr lang="ru-RU"/>
        </a:p>
      </dgm:t>
    </dgm:pt>
    <dgm:pt modelId="{2EF937DE-F1EF-4E03-8160-B9ED886B526B}" type="pres">
      <dgm:prSet presAssocID="{FE270101-3BBD-4E6A-8A84-0225EA6A9FC0}" presName="node" presStyleLbl="node1" presStyleIdx="0" presStyleCnt="7" custScaleX="161899" custScaleY="154375" custRadScaleRad="100460" custRadScaleInc="21324">
        <dgm:presLayoutVars>
          <dgm:bulletEnabled val="1"/>
        </dgm:presLayoutVars>
      </dgm:prSet>
      <dgm:spPr>
        <a:prstGeom prst="ellipse">
          <a:avLst/>
        </a:prstGeom>
      </dgm:spPr>
      <dgm:t>
        <a:bodyPr/>
        <a:lstStyle/>
        <a:p>
          <a:endParaRPr lang="ru-RU"/>
        </a:p>
      </dgm:t>
    </dgm:pt>
    <dgm:pt modelId="{A3CF0159-72E1-47A6-8445-BDFAACB5A778}" type="pres">
      <dgm:prSet presAssocID="{2643E171-E33A-4E77-9C61-7A6CD8C359A8}" presName="sibTrans" presStyleLbl="sibTrans2D1" presStyleIdx="0" presStyleCnt="7"/>
      <dgm:spPr/>
      <dgm:t>
        <a:bodyPr/>
        <a:lstStyle/>
        <a:p>
          <a:endParaRPr lang="ru-RU"/>
        </a:p>
      </dgm:t>
    </dgm:pt>
    <dgm:pt modelId="{BF2A3F0F-C5D1-45FE-98E2-950C4C3ED043}" type="pres">
      <dgm:prSet presAssocID="{2643E171-E33A-4E77-9C61-7A6CD8C359A8}" presName="connectorText" presStyleLbl="sibTrans2D1" presStyleIdx="0" presStyleCnt="7"/>
      <dgm:spPr/>
      <dgm:t>
        <a:bodyPr/>
        <a:lstStyle/>
        <a:p>
          <a:endParaRPr lang="ru-RU"/>
        </a:p>
      </dgm:t>
    </dgm:pt>
    <dgm:pt modelId="{4B7C981A-E598-444F-BCC3-B455D774FBCF}" type="pres">
      <dgm:prSet presAssocID="{94EAD3DE-87C8-49A2-8F5A-A1789124D2EC}" presName="node" presStyleLbl="node1" presStyleIdx="1" presStyleCnt="7" custScaleX="162677" custScaleY="156654" custRadScaleRad="129693" custRadScaleInc="20686">
        <dgm:presLayoutVars>
          <dgm:bulletEnabled val="1"/>
        </dgm:presLayoutVars>
      </dgm:prSet>
      <dgm:spPr>
        <a:prstGeom prst="ellipse">
          <a:avLst/>
        </a:prstGeom>
      </dgm:spPr>
      <dgm:t>
        <a:bodyPr/>
        <a:lstStyle/>
        <a:p>
          <a:endParaRPr lang="ru-RU"/>
        </a:p>
      </dgm:t>
    </dgm:pt>
    <dgm:pt modelId="{09CE0738-03F1-405E-B664-E2F5345529A4}" type="pres">
      <dgm:prSet presAssocID="{354B9904-CDC4-4BBE-B428-093AE9699D3A}" presName="sibTrans" presStyleLbl="sibTrans2D1" presStyleIdx="1" presStyleCnt="7"/>
      <dgm:spPr/>
      <dgm:t>
        <a:bodyPr/>
        <a:lstStyle/>
        <a:p>
          <a:endParaRPr lang="ru-RU"/>
        </a:p>
      </dgm:t>
    </dgm:pt>
    <dgm:pt modelId="{870654A3-1404-4FE9-83F1-6B2C82B37E50}" type="pres">
      <dgm:prSet presAssocID="{354B9904-CDC4-4BBE-B428-093AE9699D3A}" presName="connectorText" presStyleLbl="sibTrans2D1" presStyleIdx="1" presStyleCnt="7"/>
      <dgm:spPr/>
      <dgm:t>
        <a:bodyPr/>
        <a:lstStyle/>
        <a:p>
          <a:endParaRPr lang="ru-RU"/>
        </a:p>
      </dgm:t>
    </dgm:pt>
    <dgm:pt modelId="{2A516176-1DC3-464E-B793-9DB8AE26404F}" type="pres">
      <dgm:prSet presAssocID="{91AD4B45-EF47-4AB9-919C-C7A6F21691A5}" presName="node" presStyleLbl="node1" presStyleIdx="2" presStyleCnt="7" custScaleX="189987" custScaleY="175126" custRadScaleRad="144878" custRadScaleInc="-15178">
        <dgm:presLayoutVars>
          <dgm:bulletEnabled val="1"/>
        </dgm:presLayoutVars>
      </dgm:prSet>
      <dgm:spPr>
        <a:prstGeom prst="ellipse">
          <a:avLst/>
        </a:prstGeom>
      </dgm:spPr>
      <dgm:t>
        <a:bodyPr/>
        <a:lstStyle/>
        <a:p>
          <a:endParaRPr lang="ru-RU"/>
        </a:p>
      </dgm:t>
    </dgm:pt>
    <dgm:pt modelId="{2EFDAB23-9675-4990-9669-8B00A66CB70C}" type="pres">
      <dgm:prSet presAssocID="{ABCB52D3-05A3-481E-89F4-A53F5D4C9C56}" presName="sibTrans" presStyleLbl="sibTrans2D1" presStyleIdx="2" presStyleCnt="7"/>
      <dgm:spPr/>
      <dgm:t>
        <a:bodyPr/>
        <a:lstStyle/>
        <a:p>
          <a:endParaRPr lang="ru-RU"/>
        </a:p>
      </dgm:t>
    </dgm:pt>
    <dgm:pt modelId="{D0C6229B-95B4-4468-AD32-1EB6173735F2}" type="pres">
      <dgm:prSet presAssocID="{ABCB52D3-05A3-481E-89F4-A53F5D4C9C56}" presName="connectorText" presStyleLbl="sibTrans2D1" presStyleIdx="2" presStyleCnt="7"/>
      <dgm:spPr/>
      <dgm:t>
        <a:bodyPr/>
        <a:lstStyle/>
        <a:p>
          <a:endParaRPr lang="ru-RU"/>
        </a:p>
      </dgm:t>
    </dgm:pt>
    <dgm:pt modelId="{B4895FBD-94C4-4ECD-A642-069D9889B243}" type="pres">
      <dgm:prSet presAssocID="{2BE045A0-54FA-4C6C-9C39-EC634500C5BF}" presName="node" presStyleLbl="node1" presStyleIdx="3" presStyleCnt="7" custScaleX="162330" custScaleY="159886" custRadScaleRad="112561" custRadScaleInc="-27875">
        <dgm:presLayoutVars>
          <dgm:bulletEnabled val="1"/>
        </dgm:presLayoutVars>
      </dgm:prSet>
      <dgm:spPr>
        <a:prstGeom prst="ellipse">
          <a:avLst/>
        </a:prstGeom>
      </dgm:spPr>
      <dgm:t>
        <a:bodyPr/>
        <a:lstStyle/>
        <a:p>
          <a:endParaRPr lang="ru-RU"/>
        </a:p>
      </dgm:t>
    </dgm:pt>
    <dgm:pt modelId="{2E72973A-EA93-4E2D-9E09-A6560DF09EFF}" type="pres">
      <dgm:prSet presAssocID="{776FCBF7-F5B0-485B-8E02-1ED68A27CD9F}" presName="sibTrans" presStyleLbl="sibTrans2D1" presStyleIdx="3" presStyleCnt="7"/>
      <dgm:spPr/>
      <dgm:t>
        <a:bodyPr/>
        <a:lstStyle/>
        <a:p>
          <a:endParaRPr lang="ru-RU"/>
        </a:p>
      </dgm:t>
    </dgm:pt>
    <dgm:pt modelId="{4F7644DE-B8A4-4733-95DB-4E5EB8AB1616}" type="pres">
      <dgm:prSet presAssocID="{776FCBF7-F5B0-485B-8E02-1ED68A27CD9F}" presName="connectorText" presStyleLbl="sibTrans2D1" presStyleIdx="3" presStyleCnt="7"/>
      <dgm:spPr/>
      <dgm:t>
        <a:bodyPr/>
        <a:lstStyle/>
        <a:p>
          <a:endParaRPr lang="ru-RU"/>
        </a:p>
      </dgm:t>
    </dgm:pt>
    <dgm:pt modelId="{43629CB0-2F92-4B14-90D9-CD556AC034F6}" type="pres">
      <dgm:prSet presAssocID="{5AF5C205-14B5-4AB7-9071-CA67E90AB724}" presName="node" presStyleLbl="node1" presStyleIdx="4" presStyleCnt="7" custScaleX="175757" custScaleY="170827" custRadScaleRad="104176" custRadScaleInc="26307">
        <dgm:presLayoutVars>
          <dgm:bulletEnabled val="1"/>
        </dgm:presLayoutVars>
      </dgm:prSet>
      <dgm:spPr>
        <a:prstGeom prst="ellipse">
          <a:avLst/>
        </a:prstGeom>
      </dgm:spPr>
      <dgm:t>
        <a:bodyPr/>
        <a:lstStyle/>
        <a:p>
          <a:endParaRPr lang="ru-RU"/>
        </a:p>
      </dgm:t>
    </dgm:pt>
    <dgm:pt modelId="{C458E0EF-F885-451B-9A32-9E5EFF114F8A}" type="pres">
      <dgm:prSet presAssocID="{18E8395E-9FC5-487E-92C6-1BF6ACAC1F3E}" presName="sibTrans" presStyleLbl="sibTrans2D1" presStyleIdx="4" presStyleCnt="7"/>
      <dgm:spPr/>
      <dgm:t>
        <a:bodyPr/>
        <a:lstStyle/>
        <a:p>
          <a:endParaRPr lang="ru-RU"/>
        </a:p>
      </dgm:t>
    </dgm:pt>
    <dgm:pt modelId="{B2D5FCB6-0F1E-411D-8108-EBC8F242AD51}" type="pres">
      <dgm:prSet presAssocID="{18E8395E-9FC5-487E-92C6-1BF6ACAC1F3E}" presName="connectorText" presStyleLbl="sibTrans2D1" presStyleIdx="4" presStyleCnt="7"/>
      <dgm:spPr/>
      <dgm:t>
        <a:bodyPr/>
        <a:lstStyle/>
        <a:p>
          <a:endParaRPr lang="ru-RU"/>
        </a:p>
      </dgm:t>
    </dgm:pt>
    <dgm:pt modelId="{26874F0A-DA14-47D3-B5C1-B214D43D6656}" type="pres">
      <dgm:prSet presAssocID="{001C25F6-46A0-4E78-BA7B-FD5380CD8738}" presName="node" presStyleLbl="node1" presStyleIdx="5" presStyleCnt="7" custScaleX="161347" custScaleY="165121" custRadScaleRad="139219" custRadScaleInc="25506">
        <dgm:presLayoutVars>
          <dgm:bulletEnabled val="1"/>
        </dgm:presLayoutVars>
      </dgm:prSet>
      <dgm:spPr>
        <a:prstGeom prst="ellipse">
          <a:avLst/>
        </a:prstGeom>
      </dgm:spPr>
      <dgm:t>
        <a:bodyPr/>
        <a:lstStyle/>
        <a:p>
          <a:endParaRPr lang="ru-RU"/>
        </a:p>
      </dgm:t>
    </dgm:pt>
    <dgm:pt modelId="{15FBAED4-2C56-4B4A-B2F0-F4F909979C3D}" type="pres">
      <dgm:prSet presAssocID="{5B868F71-90B6-4F8D-8777-3ECACEE08BFC}" presName="sibTrans" presStyleLbl="sibTrans2D1" presStyleIdx="5" presStyleCnt="7"/>
      <dgm:spPr/>
      <dgm:t>
        <a:bodyPr/>
        <a:lstStyle/>
        <a:p>
          <a:endParaRPr lang="ru-RU"/>
        </a:p>
      </dgm:t>
    </dgm:pt>
    <dgm:pt modelId="{E1810C78-9472-4232-B935-59EA3062C7CB}" type="pres">
      <dgm:prSet presAssocID="{5B868F71-90B6-4F8D-8777-3ECACEE08BFC}" presName="connectorText" presStyleLbl="sibTrans2D1" presStyleIdx="5" presStyleCnt="7"/>
      <dgm:spPr/>
      <dgm:t>
        <a:bodyPr/>
        <a:lstStyle/>
        <a:p>
          <a:endParaRPr lang="ru-RU"/>
        </a:p>
      </dgm:t>
    </dgm:pt>
    <dgm:pt modelId="{985537D2-BBDA-44BE-9110-D1D6A239C42D}" type="pres">
      <dgm:prSet presAssocID="{F146BDC3-1BFD-497E-AE37-162A64349671}" presName="node" presStyleLbl="node1" presStyleIdx="6" presStyleCnt="7" custScaleX="160121" custScaleY="158754" custRadScaleRad="126461" custRadScaleInc="4157">
        <dgm:presLayoutVars>
          <dgm:bulletEnabled val="1"/>
        </dgm:presLayoutVars>
      </dgm:prSet>
      <dgm:spPr>
        <a:prstGeom prst="ellipse">
          <a:avLst/>
        </a:prstGeom>
      </dgm:spPr>
      <dgm:t>
        <a:bodyPr/>
        <a:lstStyle/>
        <a:p>
          <a:endParaRPr lang="ru-RU"/>
        </a:p>
      </dgm:t>
    </dgm:pt>
    <dgm:pt modelId="{5BCA05B3-FD5D-40FA-A8EB-D23EC0BC77BC}" type="pres">
      <dgm:prSet presAssocID="{EE52229F-4A08-430E-BB6B-D10578D7F826}" presName="sibTrans" presStyleLbl="sibTrans2D1" presStyleIdx="6" presStyleCnt="7"/>
      <dgm:spPr/>
      <dgm:t>
        <a:bodyPr/>
        <a:lstStyle/>
        <a:p>
          <a:endParaRPr lang="ru-RU"/>
        </a:p>
      </dgm:t>
    </dgm:pt>
    <dgm:pt modelId="{68DD8E2E-B03E-49D0-9893-DE0CDCD128C2}" type="pres">
      <dgm:prSet presAssocID="{EE52229F-4A08-430E-BB6B-D10578D7F826}" presName="connectorText" presStyleLbl="sibTrans2D1" presStyleIdx="6" presStyleCnt="7"/>
      <dgm:spPr/>
      <dgm:t>
        <a:bodyPr/>
        <a:lstStyle/>
        <a:p>
          <a:endParaRPr lang="ru-RU"/>
        </a:p>
      </dgm:t>
    </dgm:pt>
  </dgm:ptLst>
  <dgm:cxnLst>
    <dgm:cxn modelId="{B2A27EAD-0DBE-4F35-9A7A-A6DA8E7CDA99}" srcId="{EC9F6EC3-5156-409D-AB70-226C38BFF745}" destId="{91AD4B45-EF47-4AB9-919C-C7A6F21691A5}" srcOrd="2" destOrd="0" parTransId="{3162D978-48A4-4BFD-95AD-E6A707E57D2E}" sibTransId="{ABCB52D3-05A3-481E-89F4-A53F5D4C9C56}"/>
    <dgm:cxn modelId="{88690E8E-8C61-45BF-9BB5-8979A882B0E5}" type="presOf" srcId="{5B868F71-90B6-4F8D-8777-3ECACEE08BFC}" destId="{15FBAED4-2C56-4B4A-B2F0-F4F909979C3D}" srcOrd="0" destOrd="0" presId="urn:microsoft.com/office/officeart/2005/8/layout/cycle2"/>
    <dgm:cxn modelId="{8E574765-1923-478E-93B2-E20A3E30C9B0}" type="presOf" srcId="{18E8395E-9FC5-487E-92C6-1BF6ACAC1F3E}" destId="{B2D5FCB6-0F1E-411D-8108-EBC8F242AD51}" srcOrd="1" destOrd="0" presId="urn:microsoft.com/office/officeart/2005/8/layout/cycle2"/>
    <dgm:cxn modelId="{99207EB3-5522-4993-B8DD-F47FFB0D10F4}" srcId="{EC9F6EC3-5156-409D-AB70-226C38BFF745}" destId="{2BE045A0-54FA-4C6C-9C39-EC634500C5BF}" srcOrd="3" destOrd="0" parTransId="{0B368FF7-28F5-4DB7-8A82-D25265AECB2C}" sibTransId="{776FCBF7-F5B0-485B-8E02-1ED68A27CD9F}"/>
    <dgm:cxn modelId="{FF2E8B7E-456A-447D-B221-9F2A06FDBC95}" type="presOf" srcId="{18E8395E-9FC5-487E-92C6-1BF6ACAC1F3E}" destId="{C458E0EF-F885-451B-9A32-9E5EFF114F8A}" srcOrd="0" destOrd="0" presId="urn:microsoft.com/office/officeart/2005/8/layout/cycle2"/>
    <dgm:cxn modelId="{242C1DF0-1ABC-463F-8853-FC1F819B6749}" srcId="{EC9F6EC3-5156-409D-AB70-226C38BFF745}" destId="{F146BDC3-1BFD-497E-AE37-162A64349671}" srcOrd="6" destOrd="0" parTransId="{D0CFC4D1-B2DE-40EF-BF2A-64DF73F9C065}" sibTransId="{EE52229F-4A08-430E-BB6B-D10578D7F826}"/>
    <dgm:cxn modelId="{FD092A35-6802-4494-9042-C4708DE07475}" type="presOf" srcId="{EE52229F-4A08-430E-BB6B-D10578D7F826}" destId="{5BCA05B3-FD5D-40FA-A8EB-D23EC0BC77BC}" srcOrd="0" destOrd="0" presId="urn:microsoft.com/office/officeart/2005/8/layout/cycle2"/>
    <dgm:cxn modelId="{66724488-F3C4-4096-9281-04AFEF7DBC86}" srcId="{EC9F6EC3-5156-409D-AB70-226C38BFF745}" destId="{001C25F6-46A0-4E78-BA7B-FD5380CD8738}" srcOrd="5" destOrd="0" parTransId="{71AC4B96-D286-444F-A96B-E3880A5D9B6B}" sibTransId="{5B868F71-90B6-4F8D-8777-3ECACEE08BFC}"/>
    <dgm:cxn modelId="{0825B40C-D143-4BB3-A781-AABC47527EEC}" type="presOf" srcId="{F146BDC3-1BFD-497E-AE37-162A64349671}" destId="{985537D2-BBDA-44BE-9110-D1D6A239C42D}" srcOrd="0" destOrd="0" presId="urn:microsoft.com/office/officeart/2005/8/layout/cycle2"/>
    <dgm:cxn modelId="{5FD0400A-DBC6-434D-840A-3F94CC61B332}" type="presOf" srcId="{354B9904-CDC4-4BBE-B428-093AE9699D3A}" destId="{09CE0738-03F1-405E-B664-E2F5345529A4}" srcOrd="0" destOrd="0" presId="urn:microsoft.com/office/officeart/2005/8/layout/cycle2"/>
    <dgm:cxn modelId="{07A53028-BE10-43B4-B9A9-16E7C9EAF0CF}" type="presOf" srcId="{91AD4B45-EF47-4AB9-919C-C7A6F21691A5}" destId="{2A516176-1DC3-464E-B793-9DB8AE26404F}" srcOrd="0" destOrd="0" presId="urn:microsoft.com/office/officeart/2005/8/layout/cycle2"/>
    <dgm:cxn modelId="{E6B42021-33FF-4380-BB5E-C8D53741A824}" type="presOf" srcId="{2643E171-E33A-4E77-9C61-7A6CD8C359A8}" destId="{A3CF0159-72E1-47A6-8445-BDFAACB5A778}" srcOrd="0" destOrd="0" presId="urn:microsoft.com/office/officeart/2005/8/layout/cycle2"/>
    <dgm:cxn modelId="{0D702D7E-FDA0-435F-9989-36391E7DF0DE}" type="presOf" srcId="{5B868F71-90B6-4F8D-8777-3ECACEE08BFC}" destId="{E1810C78-9472-4232-B935-59EA3062C7CB}" srcOrd="1" destOrd="0" presId="urn:microsoft.com/office/officeart/2005/8/layout/cycle2"/>
    <dgm:cxn modelId="{DE357F4D-1A80-44FD-8383-8A8B72240E8F}" type="presOf" srcId="{776FCBF7-F5B0-485B-8E02-1ED68A27CD9F}" destId="{4F7644DE-B8A4-4733-95DB-4E5EB8AB1616}" srcOrd="1" destOrd="0" presId="urn:microsoft.com/office/officeart/2005/8/layout/cycle2"/>
    <dgm:cxn modelId="{7C24DD91-A701-4636-992F-E130EE01C7D1}" type="presOf" srcId="{354B9904-CDC4-4BBE-B428-093AE9699D3A}" destId="{870654A3-1404-4FE9-83F1-6B2C82B37E50}" srcOrd="1" destOrd="0" presId="urn:microsoft.com/office/officeart/2005/8/layout/cycle2"/>
    <dgm:cxn modelId="{BD0F3D34-C337-4224-8BB5-CDD0E2FC1BA4}" type="presOf" srcId="{94EAD3DE-87C8-49A2-8F5A-A1789124D2EC}" destId="{4B7C981A-E598-444F-BCC3-B455D774FBCF}" srcOrd="0" destOrd="0" presId="urn:microsoft.com/office/officeart/2005/8/layout/cycle2"/>
    <dgm:cxn modelId="{129C2E6F-3743-408E-A5D6-A22DF2A8C5CA}" type="presOf" srcId="{5AF5C205-14B5-4AB7-9071-CA67E90AB724}" destId="{43629CB0-2F92-4B14-90D9-CD556AC034F6}" srcOrd="0" destOrd="0" presId="urn:microsoft.com/office/officeart/2005/8/layout/cycle2"/>
    <dgm:cxn modelId="{55B48BB4-BAB4-486E-BACE-5C178629BC30}" type="presOf" srcId="{ABCB52D3-05A3-481E-89F4-A53F5D4C9C56}" destId="{D0C6229B-95B4-4468-AD32-1EB6173735F2}" srcOrd="1" destOrd="0" presId="urn:microsoft.com/office/officeart/2005/8/layout/cycle2"/>
    <dgm:cxn modelId="{D78A168F-1B58-4E42-8D2A-1B278D779AD9}" srcId="{EC9F6EC3-5156-409D-AB70-226C38BFF745}" destId="{94EAD3DE-87C8-49A2-8F5A-A1789124D2EC}" srcOrd="1" destOrd="0" parTransId="{C6A88B6C-4D3C-4C5F-8F87-6409477880ED}" sibTransId="{354B9904-CDC4-4BBE-B428-093AE9699D3A}"/>
    <dgm:cxn modelId="{DB602A20-41C7-4B3B-9DF1-2C4772B52CC9}" type="presOf" srcId="{EE52229F-4A08-430E-BB6B-D10578D7F826}" destId="{68DD8E2E-B03E-49D0-9893-DE0CDCD128C2}" srcOrd="1" destOrd="0" presId="urn:microsoft.com/office/officeart/2005/8/layout/cycle2"/>
    <dgm:cxn modelId="{96AFAE29-A9CC-4D93-91EF-52B20D2E99DA}" type="presOf" srcId="{2643E171-E33A-4E77-9C61-7A6CD8C359A8}" destId="{BF2A3F0F-C5D1-45FE-98E2-950C4C3ED043}" srcOrd="1" destOrd="0" presId="urn:microsoft.com/office/officeart/2005/8/layout/cycle2"/>
    <dgm:cxn modelId="{124259F8-14FA-4890-B7EF-505E522F8922}" type="presOf" srcId="{001C25F6-46A0-4E78-BA7B-FD5380CD8738}" destId="{26874F0A-DA14-47D3-B5C1-B214D43D6656}" srcOrd="0" destOrd="0" presId="urn:microsoft.com/office/officeart/2005/8/layout/cycle2"/>
    <dgm:cxn modelId="{C843D9E8-137D-4CD3-8079-CEA2582C7DE6}" srcId="{EC9F6EC3-5156-409D-AB70-226C38BFF745}" destId="{FE270101-3BBD-4E6A-8A84-0225EA6A9FC0}" srcOrd="0" destOrd="0" parTransId="{92CC8616-F344-4608-BE3C-6F51331D6C67}" sibTransId="{2643E171-E33A-4E77-9C61-7A6CD8C359A8}"/>
    <dgm:cxn modelId="{F220D6E7-F007-460D-8FAF-0BE52A8A4DC0}" type="presOf" srcId="{FE270101-3BBD-4E6A-8A84-0225EA6A9FC0}" destId="{2EF937DE-F1EF-4E03-8160-B9ED886B526B}" srcOrd="0" destOrd="0" presId="urn:microsoft.com/office/officeart/2005/8/layout/cycle2"/>
    <dgm:cxn modelId="{25DE6933-88A0-41B8-A670-4E68F064317C}" type="presOf" srcId="{ABCB52D3-05A3-481E-89F4-A53F5D4C9C56}" destId="{2EFDAB23-9675-4990-9669-8B00A66CB70C}" srcOrd="0" destOrd="0" presId="urn:microsoft.com/office/officeart/2005/8/layout/cycle2"/>
    <dgm:cxn modelId="{BA715228-CB7E-4134-9420-1F005EA7C5B9}" type="presOf" srcId="{2BE045A0-54FA-4C6C-9C39-EC634500C5BF}" destId="{B4895FBD-94C4-4ECD-A642-069D9889B243}" srcOrd="0" destOrd="0" presId="urn:microsoft.com/office/officeart/2005/8/layout/cycle2"/>
    <dgm:cxn modelId="{93E09F95-5183-4051-8967-41AECC240062}" type="presOf" srcId="{776FCBF7-F5B0-485B-8E02-1ED68A27CD9F}" destId="{2E72973A-EA93-4E2D-9E09-A6560DF09EFF}" srcOrd="0" destOrd="0" presId="urn:microsoft.com/office/officeart/2005/8/layout/cycle2"/>
    <dgm:cxn modelId="{A32E1F4C-CA47-4BA3-8B51-1722550E7B5B}" type="presOf" srcId="{EC9F6EC3-5156-409D-AB70-226C38BFF745}" destId="{CB197325-1270-4C41-BDFD-6FC76B895556}" srcOrd="0" destOrd="0" presId="urn:microsoft.com/office/officeart/2005/8/layout/cycle2"/>
    <dgm:cxn modelId="{79DD555D-FD1F-409B-A2A2-C1B0BA55DBDE}" srcId="{EC9F6EC3-5156-409D-AB70-226C38BFF745}" destId="{5AF5C205-14B5-4AB7-9071-CA67E90AB724}" srcOrd="4" destOrd="0" parTransId="{9FD05196-7BBD-4C4F-97D5-64215847BE3B}" sibTransId="{18E8395E-9FC5-487E-92C6-1BF6ACAC1F3E}"/>
    <dgm:cxn modelId="{43D1D1CA-B709-46C9-B6FF-2AE73726BAEC}" type="presParOf" srcId="{CB197325-1270-4C41-BDFD-6FC76B895556}" destId="{2EF937DE-F1EF-4E03-8160-B9ED886B526B}" srcOrd="0" destOrd="0" presId="urn:microsoft.com/office/officeart/2005/8/layout/cycle2"/>
    <dgm:cxn modelId="{5F20EF43-696C-4ECD-93C3-B0A6A46461E3}" type="presParOf" srcId="{CB197325-1270-4C41-BDFD-6FC76B895556}" destId="{A3CF0159-72E1-47A6-8445-BDFAACB5A778}" srcOrd="1" destOrd="0" presId="urn:microsoft.com/office/officeart/2005/8/layout/cycle2"/>
    <dgm:cxn modelId="{FC1B8DC7-C812-4392-9E13-E4E1DCEA1EBB}" type="presParOf" srcId="{A3CF0159-72E1-47A6-8445-BDFAACB5A778}" destId="{BF2A3F0F-C5D1-45FE-98E2-950C4C3ED043}" srcOrd="0" destOrd="0" presId="urn:microsoft.com/office/officeart/2005/8/layout/cycle2"/>
    <dgm:cxn modelId="{1288627E-BD35-466F-B885-A378C28C1527}" type="presParOf" srcId="{CB197325-1270-4C41-BDFD-6FC76B895556}" destId="{4B7C981A-E598-444F-BCC3-B455D774FBCF}" srcOrd="2" destOrd="0" presId="urn:microsoft.com/office/officeart/2005/8/layout/cycle2"/>
    <dgm:cxn modelId="{EB1F0EE2-96CE-491B-ADCA-E79497276428}" type="presParOf" srcId="{CB197325-1270-4C41-BDFD-6FC76B895556}" destId="{09CE0738-03F1-405E-B664-E2F5345529A4}" srcOrd="3" destOrd="0" presId="urn:microsoft.com/office/officeart/2005/8/layout/cycle2"/>
    <dgm:cxn modelId="{A803BB77-98A3-4E2A-A287-C426A3E81560}" type="presParOf" srcId="{09CE0738-03F1-405E-B664-E2F5345529A4}" destId="{870654A3-1404-4FE9-83F1-6B2C82B37E50}" srcOrd="0" destOrd="0" presId="urn:microsoft.com/office/officeart/2005/8/layout/cycle2"/>
    <dgm:cxn modelId="{F4817A92-ECEE-47EB-B5DC-287D669C9564}" type="presParOf" srcId="{CB197325-1270-4C41-BDFD-6FC76B895556}" destId="{2A516176-1DC3-464E-B793-9DB8AE26404F}" srcOrd="4" destOrd="0" presId="urn:microsoft.com/office/officeart/2005/8/layout/cycle2"/>
    <dgm:cxn modelId="{2F2F1819-7F38-4B32-A1C6-C71781A832A7}" type="presParOf" srcId="{CB197325-1270-4C41-BDFD-6FC76B895556}" destId="{2EFDAB23-9675-4990-9669-8B00A66CB70C}" srcOrd="5" destOrd="0" presId="urn:microsoft.com/office/officeart/2005/8/layout/cycle2"/>
    <dgm:cxn modelId="{457D8CB6-C2E1-4E6B-98E7-95A98BB91437}" type="presParOf" srcId="{2EFDAB23-9675-4990-9669-8B00A66CB70C}" destId="{D0C6229B-95B4-4468-AD32-1EB6173735F2}" srcOrd="0" destOrd="0" presId="urn:microsoft.com/office/officeart/2005/8/layout/cycle2"/>
    <dgm:cxn modelId="{818CCEE1-F03E-41E6-96B8-2549F6DB405A}" type="presParOf" srcId="{CB197325-1270-4C41-BDFD-6FC76B895556}" destId="{B4895FBD-94C4-4ECD-A642-069D9889B243}" srcOrd="6" destOrd="0" presId="urn:microsoft.com/office/officeart/2005/8/layout/cycle2"/>
    <dgm:cxn modelId="{AB068F9E-0697-48C9-9670-7F77C5B5BEAE}" type="presParOf" srcId="{CB197325-1270-4C41-BDFD-6FC76B895556}" destId="{2E72973A-EA93-4E2D-9E09-A6560DF09EFF}" srcOrd="7" destOrd="0" presId="urn:microsoft.com/office/officeart/2005/8/layout/cycle2"/>
    <dgm:cxn modelId="{98FEEAF4-5249-4240-BECC-B619D4B5DEDE}" type="presParOf" srcId="{2E72973A-EA93-4E2D-9E09-A6560DF09EFF}" destId="{4F7644DE-B8A4-4733-95DB-4E5EB8AB1616}" srcOrd="0" destOrd="0" presId="urn:microsoft.com/office/officeart/2005/8/layout/cycle2"/>
    <dgm:cxn modelId="{9DBAC894-1A7B-4F44-A8F2-77A396FE013C}" type="presParOf" srcId="{CB197325-1270-4C41-BDFD-6FC76B895556}" destId="{43629CB0-2F92-4B14-90D9-CD556AC034F6}" srcOrd="8" destOrd="0" presId="urn:microsoft.com/office/officeart/2005/8/layout/cycle2"/>
    <dgm:cxn modelId="{A01A2FB9-AE01-4ED7-B735-4DC43E0359E2}" type="presParOf" srcId="{CB197325-1270-4C41-BDFD-6FC76B895556}" destId="{C458E0EF-F885-451B-9A32-9E5EFF114F8A}" srcOrd="9" destOrd="0" presId="urn:microsoft.com/office/officeart/2005/8/layout/cycle2"/>
    <dgm:cxn modelId="{466A3D40-FE16-473E-8979-DC8051ABFAF5}" type="presParOf" srcId="{C458E0EF-F885-451B-9A32-9E5EFF114F8A}" destId="{B2D5FCB6-0F1E-411D-8108-EBC8F242AD51}" srcOrd="0" destOrd="0" presId="urn:microsoft.com/office/officeart/2005/8/layout/cycle2"/>
    <dgm:cxn modelId="{72A4A72B-53B0-414F-B653-B478C86CE5AE}" type="presParOf" srcId="{CB197325-1270-4C41-BDFD-6FC76B895556}" destId="{26874F0A-DA14-47D3-B5C1-B214D43D6656}" srcOrd="10" destOrd="0" presId="urn:microsoft.com/office/officeart/2005/8/layout/cycle2"/>
    <dgm:cxn modelId="{6546C9E9-5EDB-4A31-8A82-542AFFAD2F1B}" type="presParOf" srcId="{CB197325-1270-4C41-BDFD-6FC76B895556}" destId="{15FBAED4-2C56-4B4A-B2F0-F4F909979C3D}" srcOrd="11" destOrd="0" presId="urn:microsoft.com/office/officeart/2005/8/layout/cycle2"/>
    <dgm:cxn modelId="{38EE51D3-C6C5-46F0-9651-AF2147ABF41C}" type="presParOf" srcId="{15FBAED4-2C56-4B4A-B2F0-F4F909979C3D}" destId="{E1810C78-9472-4232-B935-59EA3062C7CB}" srcOrd="0" destOrd="0" presId="urn:microsoft.com/office/officeart/2005/8/layout/cycle2"/>
    <dgm:cxn modelId="{B82D1F07-9574-489F-A2A9-38478DD5CDBB}" type="presParOf" srcId="{CB197325-1270-4C41-BDFD-6FC76B895556}" destId="{985537D2-BBDA-44BE-9110-D1D6A239C42D}" srcOrd="12" destOrd="0" presId="urn:microsoft.com/office/officeart/2005/8/layout/cycle2"/>
    <dgm:cxn modelId="{6DED7B5E-7AAE-4058-80AA-A8A9B9448C6E}" type="presParOf" srcId="{CB197325-1270-4C41-BDFD-6FC76B895556}" destId="{5BCA05B3-FD5D-40FA-A8EB-D23EC0BC77BC}" srcOrd="13" destOrd="0" presId="urn:microsoft.com/office/officeart/2005/8/layout/cycle2"/>
    <dgm:cxn modelId="{D831B1E8-CAFE-44F0-B93A-A711FC609E75}" type="presParOf" srcId="{5BCA05B3-FD5D-40FA-A8EB-D23EC0BC77BC}" destId="{68DD8E2E-B03E-49D0-9893-DE0CDCD128C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1C328F-B640-4716-A0D1-7CD9D2737B4F}" type="doc">
      <dgm:prSet loTypeId="urn:microsoft.com/office/officeart/2008/layout/HorizontalMultiLevelHierarchy" loCatId="hierarchy" qsTypeId="urn:microsoft.com/office/officeart/2005/8/quickstyle/3d4" qsCatId="3D" csTypeId="urn:microsoft.com/office/officeart/2005/8/colors/accent2_5" csCatId="accent2" phldr="1"/>
      <dgm:spPr/>
      <dgm:t>
        <a:bodyPr/>
        <a:lstStyle/>
        <a:p>
          <a:endParaRPr lang="ru-RU"/>
        </a:p>
      </dgm:t>
    </dgm:pt>
    <dgm:pt modelId="{B8C74CBD-3377-44DE-84AA-A584422132D8}">
      <dgm:prSet phldrT="[Текст]"/>
      <dgm:spPr>
        <a:xfrm rot="16200000">
          <a:off x="245996" y="1359342"/>
          <a:ext cx="2535338" cy="481714"/>
        </a:xfrm>
      </dgm:spPr>
      <dgm:t>
        <a:bodyPr/>
        <a:lstStyle/>
        <a:p>
          <a:r>
            <a:rPr lang="ru-RU" b="1" i="0" dirty="0" smtClean="0">
              <a:solidFill>
                <a:schemeClr val="bg1"/>
              </a:solidFill>
              <a:latin typeface="Times New Roman" pitchFamily="18" charset="0"/>
              <a:ea typeface="+mn-ea"/>
              <a:cs typeface="Times New Roman" pitchFamily="18" charset="0"/>
            </a:rPr>
            <a:t>Основными задачами преемственности являются:</a:t>
          </a:r>
          <a:endParaRPr lang="ru-RU" b="1" dirty="0">
            <a:solidFill>
              <a:schemeClr val="bg1"/>
            </a:solidFill>
          </a:endParaRPr>
        </a:p>
      </dgm:t>
    </dgm:pt>
    <dgm:pt modelId="{3264DEDE-9394-44B2-B524-7034293C18F2}" type="parTrans" cxnId="{69590BE5-4F91-4CB3-9A24-ECAD6649C038}">
      <dgm:prSet/>
      <dgm:spPr/>
      <dgm:t>
        <a:bodyPr/>
        <a:lstStyle/>
        <a:p>
          <a:endParaRPr lang="ru-RU"/>
        </a:p>
      </dgm:t>
    </dgm:pt>
    <dgm:pt modelId="{DCFAABB7-4CE1-4773-9586-EADBC5C0424A}" type="sibTrans" cxnId="{69590BE5-4F91-4CB3-9A24-ECAD6649C038}">
      <dgm:prSet/>
      <dgm:spPr/>
      <dgm:t>
        <a:bodyPr/>
        <a:lstStyle/>
        <a:p>
          <a:endParaRPr lang="ru-RU"/>
        </a:p>
      </dgm:t>
    </dgm:pt>
    <dgm:pt modelId="{D43334FE-B016-4CB8-8B70-9390958F86EC}">
      <dgm:prSet phldrT="[Текст]"/>
      <dgm:spPr>
        <a:xfrm>
          <a:off x="2070527" y="2444"/>
          <a:ext cx="2120643" cy="1144283"/>
        </a:xfrm>
      </dgm:spPr>
      <dgm:t>
        <a:bodyPr/>
        <a:lstStyle/>
        <a:p>
          <a:r>
            <a:rPr lang="ru-RU" b="1" dirty="0" smtClean="0">
              <a:solidFill>
                <a:schemeClr val="bg1"/>
              </a:solidFill>
              <a:latin typeface="Times New Roman" pitchFamily="18" charset="0"/>
              <a:ea typeface="+mn-ea"/>
              <a:cs typeface="Times New Roman" pitchFamily="18" charset="0"/>
            </a:rPr>
            <a:t>Определение общих и специфических целей образования, на каждой из данных ступеней определение преемственных целей (сохраняющихся и развивающихся на обоих этапах).</a:t>
          </a:r>
          <a:endParaRPr lang="ru-RU" b="1" dirty="0">
            <a:solidFill>
              <a:schemeClr val="bg1"/>
            </a:solidFill>
          </a:endParaRPr>
        </a:p>
      </dgm:t>
    </dgm:pt>
    <dgm:pt modelId="{44D0C18F-037B-4FE7-AA74-FC6FB27E99ED}" type="parTrans" cxnId="{EEAE12A4-782F-40EF-AD29-54E1E372F912}">
      <dgm:prSet/>
      <dgm:spPr/>
      <dgm:t>
        <a:bodyPr/>
        <a:lstStyle/>
        <a:p>
          <a:endParaRPr lang="ru-RU"/>
        </a:p>
      </dgm:t>
    </dgm:pt>
    <dgm:pt modelId="{4D952C26-225F-445E-B4E7-7836CD308373}" type="sibTrans" cxnId="{EEAE12A4-782F-40EF-AD29-54E1E372F912}">
      <dgm:prSet/>
      <dgm:spPr/>
      <dgm:t>
        <a:bodyPr/>
        <a:lstStyle/>
        <a:p>
          <a:endParaRPr lang="ru-RU"/>
        </a:p>
      </dgm:t>
    </dgm:pt>
    <dgm:pt modelId="{E44714F5-0C0C-4566-BE0F-A98CB81262A1}">
      <dgm:prSet phldrT="[Текст]"/>
      <dgm:spPr>
        <a:xfrm>
          <a:off x="2070527" y="1267157"/>
          <a:ext cx="2143064" cy="1100963"/>
        </a:xfrm>
      </dgm:spPr>
      <dgm:t>
        <a:bodyPr/>
        <a:lstStyle/>
        <a:p>
          <a:r>
            <a:rPr lang="ru-RU" b="1" dirty="0" smtClean="0">
              <a:solidFill>
                <a:schemeClr val="bg1"/>
              </a:solidFill>
              <a:latin typeface="Times New Roman" pitchFamily="18" charset="0"/>
              <a:ea typeface="+mn-ea"/>
              <a:cs typeface="Times New Roman" pitchFamily="18" charset="0"/>
            </a:rPr>
            <a:t>Построение на этой основе единой системы образования (цели, задачи, содержание, методы, средства, формы организации) с обоснованием преемственных связей этих параметров на разных возрастных этапах.</a:t>
          </a:r>
          <a:endParaRPr lang="ru-RU" b="1" dirty="0">
            <a:solidFill>
              <a:schemeClr val="bg1"/>
            </a:solidFill>
          </a:endParaRPr>
        </a:p>
      </dgm:t>
    </dgm:pt>
    <dgm:pt modelId="{C41F0DAB-079E-46D7-9A92-1B936E27E3D7}" type="parTrans" cxnId="{C3464930-6EA8-41CF-9802-32DD36333D23}">
      <dgm:prSet/>
      <dgm:spPr/>
      <dgm:t>
        <a:bodyPr/>
        <a:lstStyle/>
        <a:p>
          <a:endParaRPr lang="ru-RU"/>
        </a:p>
      </dgm:t>
    </dgm:pt>
    <dgm:pt modelId="{7CC846DA-2260-450E-B1A5-B79768860C91}" type="sibTrans" cxnId="{C3464930-6EA8-41CF-9802-32DD36333D23}">
      <dgm:prSet/>
      <dgm:spPr/>
      <dgm:t>
        <a:bodyPr/>
        <a:lstStyle/>
        <a:p>
          <a:endParaRPr lang="ru-RU"/>
        </a:p>
      </dgm:t>
    </dgm:pt>
    <dgm:pt modelId="{E565CF9E-B6C6-4626-B2D9-64409C57DBBE}">
      <dgm:prSet phldrT="[Текст]"/>
      <dgm:spPr>
        <a:xfrm>
          <a:off x="2061173" y="2490993"/>
          <a:ext cx="2122950" cy="709406"/>
        </a:xfrm>
      </dgm:spPr>
      <dgm:t>
        <a:bodyPr/>
        <a:lstStyle/>
        <a:p>
          <a:r>
            <a:rPr lang="ru-RU" b="1" dirty="0" smtClean="0">
              <a:solidFill>
                <a:schemeClr val="bg1"/>
              </a:solidFill>
              <a:latin typeface="Times New Roman" pitchFamily="18" charset="0"/>
              <a:ea typeface="+mn-ea"/>
              <a:cs typeface="Times New Roman" pitchFamily="18" charset="0"/>
            </a:rPr>
            <a:t>Построение единой содержательной линии в предметных областях, согласующейся с методической системой.</a:t>
          </a:r>
          <a:endParaRPr lang="ru-RU" b="1" dirty="0">
            <a:solidFill>
              <a:schemeClr val="bg1"/>
            </a:solidFill>
          </a:endParaRPr>
        </a:p>
      </dgm:t>
    </dgm:pt>
    <dgm:pt modelId="{1D0272D2-0AC9-43B7-B1F5-CB9C139E0A4C}" type="parTrans" cxnId="{3641DC5E-78B3-430B-9BAD-23BADA736747}">
      <dgm:prSet/>
      <dgm:spPr/>
      <dgm:t>
        <a:bodyPr/>
        <a:lstStyle/>
        <a:p>
          <a:endParaRPr lang="ru-RU"/>
        </a:p>
      </dgm:t>
    </dgm:pt>
    <dgm:pt modelId="{786F7B02-F50A-4057-8B00-0BE88E55ABB1}" type="sibTrans" cxnId="{3641DC5E-78B3-430B-9BAD-23BADA736747}">
      <dgm:prSet/>
      <dgm:spPr/>
      <dgm:t>
        <a:bodyPr/>
        <a:lstStyle/>
        <a:p>
          <a:endParaRPr lang="ru-RU"/>
        </a:p>
      </dgm:t>
    </dgm:pt>
    <dgm:pt modelId="{DEB3E180-DD09-42AE-BB1A-789983AA6012}" type="pres">
      <dgm:prSet presAssocID="{5E1C328F-B640-4716-A0D1-7CD9D2737B4F}" presName="Name0" presStyleCnt="0">
        <dgm:presLayoutVars>
          <dgm:chPref val="1"/>
          <dgm:dir/>
          <dgm:animOne val="branch"/>
          <dgm:animLvl val="lvl"/>
          <dgm:resizeHandles val="exact"/>
        </dgm:presLayoutVars>
      </dgm:prSet>
      <dgm:spPr/>
      <dgm:t>
        <a:bodyPr/>
        <a:lstStyle/>
        <a:p>
          <a:endParaRPr lang="ru-RU"/>
        </a:p>
      </dgm:t>
    </dgm:pt>
    <dgm:pt modelId="{6FF37532-2A61-4FF8-8524-FB05B64E65D1}" type="pres">
      <dgm:prSet presAssocID="{B8C74CBD-3377-44DE-84AA-A584422132D8}" presName="root1" presStyleCnt="0"/>
      <dgm:spPr/>
    </dgm:pt>
    <dgm:pt modelId="{CC5A992D-17A3-4E80-B9E2-EF72484B7D31}" type="pres">
      <dgm:prSet presAssocID="{B8C74CBD-3377-44DE-84AA-A584422132D8}" presName="LevelOneTextNode" presStyleLbl="node0" presStyleIdx="0" presStyleCnt="1">
        <dgm:presLayoutVars>
          <dgm:chPref val="3"/>
        </dgm:presLayoutVars>
      </dgm:prSet>
      <dgm:spPr>
        <a:prstGeom prst="rect">
          <a:avLst/>
        </a:prstGeom>
      </dgm:spPr>
      <dgm:t>
        <a:bodyPr/>
        <a:lstStyle/>
        <a:p>
          <a:endParaRPr lang="ru-RU"/>
        </a:p>
      </dgm:t>
    </dgm:pt>
    <dgm:pt modelId="{A7FBC689-226A-417E-940D-850FB0159316}" type="pres">
      <dgm:prSet presAssocID="{B8C74CBD-3377-44DE-84AA-A584422132D8}" presName="level2hierChild" presStyleCnt="0"/>
      <dgm:spPr/>
    </dgm:pt>
    <dgm:pt modelId="{280A5C97-B04E-4BCC-B495-30DE5F567F8E}" type="pres">
      <dgm:prSet presAssocID="{44D0C18F-037B-4FE7-AA74-FC6FB27E99ED}" presName="conn2-1" presStyleLbl="parChTrans1D2" presStyleIdx="0" presStyleCnt="3"/>
      <dgm:spPr/>
      <dgm:t>
        <a:bodyPr/>
        <a:lstStyle/>
        <a:p>
          <a:endParaRPr lang="ru-RU"/>
        </a:p>
      </dgm:t>
    </dgm:pt>
    <dgm:pt modelId="{D5E75628-39CB-46D3-97B5-8B85B8F11D5F}" type="pres">
      <dgm:prSet presAssocID="{44D0C18F-037B-4FE7-AA74-FC6FB27E99ED}" presName="connTx" presStyleLbl="parChTrans1D2" presStyleIdx="0" presStyleCnt="3"/>
      <dgm:spPr/>
      <dgm:t>
        <a:bodyPr/>
        <a:lstStyle/>
        <a:p>
          <a:endParaRPr lang="ru-RU"/>
        </a:p>
      </dgm:t>
    </dgm:pt>
    <dgm:pt modelId="{F4E33338-CCFA-4E95-AF29-A7BF92DAB403}" type="pres">
      <dgm:prSet presAssocID="{D43334FE-B016-4CB8-8B70-9390958F86EC}" presName="root2" presStyleCnt="0"/>
      <dgm:spPr/>
    </dgm:pt>
    <dgm:pt modelId="{282E917E-1AFC-4B4E-8CCD-E6760657D00A}" type="pres">
      <dgm:prSet presAssocID="{D43334FE-B016-4CB8-8B70-9390958F86EC}" presName="LevelTwoTextNode" presStyleLbl="node2" presStyleIdx="0" presStyleCnt="3" custScaleX="134216" custScaleY="237544">
        <dgm:presLayoutVars>
          <dgm:chPref val="3"/>
        </dgm:presLayoutVars>
      </dgm:prSet>
      <dgm:spPr>
        <a:prstGeom prst="rect">
          <a:avLst/>
        </a:prstGeom>
      </dgm:spPr>
      <dgm:t>
        <a:bodyPr/>
        <a:lstStyle/>
        <a:p>
          <a:endParaRPr lang="ru-RU"/>
        </a:p>
      </dgm:t>
    </dgm:pt>
    <dgm:pt modelId="{A781C9A4-84F3-43FB-95BA-1A03AA66875F}" type="pres">
      <dgm:prSet presAssocID="{D43334FE-B016-4CB8-8B70-9390958F86EC}" presName="level3hierChild" presStyleCnt="0"/>
      <dgm:spPr/>
    </dgm:pt>
    <dgm:pt modelId="{A4D80929-CC2D-4F2B-829B-C30593BB36B4}" type="pres">
      <dgm:prSet presAssocID="{C41F0DAB-079E-46D7-9A92-1B936E27E3D7}" presName="conn2-1" presStyleLbl="parChTrans1D2" presStyleIdx="1" presStyleCnt="3"/>
      <dgm:spPr/>
      <dgm:t>
        <a:bodyPr/>
        <a:lstStyle/>
        <a:p>
          <a:endParaRPr lang="ru-RU"/>
        </a:p>
      </dgm:t>
    </dgm:pt>
    <dgm:pt modelId="{097C6B68-2F40-4136-A67A-3F2F9957BA95}" type="pres">
      <dgm:prSet presAssocID="{C41F0DAB-079E-46D7-9A92-1B936E27E3D7}" presName="connTx" presStyleLbl="parChTrans1D2" presStyleIdx="1" presStyleCnt="3"/>
      <dgm:spPr/>
      <dgm:t>
        <a:bodyPr/>
        <a:lstStyle/>
        <a:p>
          <a:endParaRPr lang="ru-RU"/>
        </a:p>
      </dgm:t>
    </dgm:pt>
    <dgm:pt modelId="{D2F96992-EF69-4DC4-8818-58927DD3C879}" type="pres">
      <dgm:prSet presAssocID="{E44714F5-0C0C-4566-BE0F-A98CB81262A1}" presName="root2" presStyleCnt="0"/>
      <dgm:spPr/>
    </dgm:pt>
    <dgm:pt modelId="{58B8318B-2E6B-4326-AAD6-80327A7C76BE}" type="pres">
      <dgm:prSet presAssocID="{E44714F5-0C0C-4566-BE0F-A98CB81262A1}" presName="LevelTwoTextNode" presStyleLbl="node2" presStyleIdx="1" presStyleCnt="3" custScaleX="135635" custScaleY="228551">
        <dgm:presLayoutVars>
          <dgm:chPref val="3"/>
        </dgm:presLayoutVars>
      </dgm:prSet>
      <dgm:spPr>
        <a:prstGeom prst="rect">
          <a:avLst/>
        </a:prstGeom>
      </dgm:spPr>
      <dgm:t>
        <a:bodyPr/>
        <a:lstStyle/>
        <a:p>
          <a:endParaRPr lang="ru-RU"/>
        </a:p>
      </dgm:t>
    </dgm:pt>
    <dgm:pt modelId="{127DB0E5-6327-4EB6-9DD0-28FDA12980B6}" type="pres">
      <dgm:prSet presAssocID="{E44714F5-0C0C-4566-BE0F-A98CB81262A1}" presName="level3hierChild" presStyleCnt="0"/>
      <dgm:spPr/>
    </dgm:pt>
    <dgm:pt modelId="{9B601BCD-715E-4D86-85E4-C8276BBDDB8A}" type="pres">
      <dgm:prSet presAssocID="{1D0272D2-0AC9-43B7-B1F5-CB9C139E0A4C}" presName="conn2-1" presStyleLbl="parChTrans1D2" presStyleIdx="2" presStyleCnt="3"/>
      <dgm:spPr/>
      <dgm:t>
        <a:bodyPr/>
        <a:lstStyle/>
        <a:p>
          <a:endParaRPr lang="ru-RU"/>
        </a:p>
      </dgm:t>
    </dgm:pt>
    <dgm:pt modelId="{8BA4CD52-0B4F-4B97-B024-5925C0FE3145}" type="pres">
      <dgm:prSet presAssocID="{1D0272D2-0AC9-43B7-B1F5-CB9C139E0A4C}" presName="connTx" presStyleLbl="parChTrans1D2" presStyleIdx="2" presStyleCnt="3"/>
      <dgm:spPr/>
      <dgm:t>
        <a:bodyPr/>
        <a:lstStyle/>
        <a:p>
          <a:endParaRPr lang="ru-RU"/>
        </a:p>
      </dgm:t>
    </dgm:pt>
    <dgm:pt modelId="{637D1992-1819-4237-AF17-CB486786AF79}" type="pres">
      <dgm:prSet presAssocID="{E565CF9E-B6C6-4626-B2D9-64409C57DBBE}" presName="root2" presStyleCnt="0"/>
      <dgm:spPr/>
    </dgm:pt>
    <dgm:pt modelId="{96281E8E-B0C2-4AE0-B2BA-96925CFD9A34}" type="pres">
      <dgm:prSet presAssocID="{E565CF9E-B6C6-4626-B2D9-64409C57DBBE}" presName="LevelTwoTextNode" presStyleLbl="node2" presStyleIdx="2" presStyleCnt="3" custScaleX="134362" custScaleY="147267" custLinFactNeighborX="-592" custLinFactNeighborY="630">
        <dgm:presLayoutVars>
          <dgm:chPref val="3"/>
        </dgm:presLayoutVars>
      </dgm:prSet>
      <dgm:spPr>
        <a:prstGeom prst="rect">
          <a:avLst/>
        </a:prstGeom>
      </dgm:spPr>
      <dgm:t>
        <a:bodyPr/>
        <a:lstStyle/>
        <a:p>
          <a:endParaRPr lang="ru-RU"/>
        </a:p>
      </dgm:t>
    </dgm:pt>
    <dgm:pt modelId="{86BA7345-EBFA-4820-B8B1-3E927D0B0790}" type="pres">
      <dgm:prSet presAssocID="{E565CF9E-B6C6-4626-B2D9-64409C57DBBE}" presName="level3hierChild" presStyleCnt="0"/>
      <dgm:spPr/>
    </dgm:pt>
  </dgm:ptLst>
  <dgm:cxnLst>
    <dgm:cxn modelId="{EBA6F721-AB85-46FA-A2E5-E7B0B1A0F425}" type="presOf" srcId="{B8C74CBD-3377-44DE-84AA-A584422132D8}" destId="{CC5A992D-17A3-4E80-B9E2-EF72484B7D31}" srcOrd="0" destOrd="0" presId="urn:microsoft.com/office/officeart/2008/layout/HorizontalMultiLevelHierarchy"/>
    <dgm:cxn modelId="{1B9F5B96-F3E9-44AC-84BE-4D7394F40D4C}" type="presOf" srcId="{C41F0DAB-079E-46D7-9A92-1B936E27E3D7}" destId="{A4D80929-CC2D-4F2B-829B-C30593BB36B4}" srcOrd="0" destOrd="0" presId="urn:microsoft.com/office/officeart/2008/layout/HorizontalMultiLevelHierarchy"/>
    <dgm:cxn modelId="{348AB2DF-BCA7-43A4-9782-347E3C65884B}" type="presOf" srcId="{44D0C18F-037B-4FE7-AA74-FC6FB27E99ED}" destId="{280A5C97-B04E-4BCC-B495-30DE5F567F8E}" srcOrd="0" destOrd="0" presId="urn:microsoft.com/office/officeart/2008/layout/HorizontalMultiLevelHierarchy"/>
    <dgm:cxn modelId="{AFAA88B6-D491-42E6-ACFE-6AD736715DF3}" type="presOf" srcId="{D43334FE-B016-4CB8-8B70-9390958F86EC}" destId="{282E917E-1AFC-4B4E-8CCD-E6760657D00A}" srcOrd="0" destOrd="0" presId="urn:microsoft.com/office/officeart/2008/layout/HorizontalMultiLevelHierarchy"/>
    <dgm:cxn modelId="{13430CDB-1834-48F8-9057-5727F1691547}" type="presOf" srcId="{E565CF9E-B6C6-4626-B2D9-64409C57DBBE}" destId="{96281E8E-B0C2-4AE0-B2BA-96925CFD9A34}" srcOrd="0" destOrd="0" presId="urn:microsoft.com/office/officeart/2008/layout/HorizontalMultiLevelHierarchy"/>
    <dgm:cxn modelId="{C3FE03BA-F12C-4A6E-AEEA-F6B878F026D8}" type="presOf" srcId="{5E1C328F-B640-4716-A0D1-7CD9D2737B4F}" destId="{DEB3E180-DD09-42AE-BB1A-789983AA6012}" srcOrd="0" destOrd="0" presId="urn:microsoft.com/office/officeart/2008/layout/HorizontalMultiLevelHierarchy"/>
    <dgm:cxn modelId="{69590BE5-4F91-4CB3-9A24-ECAD6649C038}" srcId="{5E1C328F-B640-4716-A0D1-7CD9D2737B4F}" destId="{B8C74CBD-3377-44DE-84AA-A584422132D8}" srcOrd="0" destOrd="0" parTransId="{3264DEDE-9394-44B2-B524-7034293C18F2}" sibTransId="{DCFAABB7-4CE1-4773-9586-EADBC5C0424A}"/>
    <dgm:cxn modelId="{33A873CE-09D7-4469-B623-6AF98251C58D}" type="presOf" srcId="{C41F0DAB-079E-46D7-9A92-1B936E27E3D7}" destId="{097C6B68-2F40-4136-A67A-3F2F9957BA95}" srcOrd="1" destOrd="0" presId="urn:microsoft.com/office/officeart/2008/layout/HorizontalMultiLevelHierarchy"/>
    <dgm:cxn modelId="{962D55E4-D2F2-49FF-9A5B-C78986C9CB49}" type="presOf" srcId="{44D0C18F-037B-4FE7-AA74-FC6FB27E99ED}" destId="{D5E75628-39CB-46D3-97B5-8B85B8F11D5F}" srcOrd="1" destOrd="0" presId="urn:microsoft.com/office/officeart/2008/layout/HorizontalMultiLevelHierarchy"/>
    <dgm:cxn modelId="{6AA5EDDC-D3CC-4B24-9DD5-6B2185D78CB6}" type="presOf" srcId="{1D0272D2-0AC9-43B7-B1F5-CB9C139E0A4C}" destId="{9B601BCD-715E-4D86-85E4-C8276BBDDB8A}" srcOrd="0" destOrd="0" presId="urn:microsoft.com/office/officeart/2008/layout/HorizontalMultiLevelHierarchy"/>
    <dgm:cxn modelId="{310B3998-DC99-489C-B54A-EDBE5AE165EE}" type="presOf" srcId="{E44714F5-0C0C-4566-BE0F-A98CB81262A1}" destId="{58B8318B-2E6B-4326-AAD6-80327A7C76BE}" srcOrd="0" destOrd="0" presId="urn:microsoft.com/office/officeart/2008/layout/HorizontalMultiLevelHierarchy"/>
    <dgm:cxn modelId="{77B175D5-A1D4-4F8D-94C9-EC7FE8136031}" type="presOf" srcId="{1D0272D2-0AC9-43B7-B1F5-CB9C139E0A4C}" destId="{8BA4CD52-0B4F-4B97-B024-5925C0FE3145}" srcOrd="1" destOrd="0" presId="urn:microsoft.com/office/officeart/2008/layout/HorizontalMultiLevelHierarchy"/>
    <dgm:cxn modelId="{EEAE12A4-782F-40EF-AD29-54E1E372F912}" srcId="{B8C74CBD-3377-44DE-84AA-A584422132D8}" destId="{D43334FE-B016-4CB8-8B70-9390958F86EC}" srcOrd="0" destOrd="0" parTransId="{44D0C18F-037B-4FE7-AA74-FC6FB27E99ED}" sibTransId="{4D952C26-225F-445E-B4E7-7836CD308373}"/>
    <dgm:cxn modelId="{C3464930-6EA8-41CF-9802-32DD36333D23}" srcId="{B8C74CBD-3377-44DE-84AA-A584422132D8}" destId="{E44714F5-0C0C-4566-BE0F-A98CB81262A1}" srcOrd="1" destOrd="0" parTransId="{C41F0DAB-079E-46D7-9A92-1B936E27E3D7}" sibTransId="{7CC846DA-2260-450E-B1A5-B79768860C91}"/>
    <dgm:cxn modelId="{3641DC5E-78B3-430B-9BAD-23BADA736747}" srcId="{B8C74CBD-3377-44DE-84AA-A584422132D8}" destId="{E565CF9E-B6C6-4626-B2D9-64409C57DBBE}" srcOrd="2" destOrd="0" parTransId="{1D0272D2-0AC9-43B7-B1F5-CB9C139E0A4C}" sibTransId="{786F7B02-F50A-4057-8B00-0BE88E55ABB1}"/>
    <dgm:cxn modelId="{E5A3A6BC-D8D2-4C0B-8909-FFB5A6437768}" type="presParOf" srcId="{DEB3E180-DD09-42AE-BB1A-789983AA6012}" destId="{6FF37532-2A61-4FF8-8524-FB05B64E65D1}" srcOrd="0" destOrd="0" presId="urn:microsoft.com/office/officeart/2008/layout/HorizontalMultiLevelHierarchy"/>
    <dgm:cxn modelId="{5C69501D-FEF2-44C1-872B-BB2D30FF657B}" type="presParOf" srcId="{6FF37532-2A61-4FF8-8524-FB05B64E65D1}" destId="{CC5A992D-17A3-4E80-B9E2-EF72484B7D31}" srcOrd="0" destOrd="0" presId="urn:microsoft.com/office/officeart/2008/layout/HorizontalMultiLevelHierarchy"/>
    <dgm:cxn modelId="{BD446BC7-E331-4B8D-B899-E60EB32A853A}" type="presParOf" srcId="{6FF37532-2A61-4FF8-8524-FB05B64E65D1}" destId="{A7FBC689-226A-417E-940D-850FB0159316}" srcOrd="1" destOrd="0" presId="urn:microsoft.com/office/officeart/2008/layout/HorizontalMultiLevelHierarchy"/>
    <dgm:cxn modelId="{CE9FF177-BD53-470A-834C-12CF8FBBAF56}" type="presParOf" srcId="{A7FBC689-226A-417E-940D-850FB0159316}" destId="{280A5C97-B04E-4BCC-B495-30DE5F567F8E}" srcOrd="0" destOrd="0" presId="urn:microsoft.com/office/officeart/2008/layout/HorizontalMultiLevelHierarchy"/>
    <dgm:cxn modelId="{6EF397F3-3CB3-48FE-A942-93019B382CB9}" type="presParOf" srcId="{280A5C97-B04E-4BCC-B495-30DE5F567F8E}" destId="{D5E75628-39CB-46D3-97B5-8B85B8F11D5F}" srcOrd="0" destOrd="0" presId="urn:microsoft.com/office/officeart/2008/layout/HorizontalMultiLevelHierarchy"/>
    <dgm:cxn modelId="{DFB2F416-1893-4EE5-A488-48F46F7FB889}" type="presParOf" srcId="{A7FBC689-226A-417E-940D-850FB0159316}" destId="{F4E33338-CCFA-4E95-AF29-A7BF92DAB403}" srcOrd="1" destOrd="0" presId="urn:microsoft.com/office/officeart/2008/layout/HorizontalMultiLevelHierarchy"/>
    <dgm:cxn modelId="{9BFD982B-FDFB-45AE-A2AE-5BCAB2EA39E0}" type="presParOf" srcId="{F4E33338-CCFA-4E95-AF29-A7BF92DAB403}" destId="{282E917E-1AFC-4B4E-8CCD-E6760657D00A}" srcOrd="0" destOrd="0" presId="urn:microsoft.com/office/officeart/2008/layout/HorizontalMultiLevelHierarchy"/>
    <dgm:cxn modelId="{542076B0-72CA-4170-B5FA-C4D235728725}" type="presParOf" srcId="{F4E33338-CCFA-4E95-AF29-A7BF92DAB403}" destId="{A781C9A4-84F3-43FB-95BA-1A03AA66875F}" srcOrd="1" destOrd="0" presId="urn:microsoft.com/office/officeart/2008/layout/HorizontalMultiLevelHierarchy"/>
    <dgm:cxn modelId="{D3BEFF47-5E17-4BED-8E56-D975A6C84ABD}" type="presParOf" srcId="{A7FBC689-226A-417E-940D-850FB0159316}" destId="{A4D80929-CC2D-4F2B-829B-C30593BB36B4}" srcOrd="2" destOrd="0" presId="urn:microsoft.com/office/officeart/2008/layout/HorizontalMultiLevelHierarchy"/>
    <dgm:cxn modelId="{2D5E85ED-0C81-4F2D-94AA-294BC59641B6}" type="presParOf" srcId="{A4D80929-CC2D-4F2B-829B-C30593BB36B4}" destId="{097C6B68-2F40-4136-A67A-3F2F9957BA95}" srcOrd="0" destOrd="0" presId="urn:microsoft.com/office/officeart/2008/layout/HorizontalMultiLevelHierarchy"/>
    <dgm:cxn modelId="{645F964E-D0F3-4270-9D13-B99752D55380}" type="presParOf" srcId="{A7FBC689-226A-417E-940D-850FB0159316}" destId="{D2F96992-EF69-4DC4-8818-58927DD3C879}" srcOrd="3" destOrd="0" presId="urn:microsoft.com/office/officeart/2008/layout/HorizontalMultiLevelHierarchy"/>
    <dgm:cxn modelId="{4AB41653-8959-4806-8014-76C812A80897}" type="presParOf" srcId="{D2F96992-EF69-4DC4-8818-58927DD3C879}" destId="{58B8318B-2E6B-4326-AAD6-80327A7C76BE}" srcOrd="0" destOrd="0" presId="urn:microsoft.com/office/officeart/2008/layout/HorizontalMultiLevelHierarchy"/>
    <dgm:cxn modelId="{A5E305E8-C0F7-4687-BC19-FF53BC55C839}" type="presParOf" srcId="{D2F96992-EF69-4DC4-8818-58927DD3C879}" destId="{127DB0E5-6327-4EB6-9DD0-28FDA12980B6}" srcOrd="1" destOrd="0" presId="urn:microsoft.com/office/officeart/2008/layout/HorizontalMultiLevelHierarchy"/>
    <dgm:cxn modelId="{22E11088-BB53-479E-94D0-51F0637D7F28}" type="presParOf" srcId="{A7FBC689-226A-417E-940D-850FB0159316}" destId="{9B601BCD-715E-4D86-85E4-C8276BBDDB8A}" srcOrd="4" destOrd="0" presId="urn:microsoft.com/office/officeart/2008/layout/HorizontalMultiLevelHierarchy"/>
    <dgm:cxn modelId="{002B2BEF-C8FC-47FC-AEC3-1AC9278D73A7}" type="presParOf" srcId="{9B601BCD-715E-4D86-85E4-C8276BBDDB8A}" destId="{8BA4CD52-0B4F-4B97-B024-5925C0FE3145}" srcOrd="0" destOrd="0" presId="urn:microsoft.com/office/officeart/2008/layout/HorizontalMultiLevelHierarchy"/>
    <dgm:cxn modelId="{F429B8CD-B2F9-4488-B4CB-266B4CF01C94}" type="presParOf" srcId="{A7FBC689-226A-417E-940D-850FB0159316}" destId="{637D1992-1819-4237-AF17-CB486786AF79}" srcOrd="5" destOrd="0" presId="urn:microsoft.com/office/officeart/2008/layout/HorizontalMultiLevelHierarchy"/>
    <dgm:cxn modelId="{19A55526-F487-419E-9AC6-6C325A5A895B}" type="presParOf" srcId="{637D1992-1819-4237-AF17-CB486786AF79}" destId="{96281E8E-B0C2-4AE0-B2BA-96925CFD9A34}" srcOrd="0" destOrd="0" presId="urn:microsoft.com/office/officeart/2008/layout/HorizontalMultiLevelHierarchy"/>
    <dgm:cxn modelId="{7412EDBF-2C26-4FB8-A052-D244F9FD3D1D}" type="presParOf" srcId="{637D1992-1819-4237-AF17-CB486786AF79}" destId="{86BA7345-EBFA-4820-B8B1-3E927D0B079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937DE-F1EF-4E03-8160-B9ED886B526B}">
      <dsp:nvSpPr>
        <dsp:cNvPr id="0" name=""/>
        <dsp:cNvSpPr/>
      </dsp:nvSpPr>
      <dsp:spPr>
        <a:xfrm>
          <a:off x="3912574" y="-383238"/>
          <a:ext cx="1983571" cy="1891388"/>
        </a:xfrm>
        <a:prstGeom prst="ellipse">
          <a:avLst/>
        </a:prstGeom>
        <a:gradFill rotWithShape="0">
          <a:gsLst>
            <a:gs pos="0">
              <a:schemeClr val="accent3">
                <a:alpha val="90000"/>
                <a:hueOff val="0"/>
                <a:satOff val="0"/>
                <a:lumOff val="0"/>
                <a:alphaOff val="0"/>
                <a:tint val="98000"/>
                <a:satMod val="120000"/>
                <a:lumMod val="110000"/>
              </a:schemeClr>
            </a:gs>
            <a:gs pos="100000">
              <a:schemeClr val="accent3">
                <a:alpha val="90000"/>
                <a:hueOff val="0"/>
                <a:satOff val="0"/>
                <a:lumOff val="0"/>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latin typeface="Times New Roman" pitchFamily="18" charset="0"/>
              <a:ea typeface="+mn-ea"/>
              <a:cs typeface="Times New Roman" pitchFamily="18" charset="0"/>
            </a:rPr>
            <a:t>Познавательные мотивы</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4203061" y="-106251"/>
        <a:ext cx="1402597" cy="1337414"/>
      </dsp:txXfrm>
    </dsp:sp>
    <dsp:sp modelId="{A3CF0159-72E1-47A6-8445-BDFAACB5A778}">
      <dsp:nvSpPr>
        <dsp:cNvPr id="0" name=""/>
        <dsp:cNvSpPr/>
      </dsp:nvSpPr>
      <dsp:spPr>
        <a:xfrm rot="977293">
          <a:off x="5893225" y="660326"/>
          <a:ext cx="107312" cy="413501"/>
        </a:xfrm>
        <a:prstGeom prst="rightArrow">
          <a:avLst>
            <a:gd name="adj1" fmla="val 60000"/>
            <a:gd name="adj2" fmla="val 50000"/>
          </a:avLst>
        </a:prstGeom>
        <a:gradFill rotWithShape="0">
          <a:gsLst>
            <a:gs pos="0">
              <a:schemeClr val="accent3">
                <a:shade val="90000"/>
                <a:hueOff val="0"/>
                <a:satOff val="0"/>
                <a:lumOff val="0"/>
                <a:alphaOff val="0"/>
                <a:tint val="98000"/>
                <a:satMod val="120000"/>
                <a:lumMod val="110000"/>
              </a:schemeClr>
            </a:gs>
            <a:gs pos="100000">
              <a:schemeClr val="accent3">
                <a:shade val="90000"/>
                <a:hueOff val="0"/>
                <a:satOff val="0"/>
                <a:lumOff val="0"/>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5893871" y="738511"/>
        <a:ext cx="75118" cy="248101"/>
      </dsp:txXfrm>
    </dsp:sp>
    <dsp:sp modelId="{4B7C981A-E598-444F-BCC3-B455D774FBCF}">
      <dsp:nvSpPr>
        <dsp:cNvPr id="0" name=""/>
        <dsp:cNvSpPr/>
      </dsp:nvSpPr>
      <dsp:spPr>
        <a:xfrm>
          <a:off x="6004037" y="215312"/>
          <a:ext cx="1993103" cy="1919310"/>
        </a:xfrm>
        <a:prstGeom prst="ellipse">
          <a:avLst/>
        </a:prstGeom>
        <a:gradFill rotWithShape="0">
          <a:gsLst>
            <a:gs pos="0">
              <a:schemeClr val="accent3">
                <a:alpha val="90000"/>
                <a:hueOff val="0"/>
                <a:satOff val="0"/>
                <a:lumOff val="0"/>
                <a:alphaOff val="-6667"/>
                <a:tint val="98000"/>
                <a:satMod val="120000"/>
                <a:lumMod val="110000"/>
              </a:schemeClr>
            </a:gs>
            <a:gs pos="100000">
              <a:schemeClr val="accent3">
                <a:alpha val="90000"/>
                <a:hueOff val="0"/>
                <a:satOff val="0"/>
                <a:lumOff val="0"/>
                <a:alphaOff val="-6667"/>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latin typeface="Times New Roman" pitchFamily="18" charset="0"/>
              <a:ea typeface="+mn-ea"/>
              <a:cs typeface="Times New Roman" pitchFamily="18" charset="0"/>
            </a:rPr>
            <a:t>Интерес к содержанию или процессу деятельности</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6295920" y="496388"/>
        <a:ext cx="1409337" cy="1357158"/>
      </dsp:txXfrm>
    </dsp:sp>
    <dsp:sp modelId="{09CE0738-03F1-405E-B664-E2F5345529A4}">
      <dsp:nvSpPr>
        <dsp:cNvPr id="0" name=""/>
        <dsp:cNvSpPr/>
      </dsp:nvSpPr>
      <dsp:spPr>
        <a:xfrm rot="4181760">
          <a:off x="7328179" y="1904557"/>
          <a:ext cx="37693" cy="413501"/>
        </a:xfrm>
        <a:prstGeom prst="rightArrow">
          <a:avLst>
            <a:gd name="adj1" fmla="val 60000"/>
            <a:gd name="adj2" fmla="val 50000"/>
          </a:avLst>
        </a:prstGeom>
        <a:gradFill rotWithShape="0">
          <a:gsLst>
            <a:gs pos="0">
              <a:schemeClr val="accent3">
                <a:shade val="90000"/>
                <a:hueOff val="-69420"/>
                <a:satOff val="1719"/>
                <a:lumOff val="5189"/>
                <a:alphaOff val="0"/>
                <a:tint val="98000"/>
                <a:satMod val="120000"/>
                <a:lumMod val="110000"/>
              </a:schemeClr>
            </a:gs>
            <a:gs pos="100000">
              <a:schemeClr val="accent3">
                <a:shade val="90000"/>
                <a:hueOff val="-69420"/>
                <a:satOff val="1719"/>
                <a:lumOff val="5189"/>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7331871" y="1981954"/>
        <a:ext cx="26385" cy="248101"/>
      </dsp:txXfrm>
    </dsp:sp>
    <dsp:sp modelId="{2A516176-1DC3-464E-B793-9DB8AE26404F}">
      <dsp:nvSpPr>
        <dsp:cNvPr id="0" name=""/>
        <dsp:cNvSpPr/>
      </dsp:nvSpPr>
      <dsp:spPr>
        <a:xfrm>
          <a:off x="6571567" y="2088231"/>
          <a:ext cx="2327703" cy="2145627"/>
        </a:xfrm>
        <a:prstGeom prst="ellipse">
          <a:avLst/>
        </a:prstGeom>
        <a:gradFill rotWithShape="0">
          <a:gsLst>
            <a:gs pos="0">
              <a:schemeClr val="accent3">
                <a:alpha val="90000"/>
                <a:hueOff val="0"/>
                <a:satOff val="0"/>
                <a:lumOff val="0"/>
                <a:alphaOff val="-13333"/>
                <a:tint val="98000"/>
                <a:satMod val="120000"/>
                <a:lumMod val="110000"/>
              </a:schemeClr>
            </a:gs>
            <a:gs pos="100000">
              <a:schemeClr val="accent3">
                <a:alpha val="90000"/>
                <a:hueOff val="0"/>
                <a:satOff val="0"/>
                <a:lumOff val="0"/>
                <a:alphaOff val="-13333"/>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latin typeface="Times New Roman" pitchFamily="18" charset="0"/>
              <a:ea typeface="+mn-ea"/>
              <a:cs typeface="Times New Roman" pitchFamily="18" charset="0"/>
            </a:rPr>
            <a:t>Мотив совершенствования и роста</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6912451" y="2402451"/>
        <a:ext cx="1645935" cy="1517187"/>
      </dsp:txXfrm>
    </dsp:sp>
    <dsp:sp modelId="{2EFDAB23-9675-4990-9669-8B00A66CB70C}">
      <dsp:nvSpPr>
        <dsp:cNvPr id="0" name=""/>
        <dsp:cNvSpPr/>
      </dsp:nvSpPr>
      <dsp:spPr>
        <a:xfrm rot="8431238">
          <a:off x="6778008" y="3712357"/>
          <a:ext cx="74262" cy="413501"/>
        </a:xfrm>
        <a:prstGeom prst="rightArrow">
          <a:avLst>
            <a:gd name="adj1" fmla="val 60000"/>
            <a:gd name="adj2" fmla="val 50000"/>
          </a:avLst>
        </a:prstGeom>
        <a:gradFill rotWithShape="0">
          <a:gsLst>
            <a:gs pos="0">
              <a:schemeClr val="accent3">
                <a:shade val="90000"/>
                <a:hueOff val="-138839"/>
                <a:satOff val="3438"/>
                <a:lumOff val="10379"/>
                <a:alphaOff val="0"/>
                <a:tint val="98000"/>
                <a:satMod val="120000"/>
                <a:lumMod val="110000"/>
              </a:schemeClr>
            </a:gs>
            <a:gs pos="100000">
              <a:schemeClr val="accent3">
                <a:shade val="90000"/>
                <a:hueOff val="-138839"/>
                <a:satOff val="3438"/>
                <a:lumOff val="10379"/>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6797746" y="3787975"/>
        <a:ext cx="51983" cy="248101"/>
      </dsp:txXfrm>
    </dsp:sp>
    <dsp:sp modelId="{B4895FBD-94C4-4ECD-A642-069D9889B243}">
      <dsp:nvSpPr>
        <dsp:cNvPr id="0" name=""/>
        <dsp:cNvSpPr/>
      </dsp:nvSpPr>
      <dsp:spPr>
        <a:xfrm>
          <a:off x="5002199" y="3613890"/>
          <a:ext cx="1988852" cy="1958908"/>
        </a:xfrm>
        <a:prstGeom prst="ellipse">
          <a:avLst/>
        </a:prstGeom>
        <a:gradFill rotWithShape="0">
          <a:gsLst>
            <a:gs pos="0">
              <a:schemeClr val="accent3">
                <a:alpha val="90000"/>
                <a:hueOff val="0"/>
                <a:satOff val="0"/>
                <a:lumOff val="0"/>
                <a:alphaOff val="-20000"/>
                <a:tint val="98000"/>
                <a:satMod val="120000"/>
                <a:lumMod val="110000"/>
              </a:schemeClr>
            </a:gs>
            <a:gs pos="100000">
              <a:schemeClr val="accent3">
                <a:alpha val="90000"/>
                <a:hueOff val="0"/>
                <a:satOff val="0"/>
                <a:lumOff val="0"/>
                <a:alphaOff val="-2000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latin typeface="Times New Roman" pitchFamily="18" charset="0"/>
              <a:ea typeface="+mn-ea"/>
              <a:cs typeface="Times New Roman" pitchFamily="18" charset="0"/>
            </a:rPr>
            <a:t>Учебная задача (система знаний, при выполнении которой ребенок осваивает наиболее общие способы действий)</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5293460" y="3900765"/>
        <a:ext cx="1406330" cy="1385158"/>
      </dsp:txXfrm>
    </dsp:sp>
    <dsp:sp modelId="{2E72973A-EA93-4E2D-9E09-A6560DF09EFF}">
      <dsp:nvSpPr>
        <dsp:cNvPr id="0" name=""/>
        <dsp:cNvSpPr/>
      </dsp:nvSpPr>
      <dsp:spPr>
        <a:xfrm rot="10865050">
          <a:off x="4693885" y="4364002"/>
          <a:ext cx="218029" cy="413501"/>
        </a:xfrm>
        <a:prstGeom prst="rightArrow">
          <a:avLst>
            <a:gd name="adj1" fmla="val 60000"/>
            <a:gd name="adj2" fmla="val 50000"/>
          </a:avLst>
        </a:prstGeom>
        <a:gradFill rotWithShape="0">
          <a:gsLst>
            <a:gs pos="0">
              <a:schemeClr val="accent3">
                <a:shade val="90000"/>
                <a:hueOff val="-208259"/>
                <a:satOff val="5156"/>
                <a:lumOff val="15568"/>
                <a:alphaOff val="0"/>
                <a:tint val="98000"/>
                <a:satMod val="120000"/>
                <a:lumMod val="110000"/>
              </a:schemeClr>
            </a:gs>
            <a:gs pos="100000">
              <a:schemeClr val="accent3">
                <a:shade val="90000"/>
                <a:hueOff val="-208259"/>
                <a:satOff val="5156"/>
                <a:lumOff val="15568"/>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4759288" y="4447321"/>
        <a:ext cx="152620" cy="248101"/>
      </dsp:txXfrm>
    </dsp:sp>
    <dsp:sp modelId="{43629CB0-2F92-4B14-90D9-CD556AC034F6}">
      <dsp:nvSpPr>
        <dsp:cNvPr id="0" name=""/>
        <dsp:cNvSpPr/>
      </dsp:nvSpPr>
      <dsp:spPr>
        <a:xfrm>
          <a:off x="2437925" y="3499894"/>
          <a:ext cx="2153358" cy="2092956"/>
        </a:xfrm>
        <a:prstGeom prst="ellipse">
          <a:avLst/>
        </a:prstGeom>
        <a:gradFill rotWithShape="0">
          <a:gsLst>
            <a:gs pos="0">
              <a:schemeClr val="accent3">
                <a:alpha val="90000"/>
                <a:hueOff val="0"/>
                <a:satOff val="0"/>
                <a:lumOff val="0"/>
                <a:alphaOff val="-26667"/>
                <a:tint val="98000"/>
                <a:satMod val="120000"/>
                <a:lumMod val="110000"/>
              </a:schemeClr>
            </a:gs>
            <a:gs pos="100000">
              <a:schemeClr val="accent3">
                <a:alpha val="90000"/>
                <a:hueOff val="0"/>
                <a:satOff val="0"/>
                <a:lumOff val="0"/>
                <a:alphaOff val="-26667"/>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smtClean="0">
              <a:solidFill>
                <a:schemeClr val="bg1"/>
              </a:solidFill>
              <a:latin typeface="Times New Roman" pitchFamily="18" charset="0"/>
              <a:ea typeface="+mn-ea"/>
              <a:cs typeface="Times New Roman" pitchFamily="18" charset="0"/>
            </a:rPr>
            <a:t>Учебные операции (операции, которые входят в состав действий)</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2753277" y="3806400"/>
        <a:ext cx="1522654" cy="1479944"/>
      </dsp:txXfrm>
    </dsp:sp>
    <dsp:sp modelId="{C458E0EF-F885-451B-9A32-9E5EFF114F8A}">
      <dsp:nvSpPr>
        <dsp:cNvPr id="0" name=""/>
        <dsp:cNvSpPr/>
      </dsp:nvSpPr>
      <dsp:spPr>
        <a:xfrm rot="13282360">
          <a:off x="2548271" y="3551035"/>
          <a:ext cx="141991" cy="413501"/>
        </a:xfrm>
        <a:prstGeom prst="rightArrow">
          <a:avLst>
            <a:gd name="adj1" fmla="val 60000"/>
            <a:gd name="adj2" fmla="val 50000"/>
          </a:avLst>
        </a:prstGeom>
        <a:gradFill rotWithShape="0">
          <a:gsLst>
            <a:gs pos="0">
              <a:schemeClr val="accent3">
                <a:shade val="90000"/>
                <a:hueOff val="-277679"/>
                <a:satOff val="6875"/>
                <a:lumOff val="20757"/>
                <a:alphaOff val="0"/>
                <a:tint val="98000"/>
                <a:satMod val="120000"/>
                <a:lumMod val="110000"/>
              </a:schemeClr>
            </a:gs>
            <a:gs pos="100000">
              <a:schemeClr val="accent3">
                <a:shade val="90000"/>
                <a:hueOff val="-277679"/>
                <a:satOff val="6875"/>
                <a:lumOff val="20757"/>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10800000">
        <a:off x="2585552" y="3647812"/>
        <a:ext cx="99394" cy="248101"/>
      </dsp:txXfrm>
    </dsp:sp>
    <dsp:sp modelId="{26874F0A-DA14-47D3-B5C1-B214D43D6656}">
      <dsp:nvSpPr>
        <dsp:cNvPr id="0" name=""/>
        <dsp:cNvSpPr/>
      </dsp:nvSpPr>
      <dsp:spPr>
        <a:xfrm>
          <a:off x="778168" y="1995233"/>
          <a:ext cx="1976808" cy="2023047"/>
        </a:xfrm>
        <a:prstGeom prst="ellipse">
          <a:avLst/>
        </a:prstGeom>
        <a:gradFill rotWithShape="0">
          <a:gsLst>
            <a:gs pos="0">
              <a:schemeClr val="accent3">
                <a:alpha val="90000"/>
                <a:hueOff val="0"/>
                <a:satOff val="0"/>
                <a:lumOff val="0"/>
                <a:alphaOff val="-33333"/>
                <a:tint val="98000"/>
                <a:satMod val="120000"/>
                <a:lumMod val="110000"/>
              </a:schemeClr>
            </a:gs>
            <a:gs pos="100000">
              <a:schemeClr val="accent3">
                <a:alpha val="90000"/>
                <a:hueOff val="0"/>
                <a:satOff val="0"/>
                <a:lumOff val="0"/>
                <a:alphaOff val="-33333"/>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smtClean="0">
              <a:solidFill>
                <a:schemeClr val="bg1"/>
              </a:solidFill>
              <a:latin typeface="Times New Roman" pitchFamily="18" charset="0"/>
              <a:ea typeface="+mn-ea"/>
              <a:cs typeface="Times New Roman" pitchFamily="18" charset="0"/>
            </a:rPr>
            <a:t>Самоконтроль</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1067665" y="2291501"/>
        <a:ext cx="1397814" cy="1430511"/>
      </dsp:txXfrm>
    </dsp:sp>
    <dsp:sp modelId="{15FBAED4-2C56-4B4A-B2F0-F4F909979C3D}">
      <dsp:nvSpPr>
        <dsp:cNvPr id="0" name=""/>
        <dsp:cNvSpPr/>
      </dsp:nvSpPr>
      <dsp:spPr>
        <a:xfrm rot="17588303">
          <a:off x="2145453" y="1770412"/>
          <a:ext cx="122187" cy="413501"/>
        </a:xfrm>
        <a:prstGeom prst="rightArrow">
          <a:avLst>
            <a:gd name="adj1" fmla="val 60000"/>
            <a:gd name="adj2" fmla="val 50000"/>
          </a:avLst>
        </a:prstGeom>
        <a:gradFill rotWithShape="0">
          <a:gsLst>
            <a:gs pos="0">
              <a:schemeClr val="accent3">
                <a:shade val="90000"/>
                <a:hueOff val="-347098"/>
                <a:satOff val="8594"/>
                <a:lumOff val="25947"/>
                <a:alphaOff val="0"/>
                <a:tint val="98000"/>
                <a:satMod val="120000"/>
                <a:lumMod val="110000"/>
              </a:schemeClr>
            </a:gs>
            <a:gs pos="100000">
              <a:schemeClr val="accent3">
                <a:shade val="90000"/>
                <a:hueOff val="-347098"/>
                <a:satOff val="8594"/>
                <a:lumOff val="25947"/>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2156579" y="1869966"/>
        <a:ext cx="85531" cy="248101"/>
      </dsp:txXfrm>
    </dsp:sp>
    <dsp:sp modelId="{985537D2-BBDA-44BE-9110-D1D6A239C42D}">
      <dsp:nvSpPr>
        <dsp:cNvPr id="0" name=""/>
        <dsp:cNvSpPr/>
      </dsp:nvSpPr>
      <dsp:spPr>
        <a:xfrm>
          <a:off x="1654965" y="0"/>
          <a:ext cx="1961787" cy="1945039"/>
        </a:xfrm>
        <a:prstGeom prst="ellipse">
          <a:avLst/>
        </a:prstGeom>
        <a:gradFill rotWithShape="0">
          <a:gsLst>
            <a:gs pos="0">
              <a:schemeClr val="accent3">
                <a:alpha val="90000"/>
                <a:hueOff val="0"/>
                <a:satOff val="0"/>
                <a:lumOff val="0"/>
                <a:alphaOff val="-40000"/>
                <a:tint val="98000"/>
                <a:satMod val="120000"/>
                <a:lumMod val="110000"/>
              </a:schemeClr>
            </a:gs>
            <a:gs pos="100000">
              <a:schemeClr val="accent3">
                <a:alpha val="90000"/>
                <a:hueOff val="0"/>
                <a:satOff val="0"/>
                <a:lumOff val="0"/>
                <a:alphaOff val="-4000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latin typeface="Times New Roman" pitchFamily="18" charset="0"/>
              <a:ea typeface="+mn-ea"/>
              <a:cs typeface="Times New Roman" pitchFamily="18" charset="0"/>
            </a:rPr>
            <a:t>Самооценка</a:t>
          </a:r>
          <a:endParaRPr lang="ru-RU" sz="1400" b="1" kern="1200" dirty="0">
            <a:solidFill>
              <a:schemeClr val="bg1"/>
            </a:solidFill>
            <a:latin typeface="Times New Roman" panose="02020603050405020304" pitchFamily="18" charset="0"/>
            <a:cs typeface="Times New Roman" panose="02020603050405020304" pitchFamily="18" charset="0"/>
          </a:endParaRPr>
        </a:p>
      </dsp:txBody>
      <dsp:txXfrm>
        <a:off x="1942262" y="284844"/>
        <a:ext cx="1387193" cy="1375351"/>
      </dsp:txXfrm>
    </dsp:sp>
    <dsp:sp modelId="{5BCA05B3-FD5D-40FA-A8EB-D23EC0BC77BC}">
      <dsp:nvSpPr>
        <dsp:cNvPr id="0" name=""/>
        <dsp:cNvSpPr/>
      </dsp:nvSpPr>
      <dsp:spPr>
        <a:xfrm rot="20985216">
          <a:off x="3671831" y="562482"/>
          <a:ext cx="177241" cy="413501"/>
        </a:xfrm>
        <a:prstGeom prst="rightArrow">
          <a:avLst>
            <a:gd name="adj1" fmla="val 60000"/>
            <a:gd name="adj2" fmla="val 50000"/>
          </a:avLst>
        </a:prstGeom>
        <a:gradFill rotWithShape="0">
          <a:gsLst>
            <a:gs pos="0">
              <a:schemeClr val="accent3">
                <a:shade val="90000"/>
                <a:hueOff val="-416518"/>
                <a:satOff val="10313"/>
                <a:lumOff val="31136"/>
                <a:alphaOff val="0"/>
                <a:tint val="98000"/>
                <a:satMod val="120000"/>
                <a:lumMod val="110000"/>
              </a:schemeClr>
            </a:gs>
            <a:gs pos="100000">
              <a:schemeClr val="accent3">
                <a:shade val="90000"/>
                <a:hueOff val="-416518"/>
                <a:satOff val="10313"/>
                <a:lumOff val="31136"/>
                <a:alphaOff val="0"/>
                <a:shade val="90000"/>
                <a:lumMod val="9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3672255" y="649911"/>
        <a:ext cx="124069" cy="24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3D4BE0F0-01DB-4A4B-AA3F-ED32F576EACD}" type="datetimeFigureOut">
              <a:rPr lang="ru-RU" smtClean="0"/>
              <a:t>25.10.2014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4BE0F0-01DB-4A4B-AA3F-ED32F576EACD}" type="datetimeFigureOut">
              <a:rPr lang="ru-RU" smtClean="0"/>
              <a:t>25.10.2014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4BE0F0-01DB-4A4B-AA3F-ED32F576EACD}" type="datetimeFigureOut">
              <a:rPr lang="ru-RU" smtClean="0"/>
              <a:t>25.10.2014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4BE0F0-01DB-4A4B-AA3F-ED32F576EACD}" type="datetimeFigureOut">
              <a:rPr lang="ru-RU" smtClean="0"/>
              <a:t>25.10.2014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D4BE0F0-01DB-4A4B-AA3F-ED32F576EACD}" type="datetimeFigureOut">
              <a:rPr lang="ru-RU" smtClean="0"/>
              <a:t>25.10.2014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D4BE0F0-01DB-4A4B-AA3F-ED32F576EACD}" type="datetimeFigureOut">
              <a:rPr lang="ru-RU" smtClean="0"/>
              <a:t>25.10.2014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3D4BE0F0-01DB-4A4B-AA3F-ED32F576EACD}" type="datetimeFigureOut">
              <a:rPr lang="ru-RU" smtClean="0"/>
              <a:t>25.10.2014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D4BE0F0-01DB-4A4B-AA3F-ED32F576EACD}" type="datetimeFigureOut">
              <a:rPr lang="ru-RU" smtClean="0"/>
              <a:t>25.10.2014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BE0F0-01DB-4A4B-AA3F-ED32F576EACD}" type="datetimeFigureOut">
              <a:rPr lang="ru-RU" smtClean="0"/>
              <a:t>25.10.2014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4BE0F0-01DB-4A4B-AA3F-ED32F576EACD}" type="datetimeFigureOut">
              <a:rPr lang="ru-RU" smtClean="0"/>
              <a:t>25.10.2014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FC62AF-32AE-4E40-9D8A-343AC8CA50E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4BE0F0-01DB-4A4B-AA3F-ED32F576EACD}" type="datetimeFigureOut">
              <a:rPr lang="ru-RU" smtClean="0"/>
              <a:t>25.10.2014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FC62AF-32AE-4E40-9D8A-343AC8CA50ED}" type="slidenum">
              <a:rPr lang="ru-RU" smtClean="0"/>
              <a:t>‹#›</a:t>
            </a:fld>
            <a:endParaRPr lang="ru-R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3D4BE0F0-01DB-4A4B-AA3F-ED32F576EACD}" type="datetimeFigureOut">
              <a:rPr lang="ru-RU" smtClean="0"/>
              <a:t>25.10.2014</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62FC62AF-32AE-4E40-9D8A-343AC8CA50ED}" type="slidenum">
              <a:rPr lang="ru-RU" smtClean="0"/>
              <a:t>‹#›</a:t>
            </a:fld>
            <a:endParaRPr lang="ru-RU"/>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3"/>
            <a:ext cx="8053284" cy="5184576"/>
          </a:xfrm>
        </p:spPr>
        <p:txBody>
          <a:bodyPr>
            <a:noAutofit/>
          </a:bodyPr>
          <a:lstStyle/>
          <a:p>
            <a:pPr algn="ctr"/>
            <a:r>
              <a:rPr lang="ru-RU" sz="7200" b="1" dirty="0">
                <a:solidFill>
                  <a:schemeClr val="accent3"/>
                </a:solidFill>
                <a:latin typeface="Gabriola" panose="04040605051002020D02" pitchFamily="82" charset="0"/>
              </a:rPr>
              <a:t>Преемственность дошкольных учреждений и школы</a:t>
            </a:r>
            <a:r>
              <a:rPr lang="ru-RU" sz="7200" dirty="0">
                <a:solidFill>
                  <a:schemeClr val="accent3"/>
                </a:solidFill>
                <a:latin typeface="Gabriola" panose="04040605051002020D02" pitchFamily="82" charset="0"/>
              </a:rPr>
              <a:t/>
            </a:r>
            <a:br>
              <a:rPr lang="ru-RU" sz="7200" dirty="0">
                <a:solidFill>
                  <a:schemeClr val="accent3"/>
                </a:solidFill>
                <a:latin typeface="Gabriola" panose="04040605051002020D02" pitchFamily="82" charset="0"/>
              </a:rPr>
            </a:br>
            <a:endParaRPr lang="ru-RU" sz="7200" dirty="0">
              <a:solidFill>
                <a:schemeClr val="accent3"/>
              </a:solidFill>
              <a:latin typeface="Gabriola" panose="04040605051002020D02" pitchFamily="82" charset="0"/>
            </a:endParaRPr>
          </a:p>
        </p:txBody>
      </p:sp>
      <p:sp>
        <p:nvSpPr>
          <p:cNvPr id="3" name="Подзаголовок 2"/>
          <p:cNvSpPr>
            <a:spLocks noGrp="1"/>
          </p:cNvSpPr>
          <p:nvPr>
            <p:ph type="subTitle" idx="1"/>
          </p:nvPr>
        </p:nvSpPr>
        <p:spPr>
          <a:xfrm>
            <a:off x="5076056" y="5445224"/>
            <a:ext cx="3672408" cy="1296144"/>
          </a:xfrm>
        </p:spPr>
        <p:txBody>
          <a:bodyPr>
            <a:normAutofit lnSpcReduction="10000"/>
          </a:bodyPr>
          <a:lstStyle/>
          <a:p>
            <a:pPr algn="r"/>
            <a:r>
              <a:rPr lang="ru-RU" dirty="0">
                <a:solidFill>
                  <a:schemeClr val="bg1"/>
                </a:solidFill>
                <a:latin typeface="Times New Roman" panose="02020603050405020304" pitchFamily="18" charset="0"/>
                <a:cs typeface="Times New Roman" panose="02020603050405020304" pitchFamily="18" charset="0"/>
              </a:rPr>
              <a:t>Работу выполнила: </a:t>
            </a:r>
            <a:r>
              <a:rPr lang="ru-RU" dirty="0" smtClean="0">
                <a:solidFill>
                  <a:schemeClr val="bg1"/>
                </a:solidFill>
                <a:latin typeface="Times New Roman" panose="02020603050405020304" pitchFamily="18" charset="0"/>
                <a:cs typeface="Times New Roman" panose="02020603050405020304" pitchFamily="18" charset="0"/>
              </a:rPr>
              <a:t>воспитатель </a:t>
            </a:r>
            <a:r>
              <a:rPr lang="ru-RU" dirty="0">
                <a:solidFill>
                  <a:schemeClr val="bg1"/>
                </a:solidFill>
                <a:latin typeface="Times New Roman" panose="02020603050405020304" pitchFamily="18" charset="0"/>
                <a:cs typeface="Times New Roman" panose="02020603050405020304" pitchFamily="18" charset="0"/>
              </a:rPr>
              <a:t>ГБОУ </a:t>
            </a:r>
            <a:r>
              <a:rPr lang="ru-RU" dirty="0" smtClean="0">
                <a:solidFill>
                  <a:schemeClr val="bg1"/>
                </a:solidFill>
                <a:latin typeface="Times New Roman" panose="02020603050405020304" pitchFamily="18" charset="0"/>
                <a:cs typeface="Times New Roman" panose="02020603050405020304" pitchFamily="18" charset="0"/>
              </a:rPr>
              <a:t>Детского </a:t>
            </a:r>
            <a:r>
              <a:rPr lang="ru-RU" dirty="0">
                <a:solidFill>
                  <a:schemeClr val="bg1"/>
                </a:solidFill>
                <a:latin typeface="Times New Roman" panose="02020603050405020304" pitchFamily="18" charset="0"/>
                <a:cs typeface="Times New Roman" panose="02020603050405020304" pitchFamily="18" charset="0"/>
              </a:rPr>
              <a:t>сада </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комбинированного вида № 1951</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 Медова Наталья Витальевна</a:t>
            </a:r>
            <a:endParaRPr lang="ru-RU" dirty="0"/>
          </a:p>
        </p:txBody>
      </p:sp>
    </p:spTree>
    <p:extLst>
      <p:ext uri="{BB962C8B-B14F-4D97-AF65-F5344CB8AC3E}">
        <p14:creationId xmlns:p14="http://schemas.microsoft.com/office/powerpoint/2010/main" val="2712828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Autofit/>
          </a:bodyPr>
          <a:lstStyle/>
          <a:p>
            <a:pPr marL="0" indent="0">
              <a:buNone/>
            </a:pPr>
            <a:r>
              <a:rPr lang="ru-RU" sz="2100" dirty="0" smtClean="0">
                <a:solidFill>
                  <a:schemeClr val="bg1"/>
                </a:solidFill>
                <a:latin typeface="Times New Roman" panose="02020603050405020304" pitchFamily="18" charset="0"/>
                <a:cs typeface="Times New Roman" panose="02020603050405020304" pitchFamily="18" charset="0"/>
              </a:rPr>
              <a:t>       Для </a:t>
            </a:r>
            <a:r>
              <a:rPr lang="ru-RU" sz="2100" dirty="0">
                <a:solidFill>
                  <a:schemeClr val="bg1"/>
                </a:solidFill>
                <a:latin typeface="Times New Roman" panose="02020603050405020304" pitchFamily="18" charset="0"/>
                <a:cs typeface="Times New Roman" panose="02020603050405020304" pitchFamily="18" charset="0"/>
              </a:rPr>
              <a:t>большинства детей этот возраст наиболее благоприятный период, когда школьное обучение, его правила и система ценностей не является психотравмирующим фактором. Но тогда первый класс окажется разновозрастным – от 6 до 8 лет. Как показывает педагогический опыт, важен не столько биологический возраст, сколько уровень его психического развития, поскольку ребенок становится школьником тогда, когда приобретает соответствующую позицию, а это возможно лишь при отсутствии устойчивых эффективных комплексов, связанных со школьной жизнью.</a:t>
            </a:r>
          </a:p>
          <a:p>
            <a:pPr marL="0" indent="0">
              <a:buNone/>
            </a:pPr>
            <a:r>
              <a:rPr lang="ru-RU" sz="2100" dirty="0" smtClean="0">
                <a:solidFill>
                  <a:schemeClr val="bg1"/>
                </a:solidFill>
                <a:latin typeface="Times New Roman" panose="02020603050405020304" pitchFamily="18" charset="0"/>
                <a:cs typeface="Times New Roman" panose="02020603050405020304" pitchFamily="18" charset="0"/>
              </a:rPr>
              <a:t>       Преемственность </a:t>
            </a:r>
            <a:r>
              <a:rPr lang="ru-RU" sz="2100" dirty="0">
                <a:solidFill>
                  <a:schemeClr val="bg1"/>
                </a:solidFill>
                <a:latin typeface="Times New Roman" panose="02020603050405020304" pitchFamily="18" charset="0"/>
                <a:cs typeface="Times New Roman" panose="02020603050405020304" pitchFamily="18" charset="0"/>
              </a:rPr>
              <a:t>дошкольного и школьного образования рассматривается как уровень непрерывного образования ребенка. Но это не означает, что основная цель дошкольного образования – подготовка к школе. К сожалению, сегодня многие сводят цели непрерывного образования к формированию уже в дошкольном детстве узко предметных знаний, умений и навыков. И в этом случае преемственность между дошкольным и младшим школьным возрастом определяется не тем, развиты ли у будущего школьника качества, необходимые для осуществления новой деятельности – учения, а только тем, готов ли он к изучению русского языка, математики, природоведению</a:t>
            </a:r>
            <a:r>
              <a:rPr lang="ru-RU" sz="2100" dirty="0" smtClean="0">
                <a:solidFill>
                  <a:schemeClr val="bg1"/>
                </a:solidFill>
                <a:latin typeface="Times New Roman" panose="02020603050405020304" pitchFamily="18" charset="0"/>
                <a:cs typeface="Times New Roman" panose="02020603050405020304" pitchFamily="18" charset="0"/>
              </a:rPr>
              <a:t>.</a:t>
            </a:r>
            <a:endParaRPr lang="ru-RU" sz="2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1516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01399301"/>
              </p:ext>
            </p:extLst>
          </p:nvPr>
        </p:nvGraphicFramePr>
        <p:xfrm>
          <a:off x="395536" y="216011"/>
          <a:ext cx="8424936" cy="6381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2361797"/>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552728"/>
          </a:xfrm>
        </p:spPr>
        <p:txBody>
          <a:bodyPr>
            <a:normAutofit lnSpcReduction="10000"/>
          </a:bodyPr>
          <a:lstStyle/>
          <a:p>
            <a:pPr marL="0" indent="0">
              <a:buNone/>
            </a:pPr>
            <a:r>
              <a:rPr lang="ru-RU" dirty="0" smtClean="0"/>
              <a:t>      </a:t>
            </a:r>
            <a:r>
              <a:rPr lang="ru-RU" sz="2300" dirty="0" smtClean="0">
                <a:solidFill>
                  <a:schemeClr val="bg1"/>
                </a:solidFill>
                <a:latin typeface="Times New Roman" panose="02020603050405020304" pitchFamily="18" charset="0"/>
                <a:cs typeface="Times New Roman" panose="02020603050405020304" pitchFamily="18" charset="0"/>
              </a:rPr>
              <a:t>Решение </a:t>
            </a:r>
            <a:r>
              <a:rPr lang="ru-RU" sz="2300" dirty="0">
                <a:solidFill>
                  <a:schemeClr val="bg1"/>
                </a:solidFill>
                <a:latin typeface="Times New Roman" panose="02020603050405020304" pitchFamily="18" charset="0"/>
                <a:cs typeface="Times New Roman" panose="02020603050405020304" pitchFamily="18" charset="0"/>
              </a:rPr>
              <a:t>этих задач может быть достигнуто различными путями. Один из них – создание непрерывных комплексных программ дошкольного и </a:t>
            </a:r>
            <a:r>
              <a:rPr lang="ru-RU" sz="2300" dirty="0" smtClean="0">
                <a:solidFill>
                  <a:schemeClr val="bg1"/>
                </a:solidFill>
                <a:latin typeface="Times New Roman" panose="02020603050405020304" pitchFamily="18" charset="0"/>
                <a:cs typeface="Times New Roman" panose="02020603050405020304" pitchFamily="18" charset="0"/>
              </a:rPr>
              <a:t>начального школьного </a:t>
            </a:r>
            <a:r>
              <a:rPr lang="ru-RU" sz="2300" dirty="0">
                <a:solidFill>
                  <a:schemeClr val="bg1"/>
                </a:solidFill>
                <a:latin typeface="Times New Roman" panose="02020603050405020304" pitchFamily="18" charset="0"/>
                <a:cs typeface="Times New Roman" panose="02020603050405020304" pitchFamily="18" charset="0"/>
              </a:rPr>
              <a:t>образования, либо единым авторским коллективом, либо взаимодействующими коллективами. Примером является программа «Школа 2100» (авторы Л. Г. </a:t>
            </a:r>
            <a:r>
              <a:rPr lang="ru-RU" sz="2300" dirty="0" err="1">
                <a:solidFill>
                  <a:schemeClr val="bg1"/>
                </a:solidFill>
                <a:latin typeface="Times New Roman" panose="02020603050405020304" pitchFamily="18" charset="0"/>
                <a:cs typeface="Times New Roman" panose="02020603050405020304" pitchFamily="18" charset="0"/>
              </a:rPr>
              <a:t>Петтерсон</a:t>
            </a:r>
            <a:r>
              <a:rPr lang="ru-RU" sz="2300" dirty="0">
                <a:solidFill>
                  <a:schemeClr val="bg1"/>
                </a:solidFill>
                <a:latin typeface="Times New Roman" panose="02020603050405020304" pitchFamily="18" charset="0"/>
                <a:cs typeface="Times New Roman" panose="02020603050405020304" pitchFamily="18" charset="0"/>
              </a:rPr>
              <a:t>, Е. Е. </a:t>
            </a:r>
            <a:r>
              <a:rPr lang="ru-RU" sz="2300" dirty="0" err="1">
                <a:solidFill>
                  <a:schemeClr val="bg1"/>
                </a:solidFill>
                <a:latin typeface="Times New Roman" panose="02020603050405020304" pitchFamily="18" charset="0"/>
                <a:cs typeface="Times New Roman" panose="02020603050405020304" pitchFamily="18" charset="0"/>
              </a:rPr>
              <a:t>Кочемасова</a:t>
            </a:r>
            <a:r>
              <a:rPr lang="ru-RU" sz="2300" dirty="0">
                <a:solidFill>
                  <a:schemeClr val="bg1"/>
                </a:solidFill>
                <a:latin typeface="Times New Roman" panose="02020603050405020304" pitchFamily="18" charset="0"/>
                <a:cs typeface="Times New Roman" panose="02020603050405020304" pitchFamily="18" charset="0"/>
              </a:rPr>
              <a:t>, Н. П. Холина) и «Из детство в отрочество» (авторский коллектив под руководством Т. А. </a:t>
            </a:r>
            <a:r>
              <a:rPr lang="ru-RU" sz="2300" dirty="0" err="1">
                <a:solidFill>
                  <a:schemeClr val="bg1"/>
                </a:solidFill>
                <a:latin typeface="Times New Roman" panose="02020603050405020304" pitchFamily="18" charset="0"/>
                <a:cs typeface="Times New Roman" panose="02020603050405020304" pitchFamily="18" charset="0"/>
              </a:rPr>
              <a:t>Дороновой</a:t>
            </a:r>
            <a:r>
              <a:rPr lang="ru-RU" sz="2300" dirty="0">
                <a:solidFill>
                  <a:schemeClr val="bg1"/>
                </a:solidFill>
                <a:latin typeface="Times New Roman" panose="02020603050405020304" pitchFamily="18" charset="0"/>
                <a:cs typeface="Times New Roman" panose="02020603050405020304" pitchFamily="18" charset="0"/>
              </a:rPr>
              <a:t>).</a:t>
            </a:r>
          </a:p>
          <a:p>
            <a:pPr marL="0" indent="0">
              <a:buNone/>
            </a:pPr>
            <a:r>
              <a:rPr lang="ru-RU" sz="2300" dirty="0" smtClean="0">
                <a:solidFill>
                  <a:schemeClr val="bg1"/>
                </a:solidFill>
                <a:latin typeface="Times New Roman" panose="02020603050405020304" pitchFamily="18" charset="0"/>
                <a:cs typeface="Times New Roman" panose="02020603050405020304" pitchFamily="18" charset="0"/>
              </a:rPr>
              <a:t>      Переход </a:t>
            </a:r>
            <a:r>
              <a:rPr lang="ru-RU" sz="2300" dirty="0">
                <a:solidFill>
                  <a:schemeClr val="bg1"/>
                </a:solidFill>
                <a:latin typeface="Times New Roman" panose="02020603050405020304" pitchFamily="18" charset="0"/>
                <a:cs typeface="Times New Roman" panose="02020603050405020304" pitchFamily="18" charset="0"/>
              </a:rPr>
              <a:t>из стадии дошкольного детства в школьный возраст как следствие внутренних закономерностей ребенка предполагает возможности, которые предоставляет игра как ведущая для развития ребенка деятельность, которая спонтанно переходит к следующему виду деятельности – учению, ребенок занимает новое место в системе общественных отношений. Уже в школе, входя в новую возрастную стадию: «… проходит некоторое время, знания ребенка расширяются, увеличиваются его умения, растут его силы, и в результате деятельность в детском саду теряет для него прежний смысл и он все больше «выпадает» из жизни детского сада» (А. Н. Леонтьев</a:t>
            </a:r>
            <a:r>
              <a:rPr lang="ru-RU" sz="2300" dirty="0" smtClean="0">
                <a:solidFill>
                  <a:schemeClr val="bg1"/>
                </a:solidFill>
                <a:latin typeface="Times New Roman" panose="02020603050405020304" pitchFamily="18" charset="0"/>
                <a:cs typeface="Times New Roman" panose="02020603050405020304" pitchFamily="18" charset="0"/>
              </a:rPr>
              <a:t>).</a:t>
            </a:r>
            <a:endParaRPr lang="ru-RU" sz="23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7562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57588452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480720"/>
          </a:xfrm>
        </p:spPr>
        <p:txBody>
          <a:bodyPr>
            <a:normAutofit/>
          </a:bodyPr>
          <a:lstStyle/>
          <a:p>
            <a:pPr marL="0" indent="0">
              <a:buNone/>
            </a:pPr>
            <a:r>
              <a:rPr lang="ru-RU" dirty="0" smtClean="0"/>
              <a:t>      </a:t>
            </a:r>
            <a:r>
              <a:rPr lang="ru-RU" sz="2000" dirty="0" smtClean="0">
                <a:solidFill>
                  <a:schemeClr val="bg1"/>
                </a:solidFill>
                <a:latin typeface="Times New Roman" panose="02020603050405020304" pitchFamily="18" charset="0"/>
                <a:cs typeface="Times New Roman" panose="02020603050405020304" pitchFamily="18" charset="0"/>
              </a:rPr>
              <a:t>Отсюда </a:t>
            </a:r>
            <a:r>
              <a:rPr lang="ru-RU" sz="2000" dirty="0">
                <a:solidFill>
                  <a:schemeClr val="bg1"/>
                </a:solidFill>
                <a:latin typeface="Times New Roman" panose="02020603050405020304" pitchFamily="18" charset="0"/>
                <a:cs typeface="Times New Roman" panose="02020603050405020304" pitchFamily="18" charset="0"/>
              </a:rPr>
              <a:t>видно, что переход от одной возрастной стадии к другой и от предшествующей «ведущей деятельности» к последующей связывается с</a:t>
            </a:r>
            <a:r>
              <a:rPr lang="ru-RU" sz="2000" dirty="0" smtClean="0">
                <a:solidFill>
                  <a:schemeClr val="bg1"/>
                </a:solidFill>
                <a:latin typeface="Times New Roman" panose="02020603050405020304" pitchFamily="18" charset="0"/>
                <a:cs typeface="Times New Roman" panose="02020603050405020304" pitchFamily="18" charset="0"/>
              </a:rPr>
              <a:t> </a:t>
            </a:r>
            <a:r>
              <a:rPr lang="ru-RU" sz="2000" dirty="0">
                <a:solidFill>
                  <a:schemeClr val="bg1"/>
                </a:solidFill>
                <a:latin typeface="Times New Roman" panose="02020603050405020304" pitchFamily="18" charset="0"/>
                <a:cs typeface="Times New Roman" panose="02020603050405020304" pitchFamily="18" charset="0"/>
              </a:rPr>
              <a:t>противоречием между вросшими знаниями, умениями и возможностями ребенка, и на </a:t>
            </a:r>
            <a:r>
              <a:rPr lang="ru-RU" sz="2000" dirty="0" smtClean="0">
                <a:solidFill>
                  <a:schemeClr val="bg1"/>
                </a:solidFill>
                <a:latin typeface="Times New Roman" panose="02020603050405020304" pitchFamily="18" charset="0"/>
                <a:cs typeface="Times New Roman" panose="02020603050405020304" pitchFamily="18" charset="0"/>
              </a:rPr>
              <a:t>личном уровне </a:t>
            </a:r>
            <a:r>
              <a:rPr lang="ru-RU" sz="2000" dirty="0">
                <a:solidFill>
                  <a:schemeClr val="bg1"/>
                </a:solidFill>
                <a:latin typeface="Times New Roman" panose="02020603050405020304" pitchFamily="18" charset="0"/>
                <a:cs typeface="Times New Roman" panose="02020603050405020304" pitchFamily="18" charset="0"/>
              </a:rPr>
              <a:t>организации содержания образовательного процесса в детском саду в то время.</a:t>
            </a:r>
          </a:p>
          <a:p>
            <a:pPr marL="0" indent="0">
              <a:buNone/>
            </a:pPr>
            <a:r>
              <a:rPr lang="ru-RU" sz="2000" dirty="0" smtClean="0">
                <a:solidFill>
                  <a:schemeClr val="bg1"/>
                </a:solidFill>
                <a:latin typeface="Times New Roman" panose="02020603050405020304" pitchFamily="18" charset="0"/>
                <a:cs typeface="Times New Roman" panose="02020603050405020304" pitchFamily="18" charset="0"/>
              </a:rPr>
              <a:t>      Это </a:t>
            </a:r>
            <a:r>
              <a:rPr lang="ru-RU" sz="2000" dirty="0">
                <a:solidFill>
                  <a:schemeClr val="bg1"/>
                </a:solidFill>
                <a:latin typeface="Times New Roman" panose="02020603050405020304" pitchFamily="18" charset="0"/>
                <a:cs typeface="Times New Roman" panose="02020603050405020304" pitchFamily="18" charset="0"/>
              </a:rPr>
              <a:t>противоречие решалось в последние 50 – 70 лет. В 30-годы обучение начиналось с 8-ми лет, затем возрастной порог был передвинут, и в 60 – 70-е годы обучение начиналось с 7-ми лет. В 1971 году Д. Б. </a:t>
            </a:r>
            <a:r>
              <a:rPr lang="ru-RU" sz="2000" dirty="0" err="1">
                <a:solidFill>
                  <a:schemeClr val="bg1"/>
                </a:solidFill>
                <a:latin typeface="Times New Roman" panose="02020603050405020304" pitchFamily="18" charset="0"/>
                <a:cs typeface="Times New Roman" panose="02020603050405020304" pitchFamily="18" charset="0"/>
              </a:rPr>
              <a:t>Элькониным</a:t>
            </a:r>
            <a:r>
              <a:rPr lang="ru-RU" sz="2000" dirty="0">
                <a:solidFill>
                  <a:schemeClr val="bg1"/>
                </a:solidFill>
                <a:latin typeface="Times New Roman" panose="02020603050405020304" pitchFamily="18" charset="0"/>
                <a:cs typeface="Times New Roman" panose="02020603050405020304" pitchFamily="18" charset="0"/>
              </a:rPr>
              <a:t> была объявлена возрастная периодизация, основанная на поочередной смене ведущих деятельностей, в одном возрастном периоде обеспечивающих преимущественное развитие </a:t>
            </a:r>
            <a:r>
              <a:rPr lang="ru-RU" sz="2000" dirty="0" err="1">
                <a:solidFill>
                  <a:schemeClr val="bg1"/>
                </a:solidFill>
                <a:latin typeface="Times New Roman" panose="02020603050405020304" pitchFamily="18" charset="0"/>
                <a:cs typeface="Times New Roman" panose="02020603050405020304" pitchFamily="18" charset="0"/>
              </a:rPr>
              <a:t>мотиввационно-потребностной</a:t>
            </a:r>
            <a:r>
              <a:rPr lang="ru-RU" sz="2000" dirty="0">
                <a:solidFill>
                  <a:schemeClr val="bg1"/>
                </a:solidFill>
                <a:latin typeface="Times New Roman" panose="02020603050405020304" pitchFamily="18" charset="0"/>
                <a:cs typeface="Times New Roman" panose="02020603050405020304" pitchFamily="18" charset="0"/>
              </a:rPr>
              <a:t> сферы, а на сменяющем его этапе – операционно-технической. Именно в это время и возник «кризис 7 лет», который на сегодня многими педагогами воспринимается не как следствие «социальной ситуации» того времени, а как следствие процессов, протекающих во внутреннем пространстве мира ребенка.</a:t>
            </a:r>
          </a:p>
          <a:p>
            <a:pPr marL="0" indent="0">
              <a:buNone/>
            </a:pPr>
            <a:r>
              <a:rPr lang="ru-RU" sz="2000" dirty="0" smtClean="0">
                <a:solidFill>
                  <a:schemeClr val="bg1"/>
                </a:solidFill>
                <a:latin typeface="Times New Roman" panose="02020603050405020304" pitchFamily="18" charset="0"/>
                <a:cs typeface="Times New Roman" panose="02020603050405020304" pitchFamily="18" charset="0"/>
              </a:rPr>
              <a:t>      На </a:t>
            </a:r>
            <a:r>
              <a:rPr lang="ru-RU" sz="2000" dirty="0">
                <a:solidFill>
                  <a:schemeClr val="bg1"/>
                </a:solidFill>
                <a:latin typeface="Times New Roman" panose="02020603050405020304" pitchFamily="18" charset="0"/>
                <a:cs typeface="Times New Roman" panose="02020603050405020304" pitchFamily="18" charset="0"/>
              </a:rPr>
              <a:t>современном этапе эксперимент по обучению детей в школе с 6 лет завершился новым «сдвигом» школьного возраста – 6 – 6,5 лет. Этот возраст совпадает с «кризисом 7 лет», и у шестилетнего ребенка это предполагается «педагогической катастрофой», обуславливающей неготовность ребенка к школьному обучению</a:t>
            </a:r>
            <a:r>
              <a:rPr lang="ru-RU" sz="2000" dirty="0" smtClean="0">
                <a:solidFill>
                  <a:schemeClr val="bg1"/>
                </a:solidFill>
                <a:latin typeface="Times New Roman" panose="02020603050405020304" pitchFamily="18" charset="0"/>
                <a:cs typeface="Times New Roman" panose="02020603050405020304" pitchFamily="18" charset="0"/>
              </a:rPr>
              <a:t>.</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04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7157868"/>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Autofit/>
          </a:bodyPr>
          <a:lstStyle/>
          <a:p>
            <a:pPr marL="0" indent="0">
              <a:buNone/>
            </a:pPr>
            <a:r>
              <a:rPr lang="ru-RU" sz="2700" dirty="0" smtClean="0">
                <a:solidFill>
                  <a:schemeClr val="bg1"/>
                </a:solidFill>
                <a:latin typeface="Times New Roman" panose="02020603050405020304" pitchFamily="18" charset="0"/>
                <a:cs typeface="Times New Roman" panose="02020603050405020304" pitchFamily="18" charset="0"/>
              </a:rPr>
              <a:t>      Таким </a:t>
            </a:r>
            <a:r>
              <a:rPr lang="ru-RU" sz="2700" dirty="0">
                <a:solidFill>
                  <a:schemeClr val="bg1"/>
                </a:solidFill>
                <a:latin typeface="Times New Roman" panose="02020603050405020304" pitchFamily="18" charset="0"/>
                <a:cs typeface="Times New Roman" panose="02020603050405020304" pitchFamily="18" charset="0"/>
              </a:rPr>
              <a:t>образом, формирование отсутствующей мотивации готовит ребенка к вхождению в новую возрастную стадию, характеризующуюся соответствующей ведущей деятельностью.</a:t>
            </a:r>
          </a:p>
          <a:p>
            <a:pPr marL="0" indent="0">
              <a:buNone/>
            </a:pPr>
            <a:r>
              <a:rPr lang="ru-RU" sz="2700" dirty="0" smtClean="0">
                <a:solidFill>
                  <a:schemeClr val="bg1"/>
                </a:solidFill>
                <a:latin typeface="Times New Roman" panose="02020603050405020304" pitchFamily="18" charset="0"/>
                <a:cs typeface="Times New Roman" panose="02020603050405020304" pitchFamily="18" charset="0"/>
              </a:rPr>
              <a:t>       Из </a:t>
            </a:r>
            <a:r>
              <a:rPr lang="ru-RU" sz="2700" dirty="0">
                <a:solidFill>
                  <a:schemeClr val="bg1"/>
                </a:solidFill>
                <a:latin typeface="Times New Roman" panose="02020603050405020304" pitchFamily="18" charset="0"/>
                <a:cs typeface="Times New Roman" panose="02020603050405020304" pitchFamily="18" charset="0"/>
              </a:rPr>
              <a:t>этого можно сделать вывод, что переход в новый возрастной период обусловлен объективными общественно-историческими условиями, общей «социальной ситуацией развития» детства. Образовательный процесс в дошкольном учреждении должен быть организован и содержательно выдержан таким образом, чтоб не создавалось  условий для «перерастания» его ребенком и «выпадения» ребенка из него. Организация и систематическое выдерживание подобной ситуации в дошкольном образовательном учреждении позволит осуществить преемственное развивающее обучение и воспитание </a:t>
            </a:r>
            <a:r>
              <a:rPr lang="ru-RU" sz="2700" dirty="0" smtClean="0">
                <a:solidFill>
                  <a:schemeClr val="bg1"/>
                </a:solidFill>
                <a:latin typeface="Times New Roman" panose="02020603050405020304" pitchFamily="18" charset="0"/>
                <a:cs typeface="Times New Roman" panose="02020603050405020304" pitchFamily="18" charset="0"/>
              </a:rPr>
              <a:t>ребенка.</a:t>
            </a:r>
            <a:endParaRPr lang="ru-RU" sz="2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4157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19339928"/>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a:bodyPr>
          <a:lstStyle/>
          <a:p>
            <a:pPr marL="0" indent="0">
              <a:buNone/>
            </a:pPr>
            <a:r>
              <a:rPr lang="ru-RU" sz="2700" dirty="0" smtClean="0">
                <a:solidFill>
                  <a:schemeClr val="bg1"/>
                </a:solidFill>
                <a:latin typeface="Times New Roman" panose="02020603050405020304" pitchFamily="18" charset="0"/>
                <a:cs typeface="Times New Roman" panose="02020603050405020304" pitchFamily="18" charset="0"/>
              </a:rPr>
              <a:t>       Целесообразное </a:t>
            </a:r>
            <a:r>
              <a:rPr lang="ru-RU" sz="2700" dirty="0">
                <a:solidFill>
                  <a:schemeClr val="bg1"/>
                </a:solidFill>
                <a:latin typeface="Times New Roman" panose="02020603050405020304" pitchFamily="18" charset="0"/>
                <a:cs typeface="Times New Roman" panose="02020603050405020304" pitchFamily="18" charset="0"/>
              </a:rPr>
              <a:t>взаимодействие между ведущими линиями обучения и воспитания в этом возрасте определяет успешность всего дальнейшего развития ребенка, комфортность его пребывания в начальной школе.</a:t>
            </a:r>
          </a:p>
          <a:p>
            <a:pPr marL="0" indent="0">
              <a:buNone/>
            </a:pPr>
            <a:r>
              <a:rPr lang="ru-RU" sz="2700" dirty="0" smtClean="0">
                <a:solidFill>
                  <a:schemeClr val="bg1"/>
                </a:solidFill>
                <a:latin typeface="Times New Roman" panose="02020603050405020304" pitchFamily="18" charset="0"/>
                <a:cs typeface="Times New Roman" panose="02020603050405020304" pitchFamily="18" charset="0"/>
              </a:rPr>
              <a:t>        В </a:t>
            </a:r>
            <a:r>
              <a:rPr lang="ru-RU" sz="2700" dirty="0">
                <a:solidFill>
                  <a:schemeClr val="bg1"/>
                </a:solidFill>
                <a:latin typeface="Times New Roman" panose="02020603050405020304" pitchFamily="18" charset="0"/>
                <a:cs typeface="Times New Roman" panose="02020603050405020304" pitchFamily="18" charset="0"/>
              </a:rPr>
              <a:t>последнее десятилетие проходит внедрение в практику работы разнообразие дошкольных  образовательных учреждений и реализуют различные подходы к вопросам образования и развития ребенка дошкольного возраста. Поэтому система непрерывного преемственного образования дошкольников и младших школьников определяет цель и образовательное содержание дошкольных программ и их связь с школьными. Главной проблемой педагогов-воспитателей является необходимость реализации этих программ на уровне образовательных технологий</a:t>
            </a:r>
            <a:r>
              <a:rPr lang="ru-RU" sz="2700" dirty="0" smtClean="0">
                <a:solidFill>
                  <a:schemeClr val="bg1"/>
                </a:solidFill>
                <a:latin typeface="Times New Roman" panose="02020603050405020304" pitchFamily="18" charset="0"/>
                <a:cs typeface="Times New Roman" panose="02020603050405020304" pitchFamily="18" charset="0"/>
              </a:rPr>
              <a:t>.</a:t>
            </a:r>
            <a:endParaRPr lang="ru-RU" sz="2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35769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69310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480720"/>
          </a:xfrm>
        </p:spPr>
        <p:txBody>
          <a:bodyPr>
            <a:normAutofit lnSpcReduction="10000"/>
          </a:bodyPr>
          <a:lstStyle/>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      Преемственность </a:t>
            </a:r>
            <a:r>
              <a:rPr lang="ru-RU" sz="2400" dirty="0">
                <a:solidFill>
                  <a:schemeClr val="bg1"/>
                </a:solidFill>
                <a:latin typeface="Times New Roman" panose="02020603050405020304" pitchFamily="18" charset="0"/>
                <a:cs typeface="Times New Roman" panose="02020603050405020304" pitchFamily="18" charset="0"/>
              </a:rPr>
              <a:t>– это объективная, необходимая связь между новым и старым в процессе развития, одна из наиболее существенных черт закона отрицания.</a:t>
            </a:r>
          </a:p>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      Термин </a:t>
            </a:r>
            <a:r>
              <a:rPr lang="ru-RU" sz="2400" b="1" dirty="0">
                <a:solidFill>
                  <a:schemeClr val="bg1"/>
                </a:solidFill>
                <a:latin typeface="Times New Roman" panose="02020603050405020304" pitchFamily="18" charset="0"/>
                <a:cs typeface="Times New Roman" panose="02020603050405020304" pitchFamily="18" charset="0"/>
              </a:rPr>
              <a:t>«готовность к школе»</a:t>
            </a:r>
            <a:r>
              <a:rPr lang="ru-RU" sz="2400" dirty="0">
                <a:solidFill>
                  <a:schemeClr val="bg1"/>
                </a:solidFill>
                <a:latin typeface="Times New Roman" panose="02020603050405020304" pitchFamily="18" charset="0"/>
                <a:cs typeface="Times New Roman" panose="02020603050405020304" pitchFamily="18" charset="0"/>
              </a:rPr>
              <a:t> воспринимается педагогами дошкольного воспитания и учителями однозначно, в основном, с точки зрения готовности к изучению конкретных школьных предметов, что породило систему предварительного тестирования знаний, умений и навыков дошкольников при поступлении в школу на конкретном содержательном материале (счет, решение примеров «в уме» и решение простых задач, чтение текстов, списывание слов и фраз и т. д</a:t>
            </a:r>
            <a:r>
              <a:rPr lang="ru-RU" sz="2400" dirty="0" smtClean="0">
                <a:solidFill>
                  <a:schemeClr val="bg1"/>
                </a:solidFill>
                <a:latin typeface="Times New Roman" panose="02020603050405020304" pitchFamily="18" charset="0"/>
                <a:cs typeface="Times New Roman" panose="02020603050405020304" pitchFamily="18" charset="0"/>
              </a:rPr>
              <a:t>.).</a:t>
            </a:r>
            <a:endParaRPr lang="ru-RU"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      Таким </a:t>
            </a:r>
            <a:r>
              <a:rPr lang="ru-RU" sz="2400" dirty="0">
                <a:solidFill>
                  <a:schemeClr val="bg1"/>
                </a:solidFill>
                <a:latin typeface="Times New Roman" panose="02020603050405020304" pitchFamily="18" charset="0"/>
                <a:cs typeface="Times New Roman" panose="02020603050405020304" pitchFamily="18" charset="0"/>
              </a:rPr>
              <a:t>образом, формирование готовности к школе подразумевает целенаправленную подготовку ребенка к новой ведущей деятельности, принципиально отличающейся от всех дошкольных деятельностей (игровой, конструктивной, художественной и т. д.). Новым видом деятельности для детей будет являться учебная деятельность</a:t>
            </a:r>
            <a:r>
              <a:rPr lang="ru-RU" sz="2400" dirty="0" smtClean="0">
                <a:solidFill>
                  <a:schemeClr val="bg1"/>
                </a:solidFill>
                <a:latin typeface="Times New Roman" panose="02020603050405020304" pitchFamily="18" charset="0"/>
                <a:cs typeface="Times New Roman" panose="02020603050405020304" pitchFamily="18" charset="0"/>
              </a:rPr>
              <a:t>.</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8332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16631"/>
            <a:ext cx="7125113" cy="720081"/>
          </a:xfrm>
        </p:spPr>
        <p:txBody>
          <a:bodyPr/>
          <a:lstStyle/>
          <a:p>
            <a:pPr algn="ctr"/>
            <a:r>
              <a:rPr lang="ru-RU" sz="3600" b="1" dirty="0" smtClean="0">
                <a:solidFill>
                  <a:srgbClr val="002060"/>
                </a:solidFill>
                <a:latin typeface="Monotype Corsiva" panose="03010101010201010101" pitchFamily="66" charset="0"/>
              </a:rPr>
              <a:t>Список использованной литературы:</a:t>
            </a:r>
            <a:endParaRPr lang="ru-RU" sz="3600" b="1" dirty="0">
              <a:solidFill>
                <a:srgbClr val="002060"/>
              </a:solidFill>
              <a:latin typeface="Monotype Corsiva" panose="03010101010201010101" pitchFamily="66" charset="0"/>
            </a:endParaRPr>
          </a:p>
        </p:txBody>
      </p:sp>
      <p:sp>
        <p:nvSpPr>
          <p:cNvPr id="3" name="Объект 2"/>
          <p:cNvSpPr>
            <a:spLocks noGrp="1"/>
          </p:cNvSpPr>
          <p:nvPr>
            <p:ph idx="1"/>
          </p:nvPr>
        </p:nvSpPr>
        <p:spPr>
          <a:xfrm>
            <a:off x="179512" y="1052736"/>
            <a:ext cx="8640960" cy="5544615"/>
          </a:xfrm>
        </p:spPr>
        <p:txBody>
          <a:bodyPr>
            <a:noAutofit/>
          </a:bodyPr>
          <a:lstStyle/>
          <a:p>
            <a:pPr marL="0" indent="0">
              <a:buNone/>
            </a:pPr>
            <a:r>
              <a:rPr lang="ru-RU" sz="2300" b="1" dirty="0" smtClean="0">
                <a:solidFill>
                  <a:schemeClr val="bg1"/>
                </a:solidFill>
                <a:latin typeface="Times New Roman" panose="02020603050405020304" pitchFamily="18" charset="0"/>
                <a:cs typeface="Times New Roman" panose="02020603050405020304" pitchFamily="18" charset="0"/>
              </a:rPr>
              <a:t>       1</a:t>
            </a:r>
            <a:r>
              <a:rPr lang="ru-RU" sz="2300" b="1" dirty="0">
                <a:solidFill>
                  <a:schemeClr val="bg1"/>
                </a:solidFill>
                <a:latin typeface="Times New Roman" panose="02020603050405020304" pitchFamily="18" charset="0"/>
                <a:cs typeface="Times New Roman" panose="02020603050405020304" pitchFamily="18" charset="0"/>
              </a:rPr>
              <a:t>. </a:t>
            </a:r>
            <a:r>
              <a:rPr lang="ru-RU" sz="2300" dirty="0" err="1">
                <a:solidFill>
                  <a:schemeClr val="bg1"/>
                </a:solidFill>
                <a:latin typeface="Times New Roman" panose="02020603050405020304" pitchFamily="18" charset="0"/>
                <a:cs typeface="Times New Roman" panose="02020603050405020304" pitchFamily="18" charset="0"/>
              </a:rPr>
              <a:t>Белошистая</a:t>
            </a:r>
            <a:r>
              <a:rPr lang="ru-RU" sz="2300" dirty="0">
                <a:solidFill>
                  <a:schemeClr val="bg1"/>
                </a:solidFill>
                <a:latin typeface="Times New Roman" panose="02020603050405020304" pitchFamily="18" charset="0"/>
                <a:cs typeface="Times New Roman" panose="02020603050405020304" pitchFamily="18" charset="0"/>
              </a:rPr>
              <a:t> А. В. Математическое развитие ребенка в системе дошкольного и начального школьного образования /Автореферат на соискание ученой степени доктора педагогических наук /М., 2004. – с. 3 – 11.</a:t>
            </a:r>
          </a:p>
          <a:p>
            <a:pPr marL="0" indent="0">
              <a:buNone/>
            </a:pPr>
            <a:r>
              <a:rPr lang="ru-RU" sz="2300" b="1" dirty="0" smtClean="0">
                <a:solidFill>
                  <a:schemeClr val="bg1"/>
                </a:solidFill>
                <a:latin typeface="Times New Roman" panose="02020603050405020304" pitchFamily="18" charset="0"/>
                <a:cs typeface="Times New Roman" panose="02020603050405020304" pitchFamily="18" charset="0"/>
              </a:rPr>
              <a:t>       2</a:t>
            </a:r>
            <a:r>
              <a:rPr lang="ru-RU" sz="2300" b="1" dirty="0">
                <a:solidFill>
                  <a:schemeClr val="bg1"/>
                </a:solidFill>
                <a:latin typeface="Times New Roman" panose="02020603050405020304" pitchFamily="18" charset="0"/>
                <a:cs typeface="Times New Roman" panose="02020603050405020304" pitchFamily="18" charset="0"/>
              </a:rPr>
              <a:t>. </a:t>
            </a:r>
            <a:r>
              <a:rPr lang="ru-RU" sz="2300" dirty="0" err="1">
                <a:solidFill>
                  <a:schemeClr val="bg1"/>
                </a:solidFill>
                <a:latin typeface="Times New Roman" panose="02020603050405020304" pitchFamily="18" charset="0"/>
                <a:cs typeface="Times New Roman" panose="02020603050405020304" pitchFamily="18" charset="0"/>
              </a:rPr>
              <a:t>Белошистая</a:t>
            </a:r>
            <a:r>
              <a:rPr lang="ru-RU" sz="2300" dirty="0">
                <a:solidFill>
                  <a:schemeClr val="bg1"/>
                </a:solidFill>
                <a:latin typeface="Times New Roman" panose="02020603050405020304" pitchFamily="18" charset="0"/>
                <a:cs typeface="Times New Roman" panose="02020603050405020304" pitchFamily="18" charset="0"/>
              </a:rPr>
              <a:t> А. В. Математическое развитие ребенка в стиле в системе дошкольного и начального школьного образования / Диссертация на соискание ученой степени доктора педагогических наук / М., 2003. – 45 – 56.</a:t>
            </a:r>
          </a:p>
          <a:p>
            <a:pPr marL="0" indent="0">
              <a:buNone/>
            </a:pPr>
            <a:r>
              <a:rPr lang="ru-RU" sz="2300" b="1" dirty="0" smtClean="0">
                <a:solidFill>
                  <a:schemeClr val="bg1"/>
                </a:solidFill>
                <a:latin typeface="Times New Roman" panose="02020603050405020304" pitchFamily="18" charset="0"/>
                <a:cs typeface="Times New Roman" panose="02020603050405020304" pitchFamily="18" charset="0"/>
              </a:rPr>
              <a:t>       3</a:t>
            </a:r>
            <a:r>
              <a:rPr lang="ru-RU" sz="2300" b="1" dirty="0">
                <a:solidFill>
                  <a:schemeClr val="bg1"/>
                </a:solidFill>
                <a:latin typeface="Times New Roman" panose="02020603050405020304" pitchFamily="18" charset="0"/>
                <a:cs typeface="Times New Roman" panose="02020603050405020304" pitchFamily="18" charset="0"/>
              </a:rPr>
              <a:t>.</a:t>
            </a:r>
            <a:r>
              <a:rPr lang="ru-RU" sz="2300" dirty="0">
                <a:solidFill>
                  <a:schemeClr val="bg1"/>
                </a:solidFill>
                <a:latin typeface="Times New Roman" panose="02020603050405020304" pitchFamily="18" charset="0"/>
                <a:cs typeface="Times New Roman" panose="02020603050405020304" pitchFamily="18" charset="0"/>
              </a:rPr>
              <a:t> </a:t>
            </a:r>
            <a:r>
              <a:rPr lang="ru-RU" sz="2300" dirty="0" err="1">
                <a:solidFill>
                  <a:schemeClr val="bg1"/>
                </a:solidFill>
                <a:latin typeface="Times New Roman" panose="02020603050405020304" pitchFamily="18" charset="0"/>
                <a:cs typeface="Times New Roman" panose="02020603050405020304" pitchFamily="18" charset="0"/>
              </a:rPr>
              <a:t>Венгер</a:t>
            </a:r>
            <a:r>
              <a:rPr lang="ru-RU" sz="2300" dirty="0">
                <a:solidFill>
                  <a:schemeClr val="bg1"/>
                </a:solidFill>
                <a:latin typeface="Times New Roman" panose="02020603050405020304" pitchFamily="18" charset="0"/>
                <a:cs typeface="Times New Roman" panose="02020603050405020304" pitchFamily="18" charset="0"/>
              </a:rPr>
              <a:t> Л. А. Игры и упражнения по развитию умственных способностей у детей дошкольного возраста. – М., 1989. – с. 3.</a:t>
            </a:r>
          </a:p>
          <a:p>
            <a:pPr marL="0" indent="0">
              <a:buNone/>
            </a:pPr>
            <a:r>
              <a:rPr lang="ru-RU" sz="2300" b="1" dirty="0" smtClean="0">
                <a:solidFill>
                  <a:schemeClr val="bg1"/>
                </a:solidFill>
                <a:latin typeface="Times New Roman" panose="02020603050405020304" pitchFamily="18" charset="0"/>
                <a:cs typeface="Times New Roman" panose="02020603050405020304" pitchFamily="18" charset="0"/>
              </a:rPr>
              <a:t>       4</a:t>
            </a:r>
            <a:r>
              <a:rPr lang="ru-RU" sz="2300" b="1" dirty="0">
                <a:solidFill>
                  <a:schemeClr val="bg1"/>
                </a:solidFill>
                <a:latin typeface="Times New Roman" panose="02020603050405020304" pitchFamily="18" charset="0"/>
                <a:cs typeface="Times New Roman" panose="02020603050405020304" pitchFamily="18" charset="0"/>
              </a:rPr>
              <a:t>. </a:t>
            </a:r>
            <a:r>
              <a:rPr lang="ru-RU" sz="2300" dirty="0" err="1">
                <a:solidFill>
                  <a:schemeClr val="bg1"/>
                </a:solidFill>
                <a:latin typeface="Times New Roman" panose="02020603050405020304" pitchFamily="18" charset="0"/>
                <a:cs typeface="Times New Roman" panose="02020603050405020304" pitchFamily="18" charset="0"/>
              </a:rPr>
              <a:t>Фельдбаум</a:t>
            </a:r>
            <a:r>
              <a:rPr lang="ru-RU" sz="2300" dirty="0">
                <a:solidFill>
                  <a:schemeClr val="bg1"/>
                </a:solidFill>
                <a:latin typeface="Times New Roman" panose="02020603050405020304" pitchFamily="18" charset="0"/>
                <a:cs typeface="Times New Roman" panose="02020603050405020304" pitchFamily="18" charset="0"/>
              </a:rPr>
              <a:t> А. А. Процессы обучения людей и автоматов // Методы оптимизации автоматических систем / Под редакцией Я. З. Ципкина. – М., 1972. – с. 113.</a:t>
            </a:r>
          </a:p>
          <a:p>
            <a:pPr marL="0" indent="0">
              <a:buNone/>
            </a:pPr>
            <a:r>
              <a:rPr lang="ru-RU" sz="2300" b="1" dirty="0" smtClean="0">
                <a:solidFill>
                  <a:schemeClr val="bg1"/>
                </a:solidFill>
                <a:latin typeface="Times New Roman" panose="02020603050405020304" pitchFamily="18" charset="0"/>
                <a:cs typeface="Times New Roman" panose="02020603050405020304" pitchFamily="18" charset="0"/>
              </a:rPr>
              <a:t>       5</a:t>
            </a:r>
            <a:r>
              <a:rPr lang="ru-RU" sz="2300" b="1" dirty="0">
                <a:solidFill>
                  <a:schemeClr val="bg1"/>
                </a:solidFill>
                <a:latin typeface="Times New Roman" panose="02020603050405020304" pitchFamily="18" charset="0"/>
                <a:cs typeface="Times New Roman" panose="02020603050405020304" pitchFamily="18" charset="0"/>
              </a:rPr>
              <a:t>. </a:t>
            </a:r>
            <a:r>
              <a:rPr lang="ru-RU" sz="2300" dirty="0">
                <a:solidFill>
                  <a:schemeClr val="bg1"/>
                </a:solidFill>
                <a:latin typeface="Times New Roman" panose="02020603050405020304" pitchFamily="18" charset="0"/>
                <a:cs typeface="Times New Roman" panose="02020603050405020304" pitchFamily="18" charset="0"/>
              </a:rPr>
              <a:t>Радуга: Программа и руководство для воспитателей второй младшей группы детского сада. – М., 1993. – с. 141.</a:t>
            </a:r>
          </a:p>
          <a:p>
            <a:endParaRPr lang="ru-RU" sz="23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35469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940331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16633"/>
            <a:ext cx="7125113" cy="936103"/>
          </a:xfrm>
        </p:spPr>
        <p:txBody>
          <a:bodyPr>
            <a:normAutofit fontScale="90000"/>
          </a:bodyPr>
          <a:lstStyle/>
          <a:p>
            <a:pPr algn="ctr"/>
            <a:r>
              <a:rPr lang="ru-RU" sz="3600" b="1" dirty="0">
                <a:solidFill>
                  <a:srgbClr val="002060"/>
                </a:solidFill>
                <a:latin typeface="Monotype Corsiva" panose="03010101010201010101" pitchFamily="66" charset="0"/>
              </a:rPr>
              <a:t>Мотивация деятельности по </a:t>
            </a:r>
            <a:r>
              <a:rPr lang="ru-RU" sz="3600" b="1" dirty="0" err="1" smtClean="0">
                <a:solidFill>
                  <a:srgbClr val="002060"/>
                </a:solidFill>
                <a:latin typeface="Monotype Corsiva" panose="03010101010201010101" pitchFamily="66" charset="0"/>
              </a:rPr>
              <a:t>Эльконину</a:t>
            </a:r>
            <a:r>
              <a:rPr lang="ru-RU" sz="3600" b="1" dirty="0" smtClean="0">
                <a:solidFill>
                  <a:srgbClr val="002060"/>
                </a:solidFill>
                <a:latin typeface="Monotype Corsiva" panose="03010101010201010101" pitchFamily="66" charset="0"/>
              </a:rPr>
              <a:t>:</a:t>
            </a:r>
            <a:endParaRPr lang="ru-RU" sz="3600" dirty="0">
              <a:solidFill>
                <a:srgbClr val="002060"/>
              </a:solidFill>
              <a:latin typeface="Monotype Corsiva" panose="03010101010201010101" pitchFamily="66"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86990435"/>
              </p:ext>
            </p:extLst>
          </p:nvPr>
        </p:nvGraphicFramePr>
        <p:xfrm>
          <a:off x="-324544" y="1124744"/>
          <a:ext cx="957706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15336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552728"/>
          </a:xfrm>
        </p:spPr>
        <p:txBody>
          <a:bodyPr>
            <a:normAutofit/>
          </a:bodyPr>
          <a:lstStyle/>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      Очень </a:t>
            </a:r>
            <a:r>
              <a:rPr lang="ru-RU" sz="2400" dirty="0">
                <a:solidFill>
                  <a:schemeClr val="bg1"/>
                </a:solidFill>
                <a:latin typeface="Times New Roman" panose="02020603050405020304" pitchFamily="18" charset="0"/>
                <a:cs typeface="Times New Roman" panose="02020603050405020304" pitchFamily="18" charset="0"/>
              </a:rPr>
              <a:t>важной проблемой является преемственность  между дошкольным образованием и начальным звеном </a:t>
            </a:r>
            <a:r>
              <a:rPr lang="ru-RU" sz="2400" dirty="0" smtClean="0">
                <a:solidFill>
                  <a:schemeClr val="bg1"/>
                </a:solidFill>
                <a:latin typeface="Times New Roman" panose="02020603050405020304" pitchFamily="18" charset="0"/>
                <a:cs typeface="Times New Roman" panose="02020603050405020304" pitchFamily="18" charset="0"/>
              </a:rPr>
              <a:t>школьного.</a:t>
            </a:r>
          </a:p>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      Актуальность данной проблемы связана с нарушением преемственных связей в целях, содержании, методах обучения  и воспитания и изменением требований общества к качеству воспитания и обучения детей дошкольного и младшего школьного возраста.</a:t>
            </a:r>
          </a:p>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       Планируемый </a:t>
            </a:r>
            <a:r>
              <a:rPr lang="ru-RU" sz="2400" dirty="0">
                <a:solidFill>
                  <a:schemeClr val="bg1"/>
                </a:solidFill>
                <a:latin typeface="Times New Roman" panose="02020603050405020304" pitchFamily="18" charset="0"/>
                <a:cs typeface="Times New Roman" panose="02020603050405020304" pitchFamily="18" charset="0"/>
              </a:rPr>
              <a:t>переход начальной школы на четырех летнее обучение является фактором перспективного планирования образовательной политики в нашей стране. Но вот на сколько он целесообразен, тут мнения психологов и методистов расходятся. Согласно периодизации, связанной с кризисами возрастного развития ребенка, следует его отдавать в школу с шести с половиной лет, т. к. он является оптимальным для поступления в четырехлетнюю начальную школу, но он совпадает с кризисом седьмого года жизни.</a:t>
            </a:r>
          </a:p>
        </p:txBody>
      </p:sp>
    </p:spTree>
    <p:extLst>
      <p:ext uri="{BB962C8B-B14F-4D97-AF65-F5344CB8AC3E}">
        <p14:creationId xmlns:p14="http://schemas.microsoft.com/office/powerpoint/2010/main" val="1188866109"/>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6757233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lnSpcReduction="10000"/>
          </a:bodyPr>
          <a:lstStyle/>
          <a:p>
            <a:pPr marL="0" indent="0">
              <a:buNone/>
            </a:pPr>
            <a:r>
              <a:rPr lang="ru-RU" sz="2000" dirty="0" smtClean="0"/>
              <a:t>      </a:t>
            </a:r>
            <a:r>
              <a:rPr lang="ru-RU" sz="2000" dirty="0" smtClean="0">
                <a:solidFill>
                  <a:schemeClr val="bg1"/>
                </a:solidFill>
                <a:latin typeface="Times New Roman" panose="02020603050405020304" pitchFamily="18" charset="0"/>
                <a:cs typeface="Times New Roman" panose="02020603050405020304" pitchFamily="18" charset="0"/>
              </a:rPr>
              <a:t>Психолог </a:t>
            </a:r>
            <a:r>
              <a:rPr lang="ru-RU" sz="2000" dirty="0">
                <a:solidFill>
                  <a:schemeClr val="bg1"/>
                </a:solidFill>
                <a:latin typeface="Times New Roman" panose="02020603050405020304" pitchFamily="18" charset="0"/>
                <a:cs typeface="Times New Roman" panose="02020603050405020304" pitchFamily="18" charset="0"/>
              </a:rPr>
              <a:t>Л. И. </a:t>
            </a:r>
            <a:r>
              <a:rPr lang="ru-RU" sz="2000" dirty="0" err="1">
                <a:solidFill>
                  <a:schemeClr val="bg1"/>
                </a:solidFill>
                <a:latin typeface="Times New Roman" panose="02020603050405020304" pitchFamily="18" charset="0"/>
                <a:cs typeface="Times New Roman" panose="02020603050405020304" pitchFamily="18" charset="0"/>
              </a:rPr>
              <a:t>Божович</a:t>
            </a:r>
            <a:r>
              <a:rPr lang="ru-RU" sz="2000" dirty="0">
                <a:solidFill>
                  <a:schemeClr val="bg1"/>
                </a:solidFill>
                <a:latin typeface="Times New Roman" panose="02020603050405020304" pitchFamily="18" charset="0"/>
                <a:cs typeface="Times New Roman" panose="02020603050405020304" pitchFamily="18" charset="0"/>
              </a:rPr>
              <a:t> говорит о том, что кризис 7  лет – это период рождения социального «Я» ребенка. Здесь переоценка ценностей определяется изменением позиции ребенка под влиянием внутренних факторов, подготовленных всем ходом его развития. В конце дошкольного детства ребенок умеет осознавать свои переживания. Л. С.  </a:t>
            </a:r>
            <a:r>
              <a:rPr lang="ru-RU" sz="2000" dirty="0" err="1">
                <a:solidFill>
                  <a:schemeClr val="bg1"/>
                </a:solidFill>
                <a:latin typeface="Times New Roman" panose="02020603050405020304" pitchFamily="18" charset="0"/>
                <a:cs typeface="Times New Roman" panose="02020603050405020304" pitchFamily="18" charset="0"/>
              </a:rPr>
              <a:t>Выгодский</a:t>
            </a:r>
            <a:r>
              <a:rPr lang="ru-RU" sz="2000" dirty="0">
                <a:solidFill>
                  <a:schemeClr val="bg1"/>
                </a:solidFill>
                <a:latin typeface="Times New Roman" panose="02020603050405020304" pitchFamily="18" charset="0"/>
                <a:cs typeface="Times New Roman" panose="02020603050405020304" pitchFamily="18" charset="0"/>
              </a:rPr>
              <a:t> называл обобщением переживания, при котором  осознанные переживания образуют устойчивые и эффективные комплексы. А И. Ю.  Кулагина считает, что кризис не зависит от того, когда ребенок пошел в школу, в 6 или в 7 лет, т. к. этот кризис у разных детей может сдвигаться. У кого-то он проходит к 6 годам, а у кого-то к 8, т. е. он все равно жестко связан с объективным изменением внешней ситуации.</a:t>
            </a:r>
          </a:p>
          <a:p>
            <a:pPr marL="0" indent="0">
              <a:buNone/>
            </a:pPr>
            <a:r>
              <a:rPr lang="ru-RU" sz="2000" dirty="0" smtClean="0">
                <a:solidFill>
                  <a:schemeClr val="bg1"/>
                </a:solidFill>
                <a:latin typeface="Times New Roman" panose="02020603050405020304" pitchFamily="18" charset="0"/>
                <a:cs typeface="Times New Roman" panose="02020603050405020304" pitchFamily="18" charset="0"/>
              </a:rPr>
              <a:t>       В</a:t>
            </a:r>
            <a:r>
              <a:rPr lang="ru-RU" sz="2000" dirty="0">
                <a:solidFill>
                  <a:schemeClr val="bg1"/>
                </a:solidFill>
                <a:latin typeface="Times New Roman" panose="02020603050405020304" pitchFamily="18" charset="0"/>
                <a:cs typeface="Times New Roman" panose="02020603050405020304" pitchFamily="18" charset="0"/>
              </a:rPr>
              <a:t>. В. Давыдов полагает, что «социальная ситуация развития – это прежде всего отношение ребенка к социальной действительности» и «такое отношение и реализуется посредством человеческой деятельности». По его мнению «ведущая деятельность» ребенка на данный момент есть следствие наличной «социальной ситуации развития». Но «социальная ситуация развития» не есть величина постоянная: на протяжении последних 50 – 40 лет она менялась несколько раз. Отсюда вопрос: эти изменения могут не затронуть вид ведущей деятельности ребенка? В этом случае деятельность стоит связывать с не с «социальной ситуацией развития», а с биологическим возрастом ребенка и закономерностями его внутри личностного развития.</a:t>
            </a:r>
          </a:p>
          <a:p>
            <a:endParaRPr lang="ru-RU" dirty="0"/>
          </a:p>
        </p:txBody>
      </p:sp>
    </p:spTree>
    <p:extLst>
      <p:ext uri="{BB962C8B-B14F-4D97-AF65-F5344CB8AC3E}">
        <p14:creationId xmlns:p14="http://schemas.microsoft.com/office/powerpoint/2010/main" val="377442983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552728"/>
          </a:xfrm>
        </p:spPr>
        <p:txBody>
          <a:bodyPr>
            <a:normAutofit lnSpcReduction="10000"/>
          </a:bodyPr>
          <a:lstStyle/>
          <a:p>
            <a:pPr marL="0" indent="0">
              <a:buNone/>
            </a:pPr>
            <a:r>
              <a:rPr lang="ru-RU" dirty="0" smtClean="0">
                <a:solidFill>
                  <a:schemeClr val="bg1"/>
                </a:solidFill>
                <a:latin typeface="Times New Roman" panose="02020603050405020304" pitchFamily="18" charset="0"/>
                <a:cs typeface="Times New Roman" panose="02020603050405020304" pitchFamily="18" charset="0"/>
              </a:rPr>
              <a:t>      Если </a:t>
            </a:r>
            <a:r>
              <a:rPr lang="ru-RU" dirty="0">
                <a:solidFill>
                  <a:schemeClr val="bg1"/>
                </a:solidFill>
                <a:latin typeface="Times New Roman" panose="02020603050405020304" pitchFamily="18" charset="0"/>
                <a:cs typeface="Times New Roman" panose="02020603050405020304" pitchFamily="18" charset="0"/>
              </a:rPr>
              <a:t>взять реальные наблюдения, то мы увидим, что у большинства детей этот «кризис 7-ми лет» проходит именно под влиянием начавшегося школьного обучения. Ребенок попадает социальную ситуацию, где игра, прежние интересы, мотивы действий мгновенно теряют внешнее подкрепление. Ребенок шести лет практически весь год играет, так отмечают первый год учителя начальной школы. И. Ю. Кулагина говорит: «Маленький школьник с увлечением играет и играть будет еще долго, но игра перестанет быть основным содержанием его жизни». Многие шестилетки, которые так рвались в школу, уже к концу сентября получают разочарование в школьной жизни. Это связано с тем, что не совпадают внутренние и внешние условия существования ребенка в </a:t>
            </a:r>
            <a:r>
              <a:rPr lang="ru-RU" dirty="0" smtClean="0">
                <a:solidFill>
                  <a:schemeClr val="bg1"/>
                </a:solidFill>
                <a:latin typeface="Times New Roman" panose="02020603050405020304" pitchFamily="18" charset="0"/>
                <a:cs typeface="Times New Roman" panose="02020603050405020304" pitchFamily="18" charset="0"/>
              </a:rPr>
              <a:t>этот </a:t>
            </a:r>
            <a:r>
              <a:rPr lang="ru-RU" dirty="0">
                <a:solidFill>
                  <a:schemeClr val="bg1"/>
                </a:solidFill>
                <a:latin typeface="Times New Roman" panose="02020603050405020304" pitchFamily="18" charset="0"/>
                <a:cs typeface="Times New Roman" panose="02020603050405020304" pitchFamily="18" charset="0"/>
              </a:rPr>
              <a:t>период, а также причиной является кризис «седьмого года жизни». Еще одно мнение И. Ю. Кулагиной – она считает, что цепь неудач или успехов в учебе каждый раз одинаково переживаемых ребенком, приводит ребенка к формированию устойчивого эффективного комплекса – чувство неполноценности, унижения, оскорбленного самолюбия или чувства собственной значимости, компетентности, исключительности</a:t>
            </a:r>
            <a:r>
              <a:rPr lang="ru-RU" dirty="0" smtClean="0">
                <a:solidFill>
                  <a:schemeClr val="bg1"/>
                </a:solidFill>
                <a:latin typeface="Times New Roman" panose="02020603050405020304" pitchFamily="18" charset="0"/>
                <a:cs typeface="Times New Roman" panose="02020603050405020304" pitchFamily="18" charset="0"/>
              </a:rPr>
              <a:t>.</a:t>
            </a:r>
          </a:p>
          <a:p>
            <a:pPr marL="0" indent="0">
              <a:buNone/>
            </a:pPr>
            <a:r>
              <a:rPr lang="ru-RU" dirty="0">
                <a:solidFill>
                  <a:schemeClr val="bg1"/>
                </a:solidFill>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      В </a:t>
            </a:r>
            <a:r>
              <a:rPr lang="ru-RU" dirty="0">
                <a:solidFill>
                  <a:schemeClr val="bg1"/>
                </a:solidFill>
                <a:latin typeface="Times New Roman" panose="02020603050405020304" pitchFamily="18" charset="0"/>
                <a:cs typeface="Times New Roman" panose="02020603050405020304" pitchFamily="18" charset="0"/>
              </a:rPr>
              <a:t>дальнейшем эти эффективные образования могут изменяться и даже исчезать по мере накопления опыта другого рода. Но некоторые из них будут фиксироваться в структуре личности и влиять на развитие личности самооценки ребенка, его уровня притязаний.</a:t>
            </a:r>
          </a:p>
          <a:p>
            <a:pPr marL="0" indent="0">
              <a:buNone/>
            </a:pPr>
            <a:r>
              <a:rPr lang="ru-RU" dirty="0" smtClean="0">
                <a:solidFill>
                  <a:schemeClr val="bg1"/>
                </a:solidFill>
                <a:latin typeface="Times New Roman" panose="02020603050405020304" pitchFamily="18" charset="0"/>
                <a:cs typeface="Times New Roman" panose="02020603050405020304" pitchFamily="18" charset="0"/>
              </a:rPr>
              <a:t>       Пусковым </a:t>
            </a:r>
            <a:r>
              <a:rPr lang="ru-RU" dirty="0">
                <a:solidFill>
                  <a:schemeClr val="bg1"/>
                </a:solidFill>
                <a:latin typeface="Times New Roman" panose="02020603050405020304" pitchFamily="18" charset="0"/>
                <a:cs typeface="Times New Roman" panose="02020603050405020304" pitchFamily="18" charset="0"/>
              </a:rPr>
              <a:t>механизмом  эффективных комплексов является школьная не успешность ребенка, которая постоянно подвергается оценке учителей, родителей, сверстников. И те дети, которые самостоятельно не созрели до «кризиса седьмого года», он неминуемо вводится в его ситуацию с началом школьного обучения. Первым проявлением этого кризиса является кривляние, натянутость поведения. Эти внешние проявления склонны к капризам, конфликтам, и исчезать они начинают, когда ребенок выходит из  кризиса и вступает в новый возраст.</a:t>
            </a:r>
          </a:p>
        </p:txBody>
      </p:sp>
    </p:spTree>
    <p:extLst>
      <p:ext uri="{BB962C8B-B14F-4D97-AF65-F5344CB8AC3E}">
        <p14:creationId xmlns:p14="http://schemas.microsoft.com/office/powerpoint/2010/main" val="139693574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0"/>
            <a:ext cx="9252520" cy="6858000"/>
          </a:xfrm>
          <a:prstGeom prst="rect">
            <a:avLst/>
          </a:prstGeom>
        </p:spPr>
      </p:pic>
    </p:spTree>
    <p:extLst>
      <p:ext uri="{BB962C8B-B14F-4D97-AF65-F5344CB8AC3E}">
        <p14:creationId xmlns:p14="http://schemas.microsoft.com/office/powerpoint/2010/main" val="1005840172"/>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Осень</Template>
  <TotalTime>104</TotalTime>
  <Words>1891</Words>
  <Application>Microsoft Office PowerPoint</Application>
  <PresentationFormat>Экран (4:3)</PresentationFormat>
  <Paragraphs>42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Autumn</vt:lpstr>
      <vt:lpstr>Преемственность дошкольных учреждений и школы </vt:lpstr>
      <vt:lpstr>Презентация PowerPoint</vt:lpstr>
      <vt:lpstr>Презентация PowerPoint</vt:lpstr>
      <vt:lpstr>Мотивация деятельности по Эльконину: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Список использованной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Преемственность дошкольных учреждений и школы</dc:title>
  <dc:creator>Наталья Медова</dc:creator>
  <cp:lastModifiedBy>Наталья Медова</cp:lastModifiedBy>
  <cp:revision>11</cp:revision>
  <dcterms:created xsi:type="dcterms:W3CDTF">2014-09-14T09:48:34Z</dcterms:created>
  <dcterms:modified xsi:type="dcterms:W3CDTF">2014-10-25T16:35:40Z</dcterms:modified>
</cp:coreProperties>
</file>