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3"/>
  </p:notesMasterIdLst>
  <p:sldIdLst>
    <p:sldId id="256" r:id="rId2"/>
    <p:sldId id="269" r:id="rId3"/>
    <p:sldId id="257" r:id="rId4"/>
    <p:sldId id="270" r:id="rId5"/>
    <p:sldId id="258" r:id="rId6"/>
    <p:sldId id="259" r:id="rId7"/>
    <p:sldId id="272" r:id="rId8"/>
    <p:sldId id="273" r:id="rId9"/>
    <p:sldId id="274" r:id="rId10"/>
    <p:sldId id="260" r:id="rId11"/>
    <p:sldId id="275" r:id="rId12"/>
  </p:sldIdLst>
  <p:sldSz cx="9144000" cy="6858000" type="screen4x3"/>
  <p:notesSz cx="6858000" cy="9144000"/>
  <p:defaultTextStyle>
    <a:defPPr>
      <a:defRPr lang="ru-RU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66FF"/>
    <a:srgbClr val="C3EBF9"/>
    <a:srgbClr val="F94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94702" autoAdjust="0"/>
  </p:normalViewPr>
  <p:slideViewPr>
    <p:cSldViewPr>
      <p:cViewPr varScale="1">
        <p:scale>
          <a:sx n="95" d="100"/>
          <a:sy n="95" d="100"/>
        </p:scale>
        <p:origin x="-5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A768543B-A9F5-46FA-9A9C-9B98C8257594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E565AAF7-5BD3-4B3F-B13B-53426168E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95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7E8D5D57-1C0A-4A85-82C8-DE526C6E7458}" type="slidenum">
              <a:rPr lang="ru-RU" altLang="ru-RU" sz="1200"/>
              <a:pPr eaLnBrk="1" hangingPunct="1"/>
              <a:t>2</a:t>
            </a:fld>
            <a:endParaRPr lang="ru-RU" alt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730246"/>
      </p:ext>
    </p:extLst>
  </p:cSld>
  <p:clrMapOvr>
    <a:masterClrMapping/>
  </p:clrMapOvr>
  <p:transition spd="slow" advClick="0" advTm="2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19894"/>
      </p:ext>
    </p:extLst>
  </p:cSld>
  <p:clrMapOvr>
    <a:masterClrMapping/>
  </p:clrMapOvr>
  <p:transition spd="slow" advClick="0" advTm="2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6096000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341110"/>
      </p:ext>
    </p:extLst>
  </p:cSld>
  <p:clrMapOvr>
    <a:masterClrMapping/>
  </p:clrMapOvr>
  <p:transition spd="slow" advClick="0" advTm="25000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1844675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59313" y="1844675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59313" y="4183063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547897"/>
      </p:ext>
    </p:extLst>
  </p:cSld>
  <p:clrMapOvr>
    <a:masterClrMapping/>
  </p:clrMapOvr>
  <p:transition spd="slow" advClick="0" advTm="25000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400818933"/>
      </p:ext>
    </p:extLst>
  </p:cSld>
  <p:clrMapOvr>
    <a:masterClrMapping/>
  </p:clrMapOvr>
  <p:transition spd="slow" advClick="0" advTm="25000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3" y="1844675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59313" y="1844675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59313" y="4183063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470854"/>
      </p:ext>
    </p:extLst>
  </p:cSld>
  <p:clrMapOvr>
    <a:masterClrMapping/>
  </p:clrMapOvr>
  <p:transition spd="slow" advClick="0" advTm="25000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3" y="1844675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9313" y="1844675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752915"/>
      </p:ext>
    </p:extLst>
  </p:cSld>
  <p:clrMapOvr>
    <a:masterClrMapping/>
  </p:clrMapOvr>
  <p:transition spd="slow" advClick="0" advTm="25000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8313" y="1844675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59313" y="1844675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8313" y="4183063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9313" y="4183063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044348"/>
      </p:ext>
    </p:extLst>
  </p:cSld>
  <p:clrMapOvr>
    <a:masterClrMapping/>
  </p:clrMapOvr>
  <p:transition spd="slow" advClick="0" advTm="2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222158"/>
      </p:ext>
    </p:extLst>
  </p:cSld>
  <p:clrMapOvr>
    <a:masterClrMapping/>
  </p:clrMapOvr>
  <p:transition spd="slow" advClick="0" advTm="2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79736452"/>
      </p:ext>
    </p:extLst>
  </p:cSld>
  <p:clrMapOvr>
    <a:masterClrMapping/>
  </p:clrMapOvr>
  <p:transition spd="slow" advClick="0" advTm="2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18446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9313" y="18446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545320"/>
      </p:ext>
    </p:extLst>
  </p:cSld>
  <p:clrMapOvr>
    <a:masterClrMapping/>
  </p:clrMapOvr>
  <p:transition spd="slow" advClick="0" advTm="2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515129"/>
      </p:ext>
    </p:extLst>
  </p:cSld>
  <p:clrMapOvr>
    <a:masterClrMapping/>
  </p:clrMapOvr>
  <p:transition spd="slow" advClick="0" advTm="2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846162"/>
      </p:ext>
    </p:extLst>
  </p:cSld>
  <p:clrMapOvr>
    <a:masterClrMapping/>
  </p:clrMapOvr>
  <p:transition spd="slow" advClick="0" advTm="2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25748"/>
      </p:ext>
    </p:extLst>
  </p:cSld>
  <p:clrMapOvr>
    <a:masterClrMapping/>
  </p:clrMapOvr>
  <p:transition spd="slow" advClick="0" advTm="2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14043525"/>
      </p:ext>
    </p:extLst>
  </p:cSld>
  <p:clrMapOvr>
    <a:masterClrMapping/>
  </p:clrMapOvr>
  <p:transition spd="slow" advClick="0" advTm="2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87390020"/>
      </p:ext>
    </p:extLst>
  </p:cSld>
  <p:clrMapOvr>
    <a:masterClrMapping/>
  </p:clrMapOvr>
  <p:transition spd="slow" advClick="0" advTm="2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8446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transition spd="slow" advClick="0" advTm="25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Arial Unicode MS" pitchFamily="34" charset="-128"/>
          <a:ea typeface="Arial Unicode MS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Arial Unicode MS" pitchFamily="34" charset="-128"/>
          <a:ea typeface="Arial Unicode MS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Arial Unicode MS" pitchFamily="34" charset="-128"/>
          <a:ea typeface="Arial Unicode MS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Arial Unicode MS" pitchFamily="34" charset="-128"/>
          <a:ea typeface="Arial Unicode MS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Arial Unicode MS" pitchFamily="34" charset="-128"/>
          <a:ea typeface="Arial Unicode MS" pitchFamily="34" charset="-128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Arial Unicode MS" pitchFamily="34" charset="-128"/>
          <a:ea typeface="Arial Unicode MS" pitchFamily="34" charset="-128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Arial Unicode MS" pitchFamily="34" charset="-128"/>
          <a:ea typeface="Arial Unicode MS" pitchFamily="34" charset="-128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Arial Unicode MS" pitchFamily="34" charset="-128"/>
          <a:ea typeface="Arial Unicode MS" pitchFamily="34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O:\&#1084;&#1091;&#1079;&#1099;&#1082;&#1072;\DimoS-DMN-Stalingrad-Volgograd(muzofon.com).mp3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068638"/>
            <a:ext cx="7920038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eiryo" pitchFamily="34" charset="-128"/>
                <a:cs typeface="Meiryo" pitchFamily="34" charset="-128"/>
              </a:rPr>
              <a:t>«</a:t>
            </a:r>
            <a:r>
              <a:rPr lang="ru-RU" altLang="ru-RU" sz="36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eiryo" pitchFamily="34" charset="-128"/>
                <a:cs typeface="Meiryo" pitchFamily="34" charset="-128"/>
              </a:rPr>
              <a:t> </a:t>
            </a:r>
            <a:r>
              <a:rPr lang="ru-RU" altLang="ru-RU" sz="36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eiryo" pitchFamily="34" charset="-128"/>
                <a:cs typeface="Meiryo" pitchFamily="34" charset="-128"/>
              </a:rPr>
              <a:t>Волгоград – </a:t>
            </a:r>
            <a:r>
              <a:rPr lang="ru-RU" altLang="ru-RU" sz="36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eiryo" pitchFamily="34" charset="-128"/>
                <a:cs typeface="Meiryo" pitchFamily="34" charset="-128"/>
              </a:rPr>
              <a:t> </a:t>
            </a:r>
            <a:r>
              <a:rPr lang="ru-RU" altLang="ru-RU" sz="36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eiryo" pitchFamily="34" charset="-128"/>
                <a:cs typeface="Meiryo" pitchFamily="34" charset="-128"/>
              </a:rPr>
              <a:t>это мой город</a:t>
            </a:r>
            <a:r>
              <a:rPr lang="ru-RU" altLang="ru-RU" sz="36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eiryo" pitchFamily="34" charset="-128"/>
                <a:cs typeface="Meiryo" pitchFamily="34" charset="-128"/>
              </a:rPr>
              <a:t> </a:t>
            </a:r>
            <a:r>
              <a:rPr lang="ru-RU" altLang="ru-RU" sz="36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eiryo" pitchFamily="34" charset="-128"/>
                <a:cs typeface="Meiryo" pitchFamily="34" charset="-128"/>
              </a:rPr>
              <a:t>»</a:t>
            </a:r>
          </a:p>
        </p:txBody>
      </p:sp>
      <p:sp>
        <p:nvSpPr>
          <p:cNvPr id="2048" name="Rectangle 0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115888"/>
            <a:ext cx="7772400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1800" b="1" smtClean="0">
                <a:latin typeface="Arial" charset="0"/>
              </a:rPr>
              <a:t>Муниципальное образовательное учреждение</a:t>
            </a:r>
            <a:br>
              <a:rPr lang="ru-RU" altLang="ru-RU" sz="1800" b="1" smtClean="0">
                <a:latin typeface="Arial" charset="0"/>
              </a:rPr>
            </a:br>
            <a:r>
              <a:rPr lang="ru-RU" altLang="ru-RU" sz="1800" b="1" smtClean="0">
                <a:latin typeface="Arial" charset="0"/>
              </a:rPr>
              <a:t>Средняя общеобразовательная школа№12</a:t>
            </a:r>
            <a:br>
              <a:rPr lang="ru-RU" altLang="ru-RU" sz="1800" b="1" smtClean="0">
                <a:latin typeface="Arial" charset="0"/>
              </a:rPr>
            </a:br>
            <a:r>
              <a:rPr lang="ru-RU" altLang="ru-RU" sz="1800" b="1" smtClean="0">
                <a:latin typeface="Arial" charset="0"/>
              </a:rPr>
              <a:t>Тракторозаводского района г.Волгограда</a:t>
            </a:r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5867400" y="5526088"/>
            <a:ext cx="3097213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Разработала: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Учитель начальных классов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МОУ СОШ №12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Плотникова Оксана Сергеевна</a:t>
            </a: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3492500" y="6308725"/>
            <a:ext cx="215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800" b="0" dirty="0">
                <a:solidFill>
                  <a:schemeClr val="bg1"/>
                </a:solidFill>
              </a:rPr>
              <a:t>Волгоград 2013 г.</a:t>
            </a: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2124075" y="2349500"/>
            <a:ext cx="45894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800">
                <a:solidFill>
                  <a:schemeClr val="bg1"/>
                </a:solidFill>
              </a:rPr>
              <a:t>Творческо - информационный  проект</a:t>
            </a:r>
          </a:p>
        </p:txBody>
      </p:sp>
      <p:pic>
        <p:nvPicPr>
          <p:cNvPr id="10" name="DimoS-DMN-Stalingrad-Volgograd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56149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Click="0" advTm="1826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4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051" grpId="0" build="p"/>
      <p:bldP spid="2048" grpId="0" animBg="1"/>
      <p:bldP spid="110594" grpId="0"/>
      <p:bldP spid="110595" grpId="0"/>
      <p:bldP spid="110596" grpId="0"/>
    </p:bldLst>
  </p:timing>
  <p:extLst>
    <p:ext uri="{E180D4A7-C9FB-4DFB-919C-405C955672EB}">
      <p14:showEvtLst xmlns:p14="http://schemas.microsoft.com/office/powerpoint/2010/main">
        <p14:playEvt time="0" objId="10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sz="quarter"/>
          </p:nvPr>
        </p:nvSpPr>
        <p:spPr bwMode="auto">
          <a:solidFill>
            <a:srgbClr val="FFFFFF">
              <a:alpha val="5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b="1" dirty="0" smtClean="0">
                <a:latin typeface="Arial" charset="0"/>
              </a:rPr>
              <a:t>Ожидаемый результат</a:t>
            </a:r>
            <a:r>
              <a:rPr lang="ru-RU" altLang="ru-RU" dirty="0" smtClean="0"/>
              <a:t> </a:t>
            </a:r>
            <a:r>
              <a:rPr lang="ru-RU" altLang="ru-RU" sz="1400" dirty="0" smtClean="0"/>
              <a:t/>
            </a:r>
            <a:br>
              <a:rPr lang="ru-RU" altLang="ru-RU" sz="1400" dirty="0" smtClean="0"/>
            </a:br>
            <a:endParaRPr lang="ru-RU" altLang="ru-RU" sz="14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932363" y="1968500"/>
            <a:ext cx="4032250" cy="4476750"/>
          </a:xfrm>
          <a:prstGeom prst="rect">
            <a:avLst/>
          </a:prstGeom>
          <a:solidFill>
            <a:schemeClr val="bg1">
              <a:alpha val="5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tabLst>
                <a:tab pos="304800" algn="l"/>
              </a:tabLst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tabLst>
                <a:tab pos="304800" algn="l"/>
              </a:tabLst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tabLst>
                <a:tab pos="304800" algn="l"/>
              </a:tabLst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tabLst>
                <a:tab pos="304800" algn="l"/>
              </a:tabLst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tabLst>
                <a:tab pos="304800" algn="l"/>
              </a:tabLst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304800" algn="l"/>
              </a:tabLst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304800" algn="l"/>
              </a:tabLst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304800" algn="l"/>
              </a:tabLst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304800" algn="l"/>
              </a:tabLst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ru-RU" altLang="ru-RU" sz="1800" i="1" dirty="0"/>
              <a:t>Увеличение доли обучающихся с высоким уровнем знаний о родном городе, крае. . При этом учитывается активное участие детей в различных видах деятельности (активное участие детей в выставках, конкурсах, спортивно-патриотических мероприятиях, дискуссиях);</a:t>
            </a:r>
          </a:p>
          <a:p>
            <a:pPr eaLnBrk="1" hangingPunct="1"/>
            <a:endParaRPr lang="ru-RU" altLang="ru-RU" sz="1800" i="1" dirty="0"/>
          </a:p>
          <a:p>
            <a:pPr eaLnBrk="1" hangingPunct="1"/>
            <a:r>
              <a:rPr lang="ru-RU" altLang="ru-RU" sz="1800" i="1" dirty="0"/>
              <a:t>Увеличение доли родителей, удовлетворенных уровнем  образовательных услуг;</a:t>
            </a:r>
          </a:p>
          <a:p>
            <a:pPr eaLnBrk="1" hangingPunct="1"/>
            <a:endParaRPr lang="ru-RU" altLang="ru-RU" sz="1800" i="1" dirty="0"/>
          </a:p>
          <a:p>
            <a:pPr eaLnBrk="1" hangingPunct="1"/>
            <a:r>
              <a:rPr lang="ru-RU" altLang="ru-RU" sz="1800" i="1" dirty="0"/>
              <a:t>Проявление внимания и уважения к ветеранам, пожилым людям, оказание посильной помощи.</a:t>
            </a:r>
          </a:p>
        </p:txBody>
      </p:sp>
      <p:pic>
        <p:nvPicPr>
          <p:cNvPr id="12297" name="Picture 9" descr="O:\Волгоград\medium_Stalingradskaya_bit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97152"/>
            <a:ext cx="1786260" cy="13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2" name="Picture 6" descr="getImag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4077220"/>
            <a:ext cx="2160587" cy="1439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8" name="Picture 10" descr="O:\Волгоград\volgograd_melnits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68500"/>
            <a:ext cx="2604394" cy="195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O:\Волгоград\pic_557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00578"/>
            <a:ext cx="2032000" cy="141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Click="0" advTm="1857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/>
      <p:bldP spid="2" grpId="0" uiExpan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6" name="Picture 6" descr="x_0a6ca9f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620713"/>
            <a:ext cx="2119313" cy="3168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889" name="Picture 9" descr="x_e83a7b5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86517">
            <a:off x="5003800" y="4076700"/>
            <a:ext cx="3527425" cy="1979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892" name="Picture 12" descr="x_2619681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23124">
            <a:off x="5873750" y="715963"/>
            <a:ext cx="2909888" cy="1946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895" name="Picture 15" descr="ипиорпоп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420938"/>
            <a:ext cx="295275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4" name="Picture 4" descr="апопенорп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3573463"/>
            <a:ext cx="3268663" cy="2185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896" name="Rectangle 16"/>
          <p:cNvSpPr>
            <a:spLocks noChangeArrowheads="1"/>
          </p:cNvSpPr>
          <p:nvPr/>
        </p:nvSpPr>
        <p:spPr bwMode="auto">
          <a:xfrm>
            <a:off x="1547813" y="6092825"/>
            <a:ext cx="5400675" cy="396875"/>
          </a:xfrm>
          <a:prstGeom prst="rect">
            <a:avLst/>
          </a:prstGeom>
          <a:solidFill>
            <a:schemeClr val="bg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2000" i="1">
                <a:solidFill>
                  <a:srgbClr val="0066FF"/>
                </a:solidFill>
              </a:rPr>
              <a:t>Спасибо за внимание!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2172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2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7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27538" y="333375"/>
            <a:ext cx="4465637" cy="206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alt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altLang="ru-RU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творческо-информационный</a:t>
            </a:r>
            <a:br>
              <a:rPr lang="ru-RU" altLang="ru-RU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Продолжительность:</a:t>
            </a:r>
            <a:r>
              <a:rPr lang="ru-RU" altLang="ru-RU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долгосрочный (2013г-2016г.) </a:t>
            </a:r>
            <a:br>
              <a:rPr lang="ru-RU" altLang="ru-RU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altLang="ru-RU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обучающиеся 2«б» класса, родители обучающихся, классный руководитель. </a:t>
            </a:r>
            <a:br>
              <a:rPr lang="ru-RU" altLang="ru-RU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altLang="ru-RU" sz="1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проведения</a:t>
            </a:r>
            <a:r>
              <a:rPr lang="ru-RU" alt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МОУ СОШ №12 г.Волгограда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996952"/>
            <a:ext cx="8229600" cy="3672136"/>
          </a:xfrm>
          <a:solidFill>
            <a:srgbClr val="FFFFFF">
              <a:alpha val="50980"/>
            </a:srgbClr>
          </a:solidFill>
          <a:extLst>
            <a:ext uri="{91240B29-F687-4F45-9708-019B960494DF}">
              <a14:hiddenLine xmlns:a14="http://schemas.microsoft.com/office/drawing/2010/main" w="38100" cmpd="dbl">
                <a:solidFill>
                  <a:srgbClr val="33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Общая характеристика проекта: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b="1" dirty="0" smtClean="0">
                <a:latin typeface="Arial" charset="0"/>
              </a:rPr>
              <a:t>Проект состоит из 3-х этапов: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b="1" dirty="0" smtClean="0">
                <a:latin typeface="Arial" charset="0"/>
              </a:rPr>
              <a:t>1 этап подгото­вительный. </a:t>
            </a:r>
            <a:r>
              <a:rPr lang="ru-RU" altLang="ru-RU" sz="1600" i="1" dirty="0" smtClean="0">
                <a:latin typeface="Arial" charset="0"/>
              </a:rPr>
              <a:t>Обоснование актуальности темы, мотивация её выбора. Формулирование задач и цели проекта. Подбор методической, справочной, энциклопедической и художественной литературы по тематике проекта.  Подбор необходимого оборудования и пособий для практического обогащения проекта.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600" b="1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600" b="1" dirty="0" smtClean="0">
                <a:latin typeface="Arial" charset="0"/>
              </a:rPr>
              <a:t>2 этап практический. </a:t>
            </a:r>
            <a:r>
              <a:rPr lang="ru-RU" altLang="ru-RU" sz="1600" i="1" dirty="0" smtClean="0">
                <a:latin typeface="Arial" charset="0"/>
              </a:rPr>
              <a:t>Реализация через разные видами совместной и самостоятельной деятельности детей по тематическим занятиям.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600" i="1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600" b="1" dirty="0" smtClean="0">
                <a:latin typeface="Arial" charset="0"/>
              </a:rPr>
              <a:t>3 этап подведение итогов: </a:t>
            </a:r>
            <a:r>
              <a:rPr lang="ru-RU" altLang="ru-RU" sz="1600" i="1" dirty="0" smtClean="0">
                <a:latin typeface="Arial" charset="0"/>
              </a:rPr>
              <a:t>обмен мнениями между классным руководителем, детьми и родителями. Анализ деятельности по реализации проекта. Презентация результатов деятельности (фото- и видеоотчет)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1938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nimBg="1"/>
      <p:bldP spid="6758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549275"/>
            <a:ext cx="5761038" cy="360363"/>
          </a:xfrm>
          <a:solidFill>
            <a:schemeClr val="bg1">
              <a:alpha val="45882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Актуальность проекта  «Волгоград – это мой город»</a:t>
            </a:r>
            <a:endParaRPr lang="ru-RU" altLang="ru-RU" sz="1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79388" y="3860800"/>
            <a:ext cx="8785225" cy="2808288"/>
          </a:xfrm>
          <a:solidFill>
            <a:schemeClr val="bg1">
              <a:alpha val="48000"/>
            </a:schemeClr>
          </a:solidFill>
          <a:extLst>
            <a:ext uri="{91240B29-F687-4F45-9708-019B960494DF}">
              <a14:hiddenLine xmlns:a14="http://schemas.microsoft.com/office/drawing/2010/main" w="38100" cmpd="dbl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Наше время – это эпоха крайних противоречий. С одной стороны, во многих областях человечество достигло поистине фантастических успехов, с другой стороны – всё это привело наше общество к серьёзным проблемам. Одна из таких – разложение нравственных устоев человека.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   Особенно трудно подрастающему поколению. Среди подростков чаще и в крайних формах стали проявляться жестокость, агрессивность, увеличивается число несовершеннолетних преступников, недооценивается необходимость сохранения и развития культурного, исторического, художественного наследия, передача опыта старшего поколения в процессе сотрудничества, отвергаются нравственные ценности, такие как патриотизм, любовь к Родине, честность.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И если мы хотим, чтобы наши дети полюбили свою страну, свой город, нам нужно показать их с привлекательной стороны, показать значимость города в судьбе страны.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2914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4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4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4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0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0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0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0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 animBg="1"/>
      <p:bldP spid="44041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435975" cy="1143000"/>
          </a:xfrm>
          <a:solidFill>
            <a:srgbClr val="FFFFFF">
              <a:alpha val="50980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дать  новые знания об истории города, связать их с историей России; формировать понятие Родины как места, где чело­век родился(город) и страны, где он живёт, чтобы вызвать у детей чувства восхи­щения своей родиной, гордости и любви.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564903"/>
            <a:ext cx="8007350" cy="3972421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воспитывать любовь к родному городу, представления о достопримечательно­стях города;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воспитывать чувства гордости за город в котором живём;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воспитывать уважение и благодарность  ветеранам города;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воспитывать уважение и благодарность  к людям, работающим на предприя­тиях города;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познакомить детей с историей возникновения родного города, с героями города; исторической значимостью города в судьбе страны;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закрепить знания о знакомых улицах;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воспитывать умение видеть красоту родного города, радоваться ей;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формировать общее представление об основных архитектурных сооружени­ях, памятниках, определяющих облик города;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учить ориентироваться по карте-схеме города;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воспитывать чувство гордости за принадлежность к своему народу, добро­желательное отношение к людям другой национальности.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2279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500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500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500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500"/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500"/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nimBg="1"/>
      <p:bldP spid="68611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76825" y="274638"/>
            <a:ext cx="3609975" cy="2867025"/>
          </a:xfrm>
          <a:solidFill>
            <a:srgbClr val="FFFFFF">
              <a:alpha val="50000"/>
            </a:srgb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buFont typeface="Wingdings" pitchFamily="2" charset="2"/>
              <a:buNone/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Виды работ: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Сбор информации;</a:t>
            </a:r>
            <a:br>
              <a:rPr lang="ru-RU" altLang="ru-RU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Подбор материала;</a:t>
            </a:r>
            <a:br>
              <a:rPr lang="ru-RU" altLang="ru-RU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Отбор художественной литературы,     исторического материала;</a:t>
            </a:r>
            <a:br>
              <a:rPr lang="ru-RU" altLang="ru-RU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Совместная и самостоятельная деятельность;</a:t>
            </a:r>
            <a:br>
              <a:rPr lang="ru-RU" altLang="ru-RU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Создание в классе уголка и папки «Волгоград – это мой город»;</a:t>
            </a:r>
            <a:br>
              <a:rPr lang="ru-RU" altLang="ru-RU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Коллекция фотографий города</a:t>
            </a:r>
          </a:p>
        </p:txBody>
      </p:sp>
      <p:pic>
        <p:nvPicPr>
          <p:cNvPr id="111616" name="Picture 0" descr="w9NvzThPe4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719482">
            <a:off x="611188" y="2781300"/>
            <a:ext cx="2546350" cy="3600450"/>
          </a:xfrm>
          <a:noFill/>
          <a:ln w="127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1624" name="Picture 8" descr="пооррдод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52720">
            <a:off x="5435600" y="3789363"/>
            <a:ext cx="3095625" cy="2476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1626" name="Picture 10" descr="ппопрл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4076700"/>
            <a:ext cx="2735263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Click="0" advTm="2287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5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5003800" y="333375"/>
            <a:ext cx="3959225" cy="792163"/>
          </a:xfrm>
          <a:solidFill>
            <a:srgbClr val="FFFFFF">
              <a:alpha val="3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b="1" smtClean="0">
                <a:latin typeface="Arial" charset="0"/>
              </a:rPr>
              <a:t>Формы взаимодействия  с детьми:</a:t>
            </a:r>
          </a:p>
        </p:txBody>
      </p:sp>
      <p:sp>
        <p:nvSpPr>
          <p:cNvPr id="4916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932363" y="1484313"/>
            <a:ext cx="3960812" cy="4060825"/>
          </a:xfrm>
          <a:solidFill>
            <a:schemeClr val="bg1">
              <a:alpha val="39999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400" b="1" smtClean="0">
                <a:latin typeface="Arial" charset="0"/>
              </a:rPr>
              <a:t>непосредственная образовательная деятельность;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400" b="1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400" b="1" smtClean="0">
                <a:latin typeface="Arial" charset="0"/>
              </a:rPr>
              <a:t>совместная деятельность детей и педагогов;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400" b="1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400" b="1" smtClean="0">
                <a:latin typeface="Arial" charset="0"/>
              </a:rPr>
              <a:t>экскурсии;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400" b="1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400" b="1" smtClean="0">
                <a:latin typeface="Arial" charset="0"/>
              </a:rPr>
              <a:t>чтение художественной литературы;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400" b="1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400" b="1" smtClean="0">
                <a:latin typeface="Arial" charset="0"/>
              </a:rPr>
              <a:t>беседы, ситуативные разговоры;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400" b="1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400" b="1" smtClean="0">
                <a:latin typeface="Arial" charset="0"/>
              </a:rPr>
              <a:t>слушание музыки;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400" b="1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400" b="1" smtClean="0">
                <a:latin typeface="Arial" charset="0"/>
              </a:rPr>
              <a:t>игры (дидактические, ролевые, хороводные, подвижные и  коммуникативные)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400" b="1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400" b="1" smtClean="0">
                <a:latin typeface="Arial" charset="0"/>
              </a:rPr>
              <a:t>презентации</a:t>
            </a: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430213" y="404813"/>
            <a:ext cx="2808287" cy="581025"/>
          </a:xfrm>
          <a:prstGeom prst="rect">
            <a:avLst/>
          </a:prstGeom>
          <a:solidFill>
            <a:schemeClr val="bg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/>
              <a:t>Формы взаимодействия  с родителями:</a:t>
            </a: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323850" y="1412875"/>
            <a:ext cx="3311525" cy="814388"/>
          </a:xfrm>
          <a:prstGeom prst="rect">
            <a:avLst/>
          </a:prstGeom>
          <a:solidFill>
            <a:schemeClr val="bg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sz="1400" b="0" dirty="0"/>
              <a:t>консультации  по проблемам патриотического воспитания детей;</a:t>
            </a:r>
          </a:p>
          <a:p>
            <a:pPr eaLnBrk="1" hangingPunct="1">
              <a:buFontTx/>
              <a:buChar char="•"/>
            </a:pPr>
            <a:r>
              <a:rPr lang="ru-RU" altLang="ru-RU" sz="1400" b="0" dirty="0"/>
              <a:t>сотворчество детей и родителей.</a:t>
            </a:r>
          </a:p>
        </p:txBody>
      </p:sp>
      <p:pic>
        <p:nvPicPr>
          <p:cNvPr id="8198" name="Picture 6" descr="O:\Волгоград\kurgan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752" y="3501008"/>
            <a:ext cx="2216623" cy="166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Click="0" advTm="4158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91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9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9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9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9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9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91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91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916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81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5" grpId="0" animBg="1"/>
      <p:bldP spid="49166" grpId="0" build="p" animBg="1"/>
      <p:bldP spid="106498" grpId="0" animBg="1"/>
      <p:bldP spid="1064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4823767" cy="431800"/>
          </a:xfrm>
          <a:solidFill>
            <a:srgbClr val="FFFFFF">
              <a:alpha val="3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000" b="1" dirty="0" smtClean="0">
                <a:latin typeface="Arial" charset="0"/>
              </a:rPr>
              <a:t>План реализации проекта: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3284538"/>
            <a:ext cx="4608513" cy="3086100"/>
          </a:xfrm>
          <a:solidFill>
            <a:schemeClr val="bg1">
              <a:alpha val="59999"/>
            </a:schemeClr>
          </a:solidFill>
        </p:spPr>
        <p:txBody>
          <a:bodyPr/>
          <a:lstStyle/>
          <a:p>
            <a:pPr defTabSz="212725" eaLnBrk="1" hangingPunct="1">
              <a:buFontTx/>
              <a:buNone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1 этап подгото­вительный.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defTabSz="212725" eaLnBrk="1" hangingPunct="1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Обоснование актуальности темы, мотивация её выбора.</a:t>
            </a:r>
          </a:p>
          <a:p>
            <a:pPr defTabSz="212725" eaLnBrk="1" hangingPunct="1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Формулирование задач и цели проекта.    </a:t>
            </a:r>
          </a:p>
          <a:p>
            <a:pPr defTabSz="212725" eaLnBrk="1" hangingPunct="1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Подбор методической, справочной, энциклопедической и художественной литературы по тематике проекта.   </a:t>
            </a:r>
          </a:p>
          <a:p>
            <a:pPr defTabSz="212725" eaLnBrk="1" hangingPunct="1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Подбор необходимого оборудования и пособий для практического обогащения проекта.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defTabSz="212725" eaLnBrk="1" hangingPunct="1">
              <a:lnSpc>
                <a:spcPct val="90000"/>
              </a:lnSpc>
            </a:pP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7" name="Picture 11" descr="O:\Волгоград\kurgan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6096" y="893367"/>
            <a:ext cx="3339950" cy="521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Click="0" advTm="1596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nimBg="1"/>
      <p:bldP spid="706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8207375" cy="5472113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  <a:t>«Царицын – Сталинград - Волгоград»;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  <a:t>«Моя Родина – Россия, моя Родина –Волгоград!»;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  <a:t>«Улицы, по которым мы ходим»;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  <a:t>встреча с ветеранами;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  <a:t>Праздник города.;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  <a:t>Выставка рисунков на темы: « Нарисую свой герб Волгограда», «Мое любимое место в городе», «Волгоград – город герой»;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  <a:t>«Памятники защитникам Отечества» (были уточнены знания детей о досто­примечательностях родного города);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  <a:t>«Люби и знай свой город» (дети познакомились с историей своего города, его гербом);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  <a:t>«Улицы нашего города» (дошкольники познакомились с названиями улиц известных поэтов, полководцев);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  <a:t>Сочинение  «Мой Волгоград»;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  <a:t>Выставка фотографий  « Ветеран живет рядом!» (совместно с родителями);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  <a:t>Оформление дидактических игр по краеведению: </a:t>
            </a:r>
            <a:b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  <a:t>“Узнай, где я нахожусь?», «Собери картинку», «Бабушкин сундучок», «Карта моего города», Город будущего», «Мой край родной», «Я - фотограф», «Вот моя улица, вот мой дом родной»;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  <a:t>Оформление папки на тему «Волгоград – это мой город»;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  <a:t>выставка детских рисунков и поделок на тему: «Мой город», «Дом, в котором я живу», «Улицы нашего города»;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  <a:t>Разучивание стихов и песен о Волгограде;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  <a:t>Экскурсии и фотоэкскурсии по городу; 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  <a:t>Экскурсии в музеи, галереи, выставочные залы (Волгоградский мемориально-исторический музей, Волгоградский музей изобразительных искусств, Волгоградский областной краеведческий музей, Государственный музей-панорама "Сталинградская битва", Мамаев Курган)</a:t>
            </a: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18487" cy="576263"/>
          </a:xfrm>
          <a:solidFill>
            <a:schemeClr val="bg1">
              <a:alpha val="50195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1400" b="1" smtClean="0">
                <a:latin typeface="Arial" charset="0"/>
              </a:rPr>
              <a:t>2 этап практический. </a:t>
            </a:r>
            <a:r>
              <a:rPr lang="ru-RU" altLang="ru-RU" sz="1400" smtClean="0">
                <a:latin typeface="Arial" charset="0"/>
              </a:rPr>
              <a:t>Реализация через</a:t>
            </a:r>
            <a:r>
              <a:rPr lang="ru-RU" altLang="ru-RU" sz="1400" b="1" smtClean="0">
                <a:latin typeface="Arial" charset="0"/>
              </a:rPr>
              <a:t> </a:t>
            </a:r>
            <a:r>
              <a:rPr lang="ru-RU" altLang="ru-RU" sz="1400" smtClean="0">
                <a:latin typeface="Arial" charset="0"/>
              </a:rPr>
              <a:t>разные видами совместной и самостоятельной деятельности детей по тематическим занятиям.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2162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3000"/>
                                        <p:tgtEl>
                                          <p:spTgt spid="716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3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3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3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30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30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30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30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3000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3000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3000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3000"/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3000"/>
                                        <p:tgtEl>
                                          <p:spTgt spid="71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3000"/>
                                        <p:tgtEl>
                                          <p:spTgt spid="71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3000"/>
                                        <p:tgtEl>
                                          <p:spTgt spid="716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3000"/>
                                        <p:tgtEl>
                                          <p:spTgt spid="716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3000"/>
                                        <p:tgtEl>
                                          <p:spTgt spid="716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3000"/>
                                        <p:tgtEl>
                                          <p:spTgt spid="716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allAtOnce" animBg="1"/>
      <p:bldP spid="1034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688" y="332656"/>
            <a:ext cx="5761037" cy="561975"/>
          </a:xfrm>
          <a:solidFill>
            <a:srgbClr val="FFFFFF">
              <a:alpha val="5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b="1" smtClean="0">
                <a:latin typeface="Arial" charset="0"/>
              </a:rPr>
              <a:t>3 этап (подведение итогов):</a:t>
            </a:r>
          </a:p>
        </p:txBody>
      </p:sp>
      <p:pic>
        <p:nvPicPr>
          <p:cNvPr id="102403" name="Picture 3" descr="x_3878fa40 - копи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07765">
            <a:off x="4210077" y="2628799"/>
            <a:ext cx="4392612" cy="312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3141663"/>
            <a:ext cx="3816350" cy="3240087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ru-RU" altLang="ru-RU" sz="1800" b="1" i="1" smtClean="0">
                <a:latin typeface="Arial" charset="0"/>
              </a:rPr>
              <a:t>обмен мнениями между классным руководителем, детьми и родителями.</a:t>
            </a:r>
          </a:p>
          <a:p>
            <a:pPr eaLnBrk="1" hangingPunct="1"/>
            <a:endParaRPr lang="ru-RU" altLang="ru-RU" sz="1800" b="1" i="1" smtClean="0">
              <a:latin typeface="Arial" charset="0"/>
            </a:endParaRPr>
          </a:p>
          <a:p>
            <a:pPr eaLnBrk="1" hangingPunct="1"/>
            <a:r>
              <a:rPr lang="ru-RU" altLang="ru-RU" sz="1800" b="1" i="1" smtClean="0">
                <a:latin typeface="Arial" charset="0"/>
              </a:rPr>
              <a:t>Анализ деятельности по реализации проекта;</a:t>
            </a:r>
          </a:p>
          <a:p>
            <a:pPr eaLnBrk="1" hangingPunct="1"/>
            <a:endParaRPr lang="ru-RU" altLang="ru-RU" sz="1800" b="1" i="1" smtClean="0">
              <a:latin typeface="Arial" charset="0"/>
            </a:endParaRPr>
          </a:p>
          <a:p>
            <a:pPr eaLnBrk="1" hangingPunct="1"/>
            <a:r>
              <a:rPr lang="ru-RU" altLang="ru-RU" sz="1800" b="1" i="1" smtClean="0">
                <a:latin typeface="Arial" charset="0"/>
              </a:rPr>
              <a:t>Презентация результатов деятельности (фото- и видеоотчет)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1264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2250"/>
                                        <p:tgtEl>
                                          <p:spTgt spid="727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225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225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225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30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nimBg="1"/>
      <p:bldP spid="72707" grpId="0" build="allAtOnce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7|4.3|2|3|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2.8|2.5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5|4.5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1|1.7|3.4|3.4|2.1|2.5|2.8|3.1|2.9|3.1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7|3.7"/>
</p:tagLst>
</file>

<file path=ppt/theme/theme1.xml><?xml version="1.0" encoding="utf-8"?>
<a:theme xmlns:a="http://schemas.openxmlformats.org/drawingml/2006/main" name="Презентация1">
  <a:themeElements>
    <a:clrScheme name="Презентация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езентация1">
      <a:majorFont>
        <a:latin typeface="Arial Unicode MS"/>
        <a:ea typeface="Arial Unicode MS"/>
        <a:cs typeface="Arial"/>
      </a:majorFont>
      <a:minorFont>
        <a:latin typeface="Arial Unicode MS"/>
        <a:ea typeface="Arial Unicode MS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0000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0000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Презентация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1202</TotalTime>
  <Words>694</Words>
  <Application>Microsoft Office PowerPoint</Application>
  <PresentationFormat>Экран (4:3)</PresentationFormat>
  <Paragraphs>90</Paragraphs>
  <Slides>11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Презентация1</vt:lpstr>
      <vt:lpstr>Муниципальное образовательное учреждение Средняя общеобразовательная школа№12 Тракторозаводского района г.Волгограда</vt:lpstr>
      <vt:lpstr>Вид проекта: творческо-информационный Продолжительность: долгосрочный (2013г-2016г.)  Участники проекта: обучающиеся 2«б» класса, родители обучающихся, классный руководитель.  Место проведения: МОУ СОШ №12 г.Волгограда</vt:lpstr>
      <vt:lpstr>Актуальность проекта  «Волгоград – это мой город»</vt:lpstr>
      <vt:lpstr>Цель проекта: дать  новые знания об истории города, связать их с историей России; формировать понятие Родины как места, где чело­век родился(город) и страны, где он живёт, чтобы вызвать у детей чувства восхи­щения своей родиной, гордости и любви.</vt:lpstr>
      <vt:lpstr>Виды работ:  - Сбор информации; - Подбор материала; - Отбор художественной литературы,     исторического материала; - Совместная и самостоятельная деятельность; - Создание в классе уголка и папки «Волгоград – это мой город»; - Коллекция фотографий города</vt:lpstr>
      <vt:lpstr>Формы взаимодействия  с детьми:</vt:lpstr>
      <vt:lpstr>План реализации проекта:</vt:lpstr>
      <vt:lpstr>2 этап практический. Реализация через разные видами совместной и самостоятельной деятельности детей по тематическим занятиям.</vt:lpstr>
      <vt:lpstr>3 этап (подведение итогов):</vt:lpstr>
      <vt:lpstr>Ожидаемый результат  </vt:lpstr>
      <vt:lpstr>Презентация PowerPoint</vt:lpstr>
    </vt:vector>
  </TitlesOfParts>
  <Company>ГБДОУ № 34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Упражнения с использованием фитболов  Рекомендации для родителей</dc:title>
  <dc:creator>Нина</dc:creator>
  <cp:lastModifiedBy>tStuff</cp:lastModifiedBy>
  <cp:revision>41</cp:revision>
  <dcterms:created xsi:type="dcterms:W3CDTF">2012-12-05T07:23:53Z</dcterms:created>
  <dcterms:modified xsi:type="dcterms:W3CDTF">2013-12-17T16:30:39Z</dcterms:modified>
</cp:coreProperties>
</file>