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96" r:id="rId3"/>
    <p:sldId id="288" r:id="rId4"/>
    <p:sldId id="257" r:id="rId5"/>
    <p:sldId id="287" r:id="rId6"/>
    <p:sldId id="290" r:id="rId7"/>
    <p:sldId id="291" r:id="rId8"/>
    <p:sldId id="292" r:id="rId9"/>
    <p:sldId id="258" r:id="rId10"/>
    <p:sldId id="293" r:id="rId11"/>
    <p:sldId id="270" r:id="rId12"/>
    <p:sldId id="309" r:id="rId13"/>
    <p:sldId id="294" r:id="rId14"/>
    <p:sldId id="295" r:id="rId15"/>
    <p:sldId id="298" r:id="rId16"/>
    <p:sldId id="273" r:id="rId17"/>
    <p:sldId id="279" r:id="rId18"/>
    <p:sldId id="281" r:id="rId19"/>
    <p:sldId id="305" r:id="rId20"/>
    <p:sldId id="285" r:id="rId21"/>
    <p:sldId id="311" r:id="rId22"/>
    <p:sldId id="313" r:id="rId23"/>
    <p:sldId id="301" r:id="rId24"/>
    <p:sldId id="302" r:id="rId25"/>
    <p:sldId id="303" r:id="rId26"/>
    <p:sldId id="307" r:id="rId27"/>
    <p:sldId id="312" r:id="rId28"/>
    <p:sldId id="310" r:id="rId29"/>
  </p:sldIdLst>
  <p:sldSz cx="9906000" cy="6858000" type="A4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45" autoAdjust="0"/>
  </p:normalViewPr>
  <p:slideViewPr>
    <p:cSldViewPr>
      <p:cViewPr varScale="1">
        <p:scale>
          <a:sx n="65" d="100"/>
          <a:sy n="65" d="100"/>
        </p:scale>
        <p:origin x="-510" y="-11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BF0E7-937D-40F7-90BA-57CEBC89457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9700CB-715F-4956-AD2F-E9C3AA960C4A}">
      <dgm:prSet phldrT="[Текст]" custT="1"/>
      <dgm:spPr>
        <a:solidFill>
          <a:srgbClr val="C00000"/>
        </a:solidFill>
      </dgm:spPr>
      <dgm:t>
        <a:bodyPr/>
        <a:lstStyle/>
        <a:p>
          <a:endParaRPr lang="ru-RU" sz="2800" b="0" dirty="0">
            <a:latin typeface="Times New Roman" pitchFamily="18" charset="0"/>
            <a:cs typeface="Times New Roman" pitchFamily="18" charset="0"/>
          </a:endParaRPr>
        </a:p>
      </dgm:t>
    </dgm:pt>
    <dgm:pt modelId="{D4C84BEC-2335-44EF-9DAC-41641DB4CA97}" type="parTrans" cxnId="{0F52A91F-D7DB-4DA0-9B13-109021E277DC}">
      <dgm:prSet/>
      <dgm:spPr/>
      <dgm:t>
        <a:bodyPr/>
        <a:lstStyle/>
        <a:p>
          <a:endParaRPr lang="ru-RU" sz="1600" b="0"/>
        </a:p>
      </dgm:t>
    </dgm:pt>
    <dgm:pt modelId="{05EC1595-1211-48F6-89CE-3602732B8B03}" type="sibTrans" cxnId="{0F52A91F-D7DB-4DA0-9B13-109021E277DC}">
      <dgm:prSet/>
      <dgm:spPr/>
      <dgm:t>
        <a:bodyPr/>
        <a:lstStyle/>
        <a:p>
          <a:endParaRPr lang="ru-RU" sz="1600" b="0"/>
        </a:p>
      </dgm:t>
    </dgm:pt>
    <dgm:pt modelId="{BFE173BB-2550-4B71-B3A0-852E1B473B88}" type="pres">
      <dgm:prSet presAssocID="{037BF0E7-937D-40F7-90BA-57CEBC8945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E610D2-7CE0-4A46-800A-B3C538D9594C}" type="pres">
      <dgm:prSet presAssocID="{7E9700CB-715F-4956-AD2F-E9C3AA960C4A}" presName="node" presStyleLbl="node1" presStyleIdx="0" presStyleCnt="1" custScaleX="37069" custScaleY="63236" custLinFactNeighborX="-83521" custLinFactNeighborY="-146">
        <dgm:presLayoutVars>
          <dgm:bulletEnabled val="1"/>
        </dgm:presLayoutVars>
      </dgm:prSet>
      <dgm:spPr>
        <a:prstGeom prst="star5">
          <a:avLst/>
        </a:prstGeom>
      </dgm:spPr>
      <dgm:t>
        <a:bodyPr/>
        <a:lstStyle/>
        <a:p>
          <a:endParaRPr lang="ru-RU"/>
        </a:p>
      </dgm:t>
    </dgm:pt>
  </dgm:ptLst>
  <dgm:cxnLst>
    <dgm:cxn modelId="{E31E6EF2-1CE9-44FA-85C3-682DBAFC5D9E}" type="presOf" srcId="{7E9700CB-715F-4956-AD2F-E9C3AA960C4A}" destId="{6AE610D2-7CE0-4A46-800A-B3C538D9594C}" srcOrd="0" destOrd="0" presId="urn:microsoft.com/office/officeart/2005/8/layout/default"/>
    <dgm:cxn modelId="{0F52A91F-D7DB-4DA0-9B13-109021E277DC}" srcId="{037BF0E7-937D-40F7-90BA-57CEBC894577}" destId="{7E9700CB-715F-4956-AD2F-E9C3AA960C4A}" srcOrd="0" destOrd="0" parTransId="{D4C84BEC-2335-44EF-9DAC-41641DB4CA97}" sibTransId="{05EC1595-1211-48F6-89CE-3602732B8B03}"/>
    <dgm:cxn modelId="{06CFB747-3E63-4BDF-9847-8600D8D9A525}" type="presOf" srcId="{037BF0E7-937D-40F7-90BA-57CEBC894577}" destId="{BFE173BB-2550-4B71-B3A0-852E1B473B88}" srcOrd="0" destOrd="0" presId="urn:microsoft.com/office/officeart/2005/8/layout/default"/>
    <dgm:cxn modelId="{C819BDE8-AB0D-4AA3-AC07-08415F28DEBD}" type="presParOf" srcId="{BFE173BB-2550-4B71-B3A0-852E1B473B88}" destId="{6AE610D2-7CE0-4A46-800A-B3C538D9594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E610D2-7CE0-4A46-800A-B3C538D9594C}">
      <dsp:nvSpPr>
        <dsp:cNvPr id="0" name=""/>
        <dsp:cNvSpPr/>
      </dsp:nvSpPr>
      <dsp:spPr>
        <a:xfrm>
          <a:off x="0" y="422531"/>
          <a:ext cx="3416094" cy="3496508"/>
        </a:xfrm>
        <a:prstGeom prst="star5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22531"/>
        <a:ext cx="3416094" cy="3496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274B-60EF-43A6-8C35-D8FE1401B83D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2AAE-99E8-4705-92B4-53A08761A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274B-60EF-43A6-8C35-D8FE1401B83D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2AAE-99E8-4705-92B4-53A08761A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274B-60EF-43A6-8C35-D8FE1401B83D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2AAE-99E8-4705-92B4-53A08761A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274B-60EF-43A6-8C35-D8FE1401B83D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2AAE-99E8-4705-92B4-53A08761A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274B-60EF-43A6-8C35-D8FE1401B83D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2AAE-99E8-4705-92B4-53A08761A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274B-60EF-43A6-8C35-D8FE1401B83D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2AAE-99E8-4705-92B4-53A08761A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274B-60EF-43A6-8C35-D8FE1401B83D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2AAE-99E8-4705-92B4-53A08761A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274B-60EF-43A6-8C35-D8FE1401B83D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2AAE-99E8-4705-92B4-53A08761A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274B-60EF-43A6-8C35-D8FE1401B83D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2AAE-99E8-4705-92B4-53A08761A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274B-60EF-43A6-8C35-D8FE1401B83D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2AAE-99E8-4705-92B4-53A08761A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274B-60EF-43A6-8C35-D8FE1401B83D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2AAE-99E8-4705-92B4-53A08761A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6274B-60EF-43A6-8C35-D8FE1401B83D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12AAE-99E8-4705-92B4-53A08761A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october5.ru/imgs/army/8.jpg" TargetMode="External"/><Relationship Id="rId13" Type="http://schemas.openxmlformats.org/officeDocument/2006/relationships/hyperlink" Target="http://images.yandex.ru/yandsearch" TargetMode="External"/><Relationship Id="rId3" Type="http://schemas.openxmlformats.org/officeDocument/2006/relationships/hyperlink" Target="http://foto.mail.ru/mail/leonidkharitonov/11/1109.html" TargetMode="External"/><Relationship Id="rId7" Type="http://schemas.openxmlformats.org/officeDocument/2006/relationships/hyperlink" Target="http://october5.ru/imgs/army/7.jpg" TargetMode="External"/><Relationship Id="rId12" Type="http://schemas.openxmlformats.org/officeDocument/2006/relationships/hyperlink" Target="http://granpri.zbord.ru/viewtopic.php?t=1315" TargetMode="External"/><Relationship Id="rId2" Type="http://schemas.openxmlformats.org/officeDocument/2006/relationships/hyperlink" Target="http://www.okhtyrka.biz/object.php?p=178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vtosport.bestpersons.ru/feed/post27641085/" TargetMode="External"/><Relationship Id="rId11" Type="http://schemas.openxmlformats.org/officeDocument/2006/relationships/hyperlink" Target="http://forum.pets.by/viewtopic.php?p=316234&amp;" TargetMode="External"/><Relationship Id="rId5" Type="http://schemas.openxmlformats.org/officeDocument/2006/relationships/hyperlink" Target="http://mic.granit.ru/Upload/13390.jpg" TargetMode="External"/><Relationship Id="rId15" Type="http://schemas.openxmlformats.org/officeDocument/2006/relationships/hyperlink" Target="http://tutaev.tulp.ru/biblioteki--2/biblioteka--3" TargetMode="External"/><Relationship Id="rId10" Type="http://schemas.openxmlformats.org/officeDocument/2006/relationships/hyperlink" Target="http://www.cwer.ru/tag/11907/?page=6" TargetMode="External"/><Relationship Id="rId4" Type="http://schemas.openxmlformats.org/officeDocument/2006/relationships/hyperlink" Target="http://newsreaders.ru/photoplog/index.php?n=417" TargetMode="External"/><Relationship Id="rId9" Type="http://schemas.openxmlformats.org/officeDocument/2006/relationships/hyperlink" Target="http://www.aif.ru/politic/news/42998" TargetMode="External"/><Relationship Id="rId14" Type="http://schemas.openxmlformats.org/officeDocument/2006/relationships/hyperlink" Target="http://www.sonnik.sawin.com.ua/index.php?p=articles&amp;area=1&amp;catid=0&amp;page=63&amp;limit=25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lut.md/news/40572.html" TargetMode="External"/><Relationship Id="rId13" Type="http://schemas.openxmlformats.org/officeDocument/2006/relationships/hyperlink" Target="http://www.krilat.zao.mos.ru/onenews.php?id=118" TargetMode="External"/><Relationship Id="rId3" Type="http://schemas.openxmlformats.org/officeDocument/2006/relationships/hyperlink" Target="http://img0.liveinternet.ru/images/attach/c/1/61/955/61955068_3f0511886dea4aaf87ac67ac409c1ffc.jpg" TargetMode="External"/><Relationship Id="rId7" Type="http://schemas.openxmlformats.org/officeDocument/2006/relationships/hyperlink" Target="http://www.wizardfox.net/images/imported/2010/05/1759.jpg" TargetMode="External"/><Relationship Id="rId12" Type="http://schemas.openxmlformats.org/officeDocument/2006/relationships/hyperlink" Target="http://kursant-svvaul.narod.ru/photoalbum.html" TargetMode="External"/><Relationship Id="rId2" Type="http://schemas.openxmlformats.org/officeDocument/2006/relationships/hyperlink" Target="http://img.beta.rian.ru/images/19564/71/19564713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dou35.narod.ru/fevral_2010_041.JPG" TargetMode="External"/><Relationship Id="rId11" Type="http://schemas.openxmlformats.org/officeDocument/2006/relationships/hyperlink" Target="http://specfuck.clan.su/photo/" TargetMode="External"/><Relationship Id="rId5" Type="http://schemas.openxmlformats.org/officeDocument/2006/relationships/hyperlink" Target="http://topwar.ru/uploads/posts/2010-11/1290836079_326368.jpg" TargetMode="External"/><Relationship Id="rId10" Type="http://schemas.openxmlformats.org/officeDocument/2006/relationships/hyperlink" Target="http://fotki.yandex.ru/users/st-oskol/view/74814/" TargetMode="External"/><Relationship Id="rId4" Type="http://schemas.openxmlformats.org/officeDocument/2006/relationships/hyperlink" Target="http://img.beta.rian.ru/images/15025/53/150255307.jpg" TargetMode="External"/><Relationship Id="rId9" Type="http://schemas.openxmlformats.org/officeDocument/2006/relationships/hyperlink" Target="http://news.mail.ru/politics/1861460/print/" TargetMode="External"/><Relationship Id="rId14" Type="http://schemas.openxmlformats.org/officeDocument/2006/relationships/hyperlink" Target="http://www.playcast.ru/?module=playcast_search&amp;searchKey=23+&#1092;&#1077;&#1074;&#1088;&#1072;&#1083;&#1103;&amp;searchWhere=2&amp;result=0&amp;psm_page=8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166654" y="1214422"/>
          <a:ext cx="9215502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80968" y="4857760"/>
            <a:ext cx="8739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 Павлова Валентина Георгиевна,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2011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6720" y="500042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Траковская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СОШ» Красноармейского района Чувашской Республики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8554" y="2786058"/>
            <a:ext cx="5358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Детям – об Армии России</a:t>
            </a:r>
            <a:endParaRPr lang="ru-RU" sz="36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406" y="214290"/>
            <a:ext cx="9001188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Армии везде строгая дисциплина и порядок.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Кровати нужно заправлять так!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зарма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809728" y="1214422"/>
            <a:ext cx="5715040" cy="5275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ласс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476976" y="2887682"/>
            <a:ext cx="3429024" cy="3970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Учебный корпус 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это совсем как наша школа! Только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там изучают  сложную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боевую технику и оружие. Для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есть специально оборудованные классы.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462" y="144463"/>
            <a:ext cx="9023379" cy="676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0968" y="0"/>
            <a:ext cx="8786874" cy="659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0968" y="5072074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9530" y="4929198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Плац -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большое открытое место в части, на котором проходят самые торжественные и важные события.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плацу принимают присягу молодые солдаты, а отслужившие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армии прощаются с Боевым Знаменем части.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оевая подготовка.gif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380968" y="357166"/>
            <a:ext cx="4333871" cy="3000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солдаты на плацу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380968" y="3706458"/>
            <a:ext cx="4357718" cy="2747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Armiya_230909.jpg"/>
          <p:cNvPicPr>
            <a:picLocks noGrp="1" noChangeAspect="1"/>
          </p:cNvPicPr>
          <p:nvPr isPhoto="1"/>
        </p:nvPicPr>
        <p:blipFill>
          <a:blip r:embed="rId4" cstate="email">
            <a:lum/>
          </a:blip>
          <a:stretch>
            <a:fillRect/>
          </a:stretch>
        </p:blipFill>
        <p:spPr>
          <a:xfrm>
            <a:off x="5024438" y="357166"/>
            <a:ext cx="4143404" cy="29404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10190" y="3857628"/>
            <a:ext cx="36433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плацу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военнослужащие занимаются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строевой подготовкой.</a:t>
            </a:r>
            <a:endParaRPr lang="ru-RU" sz="2800" dirty="0" smtClean="0">
              <a:latin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блиотека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666852" y="428604"/>
            <a:ext cx="6715172" cy="46594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38092" y="5500702"/>
            <a:ext cx="9667908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библиотеке хранятся книги, журналы, газеты и материалы об истории Вооруженных Сил. Военнослужащие приходят в библиотеку в свободное от исполнения служебных обязанностей время.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дпункт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57166"/>
            <a:ext cx="9906000" cy="6102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310322" y="642918"/>
            <a:ext cx="32861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санчасть. Тут можно  получить медицинскую помощь.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80968" y="448370"/>
            <a:ext cx="9146094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Столовая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здание, в котором есть кухня и обеденный зал.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столовой солдаты едят три раза в день.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2" name="Picture 2" descr="D:\мама 2011\детям об армии 1\столова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0968" y="1500173"/>
            <a:ext cx="4536293" cy="3024195"/>
          </a:xfrm>
          <a:prstGeom prst="rect">
            <a:avLst/>
          </a:prstGeom>
          <a:noFill/>
        </p:spPr>
      </p:pic>
      <p:pic>
        <p:nvPicPr>
          <p:cNvPr id="5123" name="Picture 3" descr="D:\мама 2011\детям об армии 1\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67248" y="3500438"/>
            <a:ext cx="4643450" cy="309563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6786" y="642918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столовую нужно ходить строем.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мама 2011\детям об армии 1\строем в столовую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66786" y="1357298"/>
            <a:ext cx="7500990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66654" y="5030283"/>
            <a:ext cx="935837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Подсобное хозяйство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место в воинской части, 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содержатся домашние животные, выращиваются овощи и фрукты для солдатской столовой.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C:\Documents and Settings\Admin\Рабочий стол\abkmv\волье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3976" y="571480"/>
            <a:ext cx="6710760" cy="446385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6720" y="571480"/>
            <a:ext cx="8320025" cy="535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чения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2470164"/>
            <a:ext cx="6804199" cy="4387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C:\Documents and Settings\Admin\Рабочий стол\фото армия\с пулемётом солдат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2349" y="2500306"/>
            <a:ext cx="2903652" cy="4357694"/>
          </a:xfrm>
          <a:prstGeom prst="rect">
            <a:avLst/>
          </a:prstGeom>
          <a:noFill/>
        </p:spPr>
      </p:pic>
      <p:pic>
        <p:nvPicPr>
          <p:cNvPr id="4" name="Рисунок 3" descr="5251.jpg"/>
          <p:cNvPicPr>
            <a:picLocks noGrp="1" noChangeAspect="1"/>
          </p:cNvPicPr>
          <p:nvPr isPhoto="1"/>
        </p:nvPicPr>
        <p:blipFill>
          <a:blip r:embed="rId4" cstate="email">
            <a:lum/>
          </a:blip>
          <a:stretch>
            <a:fillRect/>
          </a:stretch>
        </p:blipFill>
        <p:spPr>
          <a:xfrm>
            <a:off x="238092" y="214290"/>
            <a:ext cx="3500462" cy="21490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024306" y="285728"/>
            <a:ext cx="55007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Армия —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сложная и большая организация, в которой служит большое количество людей. И всеми ими нужно умело руководить. В армии всеми руководит командир.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h34cc2eg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166918" y="1857364"/>
            <a:ext cx="5585253" cy="342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2" name="Picture 4" descr="C:\Documents and Settings\Admin\Рабочий стол\фото армия\стрельб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107625"/>
            <a:ext cx="3665920" cy="2750375"/>
          </a:xfrm>
          <a:prstGeom prst="rect">
            <a:avLst/>
          </a:prstGeom>
          <a:noFill/>
        </p:spPr>
      </p:pic>
      <p:pic>
        <p:nvPicPr>
          <p:cNvPr id="7173" name="Picture 5" descr="C:\Documents and Settings\Admin\Рабочий стол\фото армия\1290591825на учениях солдаты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76946" y="0"/>
            <a:ext cx="3929054" cy="2571744"/>
          </a:xfrm>
          <a:prstGeom prst="rect">
            <a:avLst/>
          </a:prstGeom>
          <a:noFill/>
        </p:spPr>
      </p:pic>
      <p:pic>
        <p:nvPicPr>
          <p:cNvPr id="7" name="Рисунок 6" descr="учен.jpg"/>
          <p:cNvPicPr>
            <a:picLocks noGrp="1" noChangeAspect="1"/>
          </p:cNvPicPr>
          <p:nvPr isPhoto="1"/>
        </p:nvPicPr>
        <p:blipFill>
          <a:blip r:embed="rId5" cstate="email">
            <a:lum/>
          </a:blip>
          <a:stretch>
            <a:fillRect/>
          </a:stretch>
        </p:blipFill>
        <p:spPr>
          <a:xfrm>
            <a:off x="0" y="0"/>
            <a:ext cx="4072542" cy="2500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учёба на улице.jpg"/>
          <p:cNvPicPr>
            <a:picLocks noGrp="1" noChangeAspect="1"/>
          </p:cNvPicPr>
          <p:nvPr isPhoto="1"/>
        </p:nvPicPr>
        <p:blipFill>
          <a:blip r:embed="rId6" cstate="email">
            <a:lum/>
          </a:blip>
          <a:stretch>
            <a:fillRect/>
          </a:stretch>
        </p:blipFill>
        <p:spPr>
          <a:xfrm>
            <a:off x="5721007" y="4133059"/>
            <a:ext cx="4184993" cy="2724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6720" y="1571612"/>
            <a:ext cx="7393831" cy="492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8092" y="285728"/>
            <a:ext cx="2786082" cy="402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24636" y="357166"/>
            <a:ext cx="3000380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двед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244476"/>
            <a:ext cx="9906000" cy="63674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5357826"/>
            <a:ext cx="99060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Согласно Конституции Главнокомандующим Вооруженными Силами является Президент. Непосредственно Вооруженными Силами руководят Министр обороны и Начальник Генерального штаба Вооруженных Сил.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мирное время Вооруженные Силы должны: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быть постоянно готовыми отразить возможное нападение противника;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нести боевое дежурство для того, чтобы противник не напал неожиданно;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заниматься боевой учебой в учебных классах и на полигонах;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оказывать помощь пострадавшим от катастроф и стихийных бедствий.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406" y="357166"/>
            <a:ext cx="89154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военное время Вооруженные Силы Республики должны: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отразить нападение противника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уничтожить его войска или заставить противника прекратить боевые действия.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52670" y="3214686"/>
            <a:ext cx="514353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406" y="0"/>
            <a:ext cx="89154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Использованы ресурсы: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3844" y="857232"/>
            <a:ext cx="8986838" cy="5429288"/>
          </a:xfrm>
        </p:spPr>
        <p:txBody>
          <a:bodyPr>
            <a:noAutofit/>
          </a:bodyPr>
          <a:lstStyle/>
          <a:p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  <a:hlinkClick r:id="rId2"/>
              </a:rPr>
              <a:t>://www.okhtyrka.biz/object.php?p=1783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u="sng" dirty="0">
                <a:latin typeface="Times New Roman" pitchFamily="18" charset="0"/>
                <a:cs typeface="Times New Roman" pitchFamily="18" charset="0"/>
                <a:hlinkClick r:id="rId3"/>
              </a:rPr>
              <a:t>http://foto.mail.ru/mail/leonidkharitonov/11/1109.html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u="sng" dirty="0">
                <a:latin typeface="Times New Roman" pitchFamily="18" charset="0"/>
                <a:cs typeface="Times New Roman" pitchFamily="18" charset="0"/>
                <a:hlinkClick r:id="rId4"/>
              </a:rPr>
              <a:t>http://newsreaders.ru/photoplog/index.php?n=417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http://mic.granit.ru/Upload/13390.jpg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u="sng" dirty="0">
                <a:latin typeface="Times New Roman" pitchFamily="18" charset="0"/>
                <a:cs typeface="Times New Roman" pitchFamily="18" charset="0"/>
                <a:hlinkClick r:id="rId6"/>
              </a:rPr>
              <a:t>http://avtosport.bestpersons.ru/feed/post27641085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endParaRPr lang="ru-RU" sz="18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http://october5.ru/imgs/army/7.jpg</a:t>
            </a:r>
            <a:endParaRPr lang="ru-RU" sz="18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http://october5.ru/imgs/army/8.jpg</a:t>
            </a:r>
            <a:endParaRPr lang="ru-RU" sz="18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u="sng" dirty="0" smtClean="0">
                <a:latin typeface="Times New Roman" pitchFamily="18" charset="0"/>
                <a:cs typeface="Times New Roman" pitchFamily="18" charset="0"/>
              </a:rPr>
              <a:t>http://october5.ru/imgs/army/11.jpg</a:t>
            </a:r>
            <a:endParaRPr lang="ru-RU" sz="18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  <a:hlinkClick r:id="rId9"/>
              </a:rPr>
              <a:t>://www.aif.ru/politic/news/42998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u="sng" dirty="0">
                <a:latin typeface="Times New Roman" pitchFamily="18" charset="0"/>
                <a:cs typeface="Times New Roman" pitchFamily="18" charset="0"/>
                <a:hlinkClick r:id="rId10"/>
              </a:rPr>
              <a:t>http://www.cwer.ru/tag/11907/?page=6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u="sng" dirty="0">
                <a:latin typeface="Times New Roman" pitchFamily="18" charset="0"/>
                <a:cs typeface="Times New Roman" pitchFamily="18" charset="0"/>
                <a:hlinkClick r:id="rId11"/>
              </a:rPr>
              <a:t>http://forum.pets.by/viewtopic.php?p=316234&amp;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u="sng" dirty="0">
                <a:latin typeface="Times New Roman" pitchFamily="18" charset="0"/>
                <a:cs typeface="Times New Roman" pitchFamily="18" charset="0"/>
                <a:hlinkClick r:id="rId12"/>
              </a:rPr>
              <a:t>http://granpri.zbord.ru/viewtopic.php?t=1315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u="sng" dirty="0">
                <a:latin typeface="Times New Roman" pitchFamily="18" charset="0"/>
                <a:cs typeface="Times New Roman" pitchFamily="18" charset="0"/>
                <a:hlinkClick r:id="rId13"/>
              </a:rPr>
              <a:t>http://images.yandex.ru/yandsearch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u="sng" dirty="0">
                <a:latin typeface="Times New Roman" pitchFamily="18" charset="0"/>
                <a:cs typeface="Times New Roman" pitchFamily="18" charset="0"/>
                <a:hlinkClick r:id="rId14"/>
              </a:rPr>
              <a:t>http://www.sonnik.sawin.com.ua/index.php?p=articles&amp;area=1&amp;catid=0&amp;page=63&amp;limit=25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u="sng" dirty="0">
                <a:latin typeface="Times New Roman" pitchFamily="18" charset="0"/>
                <a:cs typeface="Times New Roman" pitchFamily="18" charset="0"/>
                <a:hlinkClick r:id="rId15"/>
              </a:rPr>
              <a:t>http://tutaev.tulp.ru/biblioteki--2/biblioteka--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3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38158" y="1071546"/>
            <a:ext cx="86677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http://img.beta.rian.ru/images/19564/71/195647130.jpg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http://img0.liveinternet.ru/images/attach/c/1//61/955/61955068_3f0511886dea4aaf87ac67ac409c1ffc.jpg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http://img.beta.rian.ru/images/15025/53/150255307.jpg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http://topwar.ru/uploads/posts/2010-11/1290836079_326368.jpg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http://mdou35.narod.ru/fevral_2010_041.JPG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http://www.wizardfox.net/images/imported/2010/05/1759.jpg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http://www.salut.md/news/40572.html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http://news.mail.ru/politics/1861460/print/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http://fotki.yandex.ru/users/st-oskol/view/74814/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http://specfuck.clan.su/photo/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http://kursant-svvaul.narod.ru/photoalbum.html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http://www.krilat.zao.mos.ru/onenews.php?id=118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http://www.playcast.ru/?module=playcast_search&amp;searchKey=23+февраля&amp;searchWhere=2&amp;result=0&amp;psm_page=8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67248" y="1287244"/>
            <a:ext cx="450059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/>
              <a:t>Автор: </a:t>
            </a:r>
          </a:p>
          <a:p>
            <a:pPr algn="ctr">
              <a:defRPr/>
            </a:pPr>
            <a:r>
              <a:rPr lang="ru-RU" sz="3200" b="1" dirty="0" smtClean="0"/>
              <a:t>Павлова Валентина Георгиевна</a:t>
            </a:r>
            <a:r>
              <a:rPr lang="ru-RU" sz="2800" dirty="0" smtClean="0"/>
              <a:t>,</a:t>
            </a:r>
          </a:p>
          <a:p>
            <a:pPr algn="ctr">
              <a:defRPr/>
            </a:pPr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МБОУ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Траковская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СОШ» Красноармейского района Чувашской Республики</a:t>
            </a:r>
          </a:p>
          <a:p>
            <a:pPr algn="ctr"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dirty="0" smtClean="0"/>
          </a:p>
          <a:p>
            <a:pPr algn="ctr">
              <a:defRPr/>
            </a:pPr>
            <a:endParaRPr lang="ru-RU" sz="2800" dirty="0" smtClean="0"/>
          </a:p>
          <a:p>
            <a:pPr algn="ctr">
              <a:defRPr/>
            </a:pPr>
            <a:endParaRPr lang="ru-RU" sz="2800" dirty="0" smtClean="0"/>
          </a:p>
          <a:p>
            <a:pPr algn="ctr">
              <a:defRPr/>
            </a:pPr>
            <a:endParaRPr lang="ru-RU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5282" y="428604"/>
            <a:ext cx="3791266" cy="593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Дуют ветры в феврале, воют в трубах громко.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Змейкой мчится по земле лёгкая позёмка.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Поднимаясь, мчатся вдаль самолётов звенья-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Это празднует февраль Армии рожденье.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(С. Маршак)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530" y="5286388"/>
            <a:ext cx="8715436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Привет, ребята! Давайте дружить! Меня зовут Серёжа.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Мой папа военный, и я буду таким, как он.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Хотите, я расскажу  вам об армии?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D:\мама 2011\детям об армии 1\Копия 0_1243e_2313db8b_XL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52538" y="285728"/>
            <a:ext cx="6548430" cy="491132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406" y="274638"/>
            <a:ext cx="8958294" cy="494031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Любое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уважающее себя государство заботится о своей военной безопасности.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отразить нападение любого врага, государству  нужны крепкие, хорошо подготовленные Вооруженные Силы.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Вооруженные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Силы нашей страны защищают мир и покой граждан России и не собираются ни на кого нападать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Наша армия — армия-защитница.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08_02_24_02_29_20_fjh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52472" y="571480"/>
            <a:ext cx="81439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Воинская часть — это место где живут, служат и отдыхают солдаты.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Давайте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увидим, что находится на территории воинской части. 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дания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92721"/>
            <a:ext cx="9024965" cy="676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2406" y="4549676"/>
            <a:ext cx="91440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КПП (контрольно - пропускной пункт).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Наряд по КПП не разрешает проход в воинскую часть посторонним людям.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же кто-то прибыл в воинскую часть по делам, то ему выпишут пропуск.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"/>
            <a:ext cx="990600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Казарма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большой и уютный дом, в котором живут солдаты и сержанты. В казарме имеются помещения, где они отдыхают и спят, хранят оружие и обмундирование.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81100" y="1357298"/>
            <a:ext cx="685804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556</Words>
  <Application>Microsoft Office PowerPoint</Application>
  <PresentationFormat>Лист A4 (210x297 мм)</PresentationFormat>
  <Paragraphs>75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        Дуют ветры в феврале, воют в трубах громко. Змейкой мчится по земле лёгкая позёмка. Поднимаясь, мчатся вдаль самолётов звенья- Это празднует февраль Армии рожденье. (С. Маршак)</vt:lpstr>
      <vt:lpstr>Слайд 4</vt:lpstr>
      <vt:lpstr>    Любое уважающее себя государство заботится о своей военной безопасности.   Чтобы отразить нападение любого врага, государству  нужны крепкие, хорошо подготовленные Вооруженные Силы.   Вооруженные Силы нашей страны защищают мир и покой граждан России и не собираются ни на кого нападать.  Наша армия — армия-защитница.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В мирное время Вооруженные Силы должны:</vt:lpstr>
      <vt:lpstr>В военное время Вооруженные Силы Республики должны:</vt:lpstr>
      <vt:lpstr>Использованы ресурсы: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33</cp:revision>
  <dcterms:created xsi:type="dcterms:W3CDTF">2011-02-21T13:03:56Z</dcterms:created>
  <dcterms:modified xsi:type="dcterms:W3CDTF">2013-12-24T14:27:13Z</dcterms:modified>
</cp:coreProperties>
</file>