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sldIdLst>
    <p:sldId id="257" r:id="rId2"/>
    <p:sldId id="258" r:id="rId3"/>
    <p:sldId id="256" r:id="rId4"/>
    <p:sldId id="272" r:id="rId5"/>
    <p:sldId id="273" r:id="rId6"/>
    <p:sldId id="277" r:id="rId7"/>
    <p:sldId id="278" r:id="rId8"/>
    <p:sldId id="279" r:id="rId9"/>
    <p:sldId id="261" r:id="rId10"/>
    <p:sldId id="262" r:id="rId11"/>
    <p:sldId id="281" r:id="rId12"/>
    <p:sldId id="280" r:id="rId13"/>
    <p:sldId id="266" r:id="rId14"/>
    <p:sldId id="268" r:id="rId15"/>
    <p:sldId id="284" r:id="rId16"/>
    <p:sldId id="285" r:id="rId17"/>
    <p:sldId id="271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F124B-2EEB-4B69-B41B-620328DBE70E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2165A-2DAF-4CF6-9A2B-70934D38C5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717E5B-E374-454F-8208-88D890525254}" type="slidenum">
              <a:rPr lang="ru-RU">
                <a:latin typeface="Arial" pitchFamily="34" charset="0"/>
              </a:rPr>
              <a:pPr/>
              <a:t>12</a:t>
            </a:fld>
            <a:endParaRPr lang="ru-RU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5A94A-4FC3-4830-870C-AEAC5E0D01B8}" type="slidenum">
              <a:rPr lang="ru-RU">
                <a:latin typeface="Arial" pitchFamily="34" charset="0"/>
              </a:rPr>
              <a:pPr/>
              <a:t>13</a:t>
            </a:fld>
            <a:endParaRPr lang="ru-RU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52486-6F9A-4614-AE68-0FD36B02A14F}" type="slidenum">
              <a:rPr lang="ru-RU">
                <a:latin typeface="Arial" pitchFamily="34" charset="0"/>
              </a:rPr>
              <a:pPr/>
              <a:t>14</a:t>
            </a:fld>
            <a:endParaRPr lang="ru-RU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9023B-8C55-4FB8-BCE3-C298034CDFC8}" type="slidenum">
              <a:rPr lang="ru-RU">
                <a:latin typeface="Arial" pitchFamily="34" charset="0"/>
              </a:rPr>
              <a:pPr/>
              <a:t>15</a:t>
            </a:fld>
            <a:endParaRPr lang="ru-RU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8495C9-1B7E-43C4-B0FB-A7739F0C0248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EB44D8-0727-4951-A147-7C404807B7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WordArt 5"/>
          <p:cNvSpPr>
            <a:spLocks noChangeArrowheads="1" noChangeShapeType="1" noTextEdit="1"/>
          </p:cNvSpPr>
          <p:nvPr/>
        </p:nvSpPr>
        <p:spPr bwMode="auto">
          <a:xfrm>
            <a:off x="755650" y="2420938"/>
            <a:ext cx="7705725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4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99"/>
                    </a:gs>
                    <a:gs pos="100000">
                      <a:srgbClr val="33CC33"/>
                    </a:gs>
                  </a:gsLst>
                  <a:path path="rect">
                    <a:fillToRect t="100000" r="100000"/>
                  </a:path>
                </a:gradFill>
                <a:latin typeface="Comic Sans MS"/>
              </a:rPr>
              <a:t>Деление ядер урана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33375"/>
            <a:ext cx="8496300" cy="685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3900" dirty="0"/>
              <a:t> </a:t>
            </a:r>
            <a:r>
              <a:rPr lang="ru-RU" sz="3900" dirty="0">
                <a:solidFill>
                  <a:srgbClr val="FF3300"/>
                </a:solidFill>
              </a:rPr>
              <a:t>В конце 30-х г. Флеров</a:t>
            </a:r>
            <a:r>
              <a:rPr lang="ru-RU" sz="3900" dirty="0"/>
              <a:t> и </a:t>
            </a:r>
            <a:r>
              <a:rPr lang="ru-RU" sz="3900" dirty="0">
                <a:solidFill>
                  <a:srgbClr val="FF3300"/>
                </a:solidFill>
              </a:rPr>
              <a:t>Петржак</a:t>
            </a:r>
            <a:r>
              <a:rPr lang="ru-RU" sz="3900" dirty="0"/>
              <a:t> обнаружили самопроизвольное деление ядер урана.</a:t>
            </a:r>
            <a:br>
              <a:rPr lang="ru-RU" sz="3900" dirty="0"/>
            </a:br>
            <a:r>
              <a:rPr lang="ru-RU" sz="3900" dirty="0"/>
              <a:t> В </a:t>
            </a:r>
            <a:r>
              <a:rPr lang="ru-RU" sz="3900" dirty="0">
                <a:solidFill>
                  <a:srgbClr val="FF3300"/>
                </a:solidFill>
              </a:rPr>
              <a:t>1938 г.</a:t>
            </a:r>
            <a:r>
              <a:rPr lang="ru-RU" sz="3900" dirty="0"/>
              <a:t> </a:t>
            </a:r>
            <a:r>
              <a:rPr lang="ru-RU" sz="3900" dirty="0" err="1"/>
              <a:t>Ган</a:t>
            </a:r>
            <a:r>
              <a:rPr lang="ru-RU" sz="3900" dirty="0"/>
              <a:t> и </a:t>
            </a:r>
            <a:r>
              <a:rPr lang="ru-RU" sz="3900" dirty="0" err="1"/>
              <a:t>Штрассман</a:t>
            </a:r>
            <a:r>
              <a:rPr lang="ru-RU" sz="3900" dirty="0"/>
              <a:t> открыли, что ядро урана бомбардируя       образует другие элементы. </a:t>
            </a:r>
          </a:p>
        </p:txBody>
      </p:sp>
      <p:graphicFrame>
        <p:nvGraphicFramePr>
          <p:cNvPr id="13317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2381250" y="3741738"/>
          <a:ext cx="190500" cy="241300"/>
        </p:xfrm>
        <a:graphic>
          <a:graphicData uri="http://schemas.openxmlformats.org/presentationml/2006/ole">
            <p:oleObj spid="_x0000_s54274" name="Формула" r:id="rId3" imgW="190440" imgH="24120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214313" y="5422900"/>
          <a:ext cx="8569325" cy="981075"/>
        </p:xfrm>
        <a:graphic>
          <a:graphicData uri="http://schemas.openxmlformats.org/presentationml/2006/ole">
            <p:oleObj spid="_x0000_s54275" name="Формула" r:id="rId4" imgW="2108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4427538" y="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3276600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6011863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5400000">
            <a:off x="3348038" y="981075"/>
            <a:ext cx="2590800" cy="2590800"/>
            <a:chOff x="2426" y="1026"/>
            <a:chExt cx="907" cy="907"/>
          </a:xfrm>
        </p:grpSpPr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2" name="Oval 4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3" name="Oval 4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4" name="Oval 4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5" name="Oval 4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6" name="Oval 4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7" name="Oval 4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8" name="Oval 4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9" name="Oval 4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0" name="Oval 4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1" name="Oval 4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2" name="Oval 5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3" name="Oval 5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4" name="Oval 5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5" name="Oval 5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6" name="Oval 5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7" name="Oval 5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8" name="Oval 5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9" name="Oval 5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4572000" y="2492375"/>
            <a:ext cx="12239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H="1">
            <a:off x="3492500" y="2492375"/>
            <a:ext cx="10795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flipH="1">
            <a:off x="4572000" y="2276475"/>
            <a:ext cx="1439863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3276600" y="2276475"/>
            <a:ext cx="1295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6011863" y="765175"/>
            <a:ext cx="25701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800000"/>
                </a:solidFill>
              </a:rPr>
              <a:t>F</a:t>
            </a:r>
            <a:r>
              <a:rPr lang="ru-RU" sz="4800" b="1" baseline="-25000">
                <a:solidFill>
                  <a:srgbClr val="800000"/>
                </a:solidFill>
              </a:rPr>
              <a:t>яс</a:t>
            </a:r>
            <a:r>
              <a:rPr lang="ru-RU" sz="4800" b="1"/>
              <a:t> </a:t>
            </a:r>
            <a:r>
              <a:rPr lang="en-US" sz="4800" b="1"/>
              <a:t>&gt;</a:t>
            </a:r>
            <a:r>
              <a:rPr lang="ru-RU" sz="4800" b="1"/>
              <a:t> </a:t>
            </a:r>
            <a:r>
              <a:rPr lang="en-US" sz="4800" b="1">
                <a:solidFill>
                  <a:srgbClr val="008000"/>
                </a:solidFill>
              </a:rPr>
              <a:t>F</a:t>
            </a:r>
            <a:r>
              <a:rPr lang="ru-RU" sz="48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6156325" y="1628775"/>
            <a:ext cx="2808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800000"/>
                </a:solidFill>
              </a:rPr>
              <a:t>прит</a:t>
            </a:r>
            <a:r>
              <a:rPr lang="ru-RU" sz="3200" b="1"/>
              <a:t> </a:t>
            </a:r>
            <a:r>
              <a:rPr lang="en-US" sz="3200" b="1"/>
              <a:t>&gt;</a:t>
            </a:r>
            <a:r>
              <a:rPr lang="ru-RU" sz="3200" b="1"/>
              <a:t> </a:t>
            </a:r>
            <a:r>
              <a:rPr lang="ru-RU" sz="3200" b="1">
                <a:solidFill>
                  <a:srgbClr val="008000"/>
                </a:solidFill>
              </a:rPr>
              <a:t>оттал</a:t>
            </a:r>
            <a:endParaRPr lang="ru-RU" sz="3200" b="1" baseline="-25000">
              <a:solidFill>
                <a:srgbClr val="008000"/>
              </a:solidFill>
            </a:endParaRP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3276600" y="6156325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99"/>
                </a:solidFill>
              </a:rPr>
              <a:t>r</a:t>
            </a:r>
            <a:r>
              <a:rPr lang="ru-RU" sz="4000" b="1">
                <a:solidFill>
                  <a:srgbClr val="000099"/>
                </a:solidFill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≈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10 </a:t>
            </a:r>
            <a:r>
              <a:rPr lang="en-US" sz="4000" b="1" baseline="30000">
                <a:solidFill>
                  <a:srgbClr val="000099"/>
                </a:solidFill>
                <a:cs typeface="Arial" charset="0"/>
              </a:rPr>
              <a:t>-15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м</a:t>
            </a:r>
            <a:endParaRPr lang="en-US" sz="40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63713" y="5084763"/>
            <a:ext cx="1511300" cy="1295400"/>
            <a:chOff x="2426" y="1026"/>
            <a:chExt cx="907" cy="907"/>
          </a:xfrm>
        </p:grpSpPr>
        <p:sp>
          <p:nvSpPr>
            <p:cNvPr id="28738" name="Oval 6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39" name="Oval 6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0" name="Oval 6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1" name="Oval 6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2" name="Oval 7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43" name="Oval 7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4" name="Oval 7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5" name="Oval 7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6" name="Oval 7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7" name="Oval 7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8" name="Oval 7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9" name="Oval 7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0" name="Oval 7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1" name="Oval 7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2" name="Oval 8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3" name="Oval 8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4" name="Oval 8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5" name="Oval 8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6" name="Oval 8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7" name="Oval 8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8" name="Oval 8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9" name="Oval 8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0" name="Oval 8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1" name="Oval 8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2" name="Oval 9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3" name="Oval 9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64" name="Oval 9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5" name="Oval 9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6" name="Oval 9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7" name="Oval 9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8" name="Oval 9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9" name="Oval 9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0" name="Oval 9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1" name="Oval 9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2" name="Oval 10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3" name="Oval 10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4" name="Oval 10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5" name="Oval 10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6" name="Oval 10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7" name="Oval 10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8" name="Oval 10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9" name="Oval 10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0" name="Oval 10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1" name="Oval 10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2" name="Oval 11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3" name="Oval 11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4" name="Oval 11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5" name="Oval 11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6" name="Oval 11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7" name="Oval 11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8" name="Oval 11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9" name="Oval 11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6084888" y="4724400"/>
            <a:ext cx="2159000" cy="1798638"/>
            <a:chOff x="2426" y="1026"/>
            <a:chExt cx="907" cy="907"/>
          </a:xfrm>
        </p:grpSpPr>
        <p:sp>
          <p:nvSpPr>
            <p:cNvPr id="28791" name="Oval 119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2" name="Oval 120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3" name="Oval 121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4" name="Oval 122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5" name="Oval 123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96" name="Oval 124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7" name="Oval 125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8" name="Oval 126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9" name="Oval 127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0" name="Oval 128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1" name="Oval 129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2" name="Oval 130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3" name="Oval 131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4" name="Oval 132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5" name="Oval 133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6" name="Oval 134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7" name="Oval 135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8" name="Oval 136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9" name="Oval 137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0" name="Oval 138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1" name="Oval 139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2" name="Oval 140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3" name="Oval 141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4" name="Oval 142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5" name="Oval 143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6" name="Oval 144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817" name="Oval 145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8" name="Oval 146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9" name="Oval 147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0" name="Oval 148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1" name="Oval 149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2" name="Oval 150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3" name="Oval 151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4" name="Oval 152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5" name="Oval 153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6" name="Oval 154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7" name="Oval 155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8" name="Oval 156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9" name="Oval 157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0" name="Oval 158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1" name="Oval 159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2" name="Oval 160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3" name="Oval 161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4" name="Oval 162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5" name="Oval 163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6" name="Oval 164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7" name="Oval 165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8" name="Oval 16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9" name="Oval 167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40" name="Oval 168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41" name="Oval 169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42" name="Oval 170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1619250" y="3500438"/>
            <a:ext cx="6624638" cy="1293812"/>
            <a:chOff x="1020" y="2205"/>
            <a:chExt cx="4173" cy="815"/>
          </a:xfrm>
        </p:grpSpPr>
        <p:grpSp>
          <p:nvGrpSpPr>
            <p:cNvPr id="6" name="Group 172"/>
            <p:cNvGrpSpPr>
              <a:grpSpLocks/>
            </p:cNvGrpSpPr>
            <p:nvPr/>
          </p:nvGrpSpPr>
          <p:grpSpPr bwMode="auto">
            <a:xfrm rot="5400000">
              <a:off x="1724" y="2091"/>
              <a:ext cx="634" cy="1043"/>
              <a:chOff x="2426" y="1026"/>
              <a:chExt cx="907" cy="907"/>
            </a:xfrm>
          </p:grpSpPr>
          <p:sp>
            <p:nvSpPr>
              <p:cNvPr id="28845" name="Oval 173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6" name="Oval 174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7" name="Oval 175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8" name="Oval 176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9" name="Oval 177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850" name="Oval 178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1" name="Oval 179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2" name="Oval 180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3" name="Oval 181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4" name="Oval 182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5" name="Oval 183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6" name="Oval 184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7" name="Oval 185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8" name="Oval 186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9" name="Oval 187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0" name="Oval 188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1" name="Oval 189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2" name="Oval 190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3" name="Oval 191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4" name="Oval 192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5" name="Oval 193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6" name="Oval 194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7" name="Oval 195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8" name="Oval 196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9" name="Oval 197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0" name="Oval 198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871" name="Oval 199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2" name="Oval 200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3" name="Oval 201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4" name="Oval 202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5" name="Oval 20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6" name="Oval 204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7" name="Oval 205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8" name="Oval 206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9" name="Oval 207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0" name="Oval 208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1" name="Oval 209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2" name="Oval 210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3" name="Oval 211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4" name="Oval 212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5" name="Oval 213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6" name="Oval 214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7" name="Oval 215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8" name="Oval 216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9" name="Oval 217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0" name="Oval 218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1" name="Oval 219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2" name="Oval 220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3" name="Oval 221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4" name="Oval 222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5" name="Oval 223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6" name="Oval 224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225"/>
            <p:cNvGrpSpPr>
              <a:grpSpLocks/>
            </p:cNvGrpSpPr>
            <p:nvPr/>
          </p:nvGrpSpPr>
          <p:grpSpPr bwMode="auto">
            <a:xfrm rot="5400000">
              <a:off x="3334" y="1842"/>
              <a:ext cx="815" cy="1541"/>
              <a:chOff x="2426" y="1026"/>
              <a:chExt cx="907" cy="907"/>
            </a:xfrm>
          </p:grpSpPr>
          <p:sp>
            <p:nvSpPr>
              <p:cNvPr id="28898" name="Oval 226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9" name="Oval 227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0" name="Oval 228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1" name="Oval 229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2" name="Oval 230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903" name="Oval 231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4" name="Oval 232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5" name="Oval 233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6" name="Oval 234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7" name="Oval 235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8" name="Oval 236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9" name="Oval 237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0" name="Oval 238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1" name="Oval 239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2" name="Oval 240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3" name="Oval 241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4" name="Oval 242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5" name="Oval 243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6" name="Oval 244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7" name="Oval 245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8" name="Oval 246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9" name="Oval 247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0" name="Oval 248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1" name="Oval 249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2" name="Oval 250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3" name="Oval 251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924" name="Oval 252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5" name="Oval 253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6" name="Oval 254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7" name="Oval 255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8" name="Oval 256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9" name="Oval 257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0" name="Oval 258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1" name="Oval 259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2" name="Oval 260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3" name="Oval 261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4" name="Oval 262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5" name="Oval 263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6" name="Oval 264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7" name="Oval 265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8" name="Oval 266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9" name="Oval 267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0" name="Oval 268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1" name="Oval 269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2" name="Oval 270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3" name="Oval 271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4" name="Oval 272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5" name="Oval 27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6" name="Oval 274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7" name="Oval 275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8" name="Oval 276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9" name="Oval 277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950" name="Oval 278"/>
            <p:cNvSpPr>
              <a:spLocks noChangeArrowheads="1"/>
            </p:cNvSpPr>
            <p:nvPr/>
          </p:nvSpPr>
          <p:spPr bwMode="auto">
            <a:xfrm>
              <a:off x="2426" y="2478"/>
              <a:ext cx="318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1" name="Oval 279"/>
            <p:cNvSpPr>
              <a:spLocks noChangeArrowheads="1"/>
            </p:cNvSpPr>
            <p:nvPr/>
          </p:nvSpPr>
          <p:spPr bwMode="auto">
            <a:xfrm>
              <a:off x="2562" y="2568"/>
              <a:ext cx="273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2" name="Oval 280"/>
            <p:cNvSpPr>
              <a:spLocks noChangeArrowheads="1"/>
            </p:cNvSpPr>
            <p:nvPr/>
          </p:nvSpPr>
          <p:spPr bwMode="auto">
            <a:xfrm>
              <a:off x="2699" y="2478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3" name="Oval 281"/>
            <p:cNvSpPr>
              <a:spLocks noChangeArrowheads="1"/>
            </p:cNvSpPr>
            <p:nvPr/>
          </p:nvSpPr>
          <p:spPr bwMode="auto">
            <a:xfrm>
              <a:off x="2835" y="2614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4" name="Oval 282"/>
            <p:cNvSpPr>
              <a:spLocks noChangeArrowheads="1"/>
            </p:cNvSpPr>
            <p:nvPr/>
          </p:nvSpPr>
          <p:spPr bwMode="auto">
            <a:xfrm>
              <a:off x="2653" y="2614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5" name="Line 283"/>
            <p:cNvSpPr>
              <a:spLocks noChangeShapeType="1"/>
            </p:cNvSpPr>
            <p:nvPr/>
          </p:nvSpPr>
          <p:spPr bwMode="auto">
            <a:xfrm flipH="1">
              <a:off x="1020" y="2614"/>
              <a:ext cx="680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56" name="Line 284"/>
            <p:cNvSpPr>
              <a:spLocks noChangeShapeType="1"/>
            </p:cNvSpPr>
            <p:nvPr/>
          </p:nvSpPr>
          <p:spPr bwMode="auto">
            <a:xfrm>
              <a:off x="4422" y="2614"/>
              <a:ext cx="771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57" name="Line 285"/>
            <p:cNvSpPr>
              <a:spLocks noChangeShapeType="1"/>
            </p:cNvSpPr>
            <p:nvPr/>
          </p:nvSpPr>
          <p:spPr bwMode="auto">
            <a:xfrm>
              <a:off x="2517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58" name="Line 286"/>
            <p:cNvSpPr>
              <a:spLocks noChangeShapeType="1"/>
            </p:cNvSpPr>
            <p:nvPr/>
          </p:nvSpPr>
          <p:spPr bwMode="auto">
            <a:xfrm flipH="1">
              <a:off x="2789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959" name="Text Box 287"/>
          <p:cNvSpPr txBox="1">
            <a:spLocks noChangeArrowheads="1"/>
          </p:cNvSpPr>
          <p:nvPr/>
        </p:nvSpPr>
        <p:spPr bwMode="auto">
          <a:xfrm>
            <a:off x="6372225" y="2997200"/>
            <a:ext cx="25701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800000"/>
                </a:solidFill>
              </a:rPr>
              <a:t>F</a:t>
            </a:r>
            <a:r>
              <a:rPr lang="ru-RU" sz="4800" b="1" baseline="-25000">
                <a:solidFill>
                  <a:srgbClr val="800000"/>
                </a:solidFill>
              </a:rPr>
              <a:t>яс</a:t>
            </a:r>
            <a:r>
              <a:rPr lang="ru-RU" sz="4800" b="1"/>
              <a:t> </a:t>
            </a:r>
            <a:r>
              <a:rPr lang="en-US" sz="4800" b="1"/>
              <a:t>&lt;</a:t>
            </a:r>
            <a:r>
              <a:rPr lang="ru-RU" sz="4800" b="1"/>
              <a:t> </a:t>
            </a:r>
            <a:r>
              <a:rPr lang="en-US" sz="4800" b="1">
                <a:solidFill>
                  <a:srgbClr val="008000"/>
                </a:solidFill>
              </a:rPr>
              <a:t>F</a:t>
            </a:r>
            <a:r>
              <a:rPr lang="ru-RU" sz="48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8960" name="Oval 288"/>
          <p:cNvSpPr>
            <a:spLocks noChangeArrowheads="1"/>
          </p:cNvSpPr>
          <p:nvPr/>
        </p:nvSpPr>
        <p:spPr bwMode="auto">
          <a:xfrm>
            <a:off x="3563938" y="573405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961" name="Oval 289"/>
          <p:cNvSpPr>
            <a:spLocks noChangeArrowheads="1"/>
          </p:cNvSpPr>
          <p:nvPr/>
        </p:nvSpPr>
        <p:spPr bwMode="auto">
          <a:xfrm>
            <a:off x="4427538" y="573405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962" name="Oval 290"/>
          <p:cNvSpPr>
            <a:spLocks noChangeArrowheads="1"/>
          </p:cNvSpPr>
          <p:nvPr/>
        </p:nvSpPr>
        <p:spPr bwMode="auto">
          <a:xfrm>
            <a:off x="5219700" y="573405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963" name="Text Box 291"/>
          <p:cNvSpPr txBox="1">
            <a:spLocks noChangeArrowheads="1"/>
          </p:cNvSpPr>
          <p:nvPr/>
        </p:nvSpPr>
        <p:spPr bwMode="auto">
          <a:xfrm>
            <a:off x="2392363" y="679450"/>
            <a:ext cx="1611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92</a:t>
            </a:r>
            <a:r>
              <a:rPr lang="en-US" sz="4400" b="1"/>
              <a:t>U</a:t>
            </a:r>
            <a:r>
              <a:rPr lang="en-US" sz="4400" b="1" baseline="30000"/>
              <a:t>235</a:t>
            </a:r>
            <a:endParaRPr lang="ru-RU" sz="4400" b="1" baseline="30000"/>
          </a:p>
        </p:txBody>
      </p:sp>
      <p:sp>
        <p:nvSpPr>
          <p:cNvPr id="28964" name="Text Box 292"/>
          <p:cNvSpPr txBox="1">
            <a:spLocks noChangeArrowheads="1"/>
          </p:cNvSpPr>
          <p:nvPr/>
        </p:nvSpPr>
        <p:spPr bwMode="auto">
          <a:xfrm>
            <a:off x="5076825" y="0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65" name="Text Box 293"/>
          <p:cNvSpPr txBox="1">
            <a:spLocks noChangeArrowheads="1"/>
          </p:cNvSpPr>
          <p:nvPr/>
        </p:nvSpPr>
        <p:spPr bwMode="auto">
          <a:xfrm>
            <a:off x="323850" y="4581525"/>
            <a:ext cx="1922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56</a:t>
            </a:r>
            <a:r>
              <a:rPr lang="en-US" sz="4400" b="1"/>
              <a:t>Ba</a:t>
            </a:r>
            <a:r>
              <a:rPr lang="en-US" sz="4400" b="1" baseline="30000"/>
              <a:t>144</a:t>
            </a:r>
            <a:endParaRPr lang="ru-RU" sz="4400" b="1" baseline="30000"/>
          </a:p>
        </p:txBody>
      </p:sp>
      <p:sp>
        <p:nvSpPr>
          <p:cNvPr id="28966" name="Text Box 294"/>
          <p:cNvSpPr txBox="1">
            <a:spLocks noChangeArrowheads="1"/>
          </p:cNvSpPr>
          <p:nvPr/>
        </p:nvSpPr>
        <p:spPr bwMode="auto">
          <a:xfrm>
            <a:off x="7308850" y="4508500"/>
            <a:ext cx="1624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36</a:t>
            </a:r>
            <a:r>
              <a:rPr lang="en-US" sz="4400" b="1"/>
              <a:t>Kr</a:t>
            </a:r>
            <a:r>
              <a:rPr lang="en-US" sz="4400" b="1" baseline="30000"/>
              <a:t>89</a:t>
            </a:r>
            <a:endParaRPr lang="ru-RU" sz="4400" b="1" baseline="30000"/>
          </a:p>
        </p:txBody>
      </p:sp>
      <p:sp>
        <p:nvSpPr>
          <p:cNvPr id="28967" name="Text Box 295"/>
          <p:cNvSpPr txBox="1">
            <a:spLocks noChangeArrowheads="1"/>
          </p:cNvSpPr>
          <p:nvPr/>
        </p:nvSpPr>
        <p:spPr bwMode="auto">
          <a:xfrm>
            <a:off x="3419475" y="5229225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68" name="Text Box 296"/>
          <p:cNvSpPr txBox="1">
            <a:spLocks noChangeArrowheads="1"/>
          </p:cNvSpPr>
          <p:nvPr/>
        </p:nvSpPr>
        <p:spPr bwMode="auto">
          <a:xfrm>
            <a:off x="4284663" y="5229225"/>
            <a:ext cx="935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69" name="Text Box 297"/>
          <p:cNvSpPr txBox="1">
            <a:spLocks noChangeArrowheads="1"/>
          </p:cNvSpPr>
          <p:nvPr/>
        </p:nvSpPr>
        <p:spPr bwMode="auto">
          <a:xfrm>
            <a:off x="5076825" y="5229225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70" name="Text Box 298"/>
          <p:cNvSpPr txBox="1">
            <a:spLocks noChangeArrowheads="1"/>
          </p:cNvSpPr>
          <p:nvPr/>
        </p:nvSpPr>
        <p:spPr bwMode="auto">
          <a:xfrm>
            <a:off x="1547813" y="3068638"/>
            <a:ext cx="1611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92</a:t>
            </a:r>
            <a:r>
              <a:rPr lang="en-US" sz="4400" b="1"/>
              <a:t>U</a:t>
            </a:r>
            <a:r>
              <a:rPr lang="en-US" sz="4400" b="1" baseline="30000"/>
              <a:t>236</a:t>
            </a:r>
            <a:endParaRPr lang="ru-RU" sz="4400" b="1" baseline="30000"/>
          </a:p>
        </p:txBody>
      </p:sp>
      <p:sp>
        <p:nvSpPr>
          <p:cNvPr id="28971" name="Text Box 299"/>
          <p:cNvSpPr txBox="1">
            <a:spLocks noChangeArrowheads="1"/>
          </p:cNvSpPr>
          <p:nvPr/>
        </p:nvSpPr>
        <p:spPr bwMode="auto">
          <a:xfrm>
            <a:off x="0" y="0"/>
            <a:ext cx="3735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Скорость нейтрона </a:t>
            </a:r>
            <a:r>
              <a:rPr lang="ru-RU" sz="2000">
                <a:cs typeface="Arial" charset="0"/>
              </a:rPr>
              <a:t>≈ 1000 м/с</a:t>
            </a:r>
          </a:p>
        </p:txBody>
      </p:sp>
      <p:sp>
        <p:nvSpPr>
          <p:cNvPr id="28972" name="Text Box 300"/>
          <p:cNvSpPr txBox="1">
            <a:spLocks noChangeArrowheads="1"/>
          </p:cNvSpPr>
          <p:nvPr/>
        </p:nvSpPr>
        <p:spPr bwMode="auto">
          <a:xfrm>
            <a:off x="2771775" y="4797425"/>
            <a:ext cx="352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cs typeface="Arial" charset="0"/>
              </a:rPr>
              <a:t>и гамма излучение</a:t>
            </a:r>
            <a:endParaRPr lang="el-GR" sz="2800" b="1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8973" name="Line 301"/>
          <p:cNvSpPr>
            <a:spLocks noChangeShapeType="1"/>
          </p:cNvSpPr>
          <p:nvPr/>
        </p:nvSpPr>
        <p:spPr bwMode="auto">
          <a:xfrm>
            <a:off x="8388350" y="5949950"/>
            <a:ext cx="5762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974" name="Line 302"/>
          <p:cNvSpPr>
            <a:spLocks noChangeShapeType="1"/>
          </p:cNvSpPr>
          <p:nvPr/>
        </p:nvSpPr>
        <p:spPr bwMode="auto">
          <a:xfrm flipH="1">
            <a:off x="323850" y="5949950"/>
            <a:ext cx="1042988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975" name="Text Box 303"/>
          <p:cNvSpPr txBox="1">
            <a:spLocks noChangeArrowheads="1"/>
          </p:cNvSpPr>
          <p:nvPr/>
        </p:nvSpPr>
        <p:spPr bwMode="auto">
          <a:xfrm>
            <a:off x="8675688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>
                <a:solidFill>
                  <a:srgbClr val="6600FF"/>
                </a:solidFill>
              </a:rPr>
              <a:t>Схема развития цепной реакции</a:t>
            </a:r>
            <a:r>
              <a:rPr lang="ru-RU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476250"/>
            <a:ext cx="7772400" cy="5654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7172" name="Picture 4" descr="6-8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0"/>
            <a:ext cx="8064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6000" b="1" i="1" smtClean="0">
                <a:solidFill>
                  <a:schemeClr val="accent2"/>
                </a:solidFill>
              </a:rPr>
              <a:t>цепная реакция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14288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dirty="0" smtClean="0"/>
              <a:t>При делении ядра урана-235, которое вызвано столкновением с нейтроном, освобождается 2 или 3 нейтрона. При благоприятных условиях эти нейтроны могут попасть в другие ядра урана и вызвать их деление. На этом этапе появятся уже от 4 до 9 нейтронов, способных вызвать новые распады ядер урана и т. д. Такой лавинообразный процесс называется </a:t>
            </a:r>
            <a:r>
              <a:rPr lang="ru-RU" sz="4000" b="1" i="1" dirty="0" smtClean="0">
                <a:solidFill>
                  <a:srgbClr val="FF0000"/>
                </a:solidFill>
              </a:rPr>
              <a:t>цепной реакцией</a:t>
            </a:r>
            <a:r>
              <a:rPr lang="ru-RU" sz="3200" dirty="0" smtClean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6000" b="1" i="1" smtClean="0">
                <a:solidFill>
                  <a:schemeClr val="accent2"/>
                </a:solidFill>
              </a:rPr>
              <a:t>Виды цепных реакций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628775"/>
            <a:ext cx="7775575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pPr algn="ctr" eaLnBrk="1" hangingPunct="1"/>
            <a:endParaRPr lang="ru-RU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597" y="928670"/>
            <a:ext cx="8072494" cy="51435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dirty="0" smtClean="0"/>
              <a:t>Наименьшая масса урана, при которой возможно протекание цепной реакции, называется </a:t>
            </a:r>
            <a:r>
              <a:rPr lang="ru-RU" sz="5200" b="1" i="1" dirty="0" smtClean="0">
                <a:solidFill>
                  <a:srgbClr val="FF0000"/>
                </a:solidFill>
              </a:rPr>
              <a:t>критической массой</a:t>
            </a:r>
            <a:r>
              <a:rPr lang="ru-RU" sz="4000" dirty="0" smtClean="0"/>
              <a:t>.</a:t>
            </a:r>
            <a:r>
              <a:rPr lang="ru-RU" sz="4000" b="1" dirty="0" smtClean="0"/>
              <a:t> Критическая масса шарообразного куска урана – 235 равна 50 кг, при этом его радиус составляет всего 9 см (большая плотность).</a:t>
            </a:r>
            <a:endParaRPr lang="ru-RU" sz="4000" dirty="0" smtClean="0"/>
          </a:p>
          <a:p>
            <a:pPr algn="ctr" eaLnBrk="1" hangingPunct="1">
              <a:buFont typeface="Wingdings" pitchFamily="2" charset="2"/>
              <a:buNone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основные факторы способны влиять на протекание цепной реакции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ru-RU" sz="3600" u="sng" dirty="0" smtClean="0"/>
              <a:t> Возможность протекания цепной реакции определяется массой урана, </a:t>
            </a:r>
          </a:p>
          <a:p>
            <a:endParaRPr lang="ru-RU" sz="3600" u="sng" dirty="0" smtClean="0"/>
          </a:p>
          <a:p>
            <a:r>
              <a:rPr lang="ru-RU" sz="3600" u="sng" dirty="0" smtClean="0"/>
              <a:t>количеством примесей в нем, </a:t>
            </a:r>
          </a:p>
          <a:p>
            <a:endParaRPr lang="ru-RU" sz="3600" u="sng" dirty="0" smtClean="0"/>
          </a:p>
          <a:p>
            <a:r>
              <a:rPr lang="ru-RU" sz="3600" u="sng" dirty="0" smtClean="0"/>
              <a:t>наличием оболочки и замедлителя.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" name="Text Box 297"/>
          <p:cNvSpPr txBox="1">
            <a:spLocks noChangeArrowheads="1"/>
          </p:cNvSpPr>
          <p:nvPr/>
        </p:nvSpPr>
        <p:spPr bwMode="auto">
          <a:xfrm>
            <a:off x="5148263" y="5229225"/>
            <a:ext cx="720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n</a:t>
            </a:r>
            <a:endParaRPr lang="ru-RU" sz="1200"/>
          </a:p>
        </p:txBody>
      </p:sp>
      <p:sp>
        <p:nvSpPr>
          <p:cNvPr id="6442" name="Text Box 298"/>
          <p:cNvSpPr txBox="1">
            <a:spLocks noChangeArrowheads="1"/>
          </p:cNvSpPr>
          <p:nvPr/>
        </p:nvSpPr>
        <p:spPr bwMode="auto">
          <a:xfrm>
            <a:off x="4716463" y="5084763"/>
            <a:ext cx="720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n</a:t>
            </a:r>
            <a:endParaRPr lang="ru-RU" sz="1200"/>
          </a:p>
        </p:txBody>
      </p:sp>
      <p:sp>
        <p:nvSpPr>
          <p:cNvPr id="6439" name="Text Box 295"/>
          <p:cNvSpPr txBox="1">
            <a:spLocks noChangeArrowheads="1"/>
          </p:cNvSpPr>
          <p:nvPr/>
        </p:nvSpPr>
        <p:spPr bwMode="auto">
          <a:xfrm>
            <a:off x="2268538" y="5013325"/>
            <a:ext cx="720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n</a:t>
            </a:r>
            <a:endParaRPr lang="ru-RU" sz="1200"/>
          </a:p>
        </p:txBody>
      </p:sp>
      <p:grpSp>
        <p:nvGrpSpPr>
          <p:cNvPr id="2" name="Group 294"/>
          <p:cNvGrpSpPr>
            <a:grpSpLocks/>
          </p:cNvGrpSpPr>
          <p:nvPr/>
        </p:nvGrpSpPr>
        <p:grpSpPr bwMode="auto">
          <a:xfrm>
            <a:off x="3203575" y="3284538"/>
            <a:ext cx="576263" cy="217487"/>
            <a:chOff x="2018" y="2069"/>
            <a:chExt cx="363" cy="137"/>
          </a:xfrm>
        </p:grpSpPr>
        <p:sp>
          <p:nvSpPr>
            <p:cNvPr id="6431" name="Oval 287"/>
            <p:cNvSpPr>
              <a:spLocks noChangeArrowheads="1"/>
            </p:cNvSpPr>
            <p:nvPr/>
          </p:nvSpPr>
          <p:spPr bwMode="auto">
            <a:xfrm>
              <a:off x="2018" y="2069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28" name="Oval 284"/>
            <p:cNvSpPr>
              <a:spLocks noChangeArrowheads="1"/>
            </p:cNvSpPr>
            <p:nvPr/>
          </p:nvSpPr>
          <p:spPr bwMode="auto">
            <a:xfrm>
              <a:off x="2200" y="2069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29" name="Oval 285"/>
            <p:cNvSpPr>
              <a:spLocks noChangeArrowheads="1"/>
            </p:cNvSpPr>
            <p:nvPr/>
          </p:nvSpPr>
          <p:spPr bwMode="auto">
            <a:xfrm>
              <a:off x="2290" y="2069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30" name="Oval 286"/>
            <p:cNvSpPr>
              <a:spLocks noChangeArrowheads="1"/>
            </p:cNvSpPr>
            <p:nvPr/>
          </p:nvSpPr>
          <p:spPr bwMode="auto">
            <a:xfrm>
              <a:off x="2109" y="2069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32" name="Oval 288"/>
            <p:cNvSpPr>
              <a:spLocks noChangeArrowheads="1"/>
            </p:cNvSpPr>
            <p:nvPr/>
          </p:nvSpPr>
          <p:spPr bwMode="auto">
            <a:xfrm>
              <a:off x="2200" y="211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33" name="Oval 289"/>
            <p:cNvSpPr>
              <a:spLocks noChangeArrowheads="1"/>
            </p:cNvSpPr>
            <p:nvPr/>
          </p:nvSpPr>
          <p:spPr bwMode="auto">
            <a:xfrm>
              <a:off x="2154" y="211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34" name="Oval 290"/>
            <p:cNvSpPr>
              <a:spLocks noChangeArrowheads="1"/>
            </p:cNvSpPr>
            <p:nvPr/>
          </p:nvSpPr>
          <p:spPr bwMode="auto">
            <a:xfrm>
              <a:off x="2245" y="211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35" name="Oval 291"/>
            <p:cNvSpPr>
              <a:spLocks noChangeArrowheads="1"/>
            </p:cNvSpPr>
            <p:nvPr/>
          </p:nvSpPr>
          <p:spPr bwMode="auto">
            <a:xfrm>
              <a:off x="2290" y="211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36" name="Oval 292"/>
            <p:cNvSpPr>
              <a:spLocks noChangeArrowheads="1"/>
            </p:cNvSpPr>
            <p:nvPr/>
          </p:nvSpPr>
          <p:spPr bwMode="auto">
            <a:xfrm>
              <a:off x="2064" y="211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37" name="Oval 293"/>
            <p:cNvSpPr>
              <a:spLocks noChangeArrowheads="1"/>
            </p:cNvSpPr>
            <p:nvPr/>
          </p:nvSpPr>
          <p:spPr bwMode="auto">
            <a:xfrm>
              <a:off x="2018" y="2115"/>
              <a:ext cx="91" cy="9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352" name="Oval 208"/>
          <p:cNvSpPr>
            <a:spLocks noChangeArrowheads="1"/>
          </p:cNvSpPr>
          <p:nvPr/>
        </p:nvSpPr>
        <p:spPr bwMode="auto">
          <a:xfrm>
            <a:off x="5003800" y="53022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" name="Oval 207"/>
          <p:cNvSpPr>
            <a:spLocks noChangeArrowheads="1"/>
          </p:cNvSpPr>
          <p:nvPr/>
        </p:nvSpPr>
        <p:spPr bwMode="auto">
          <a:xfrm>
            <a:off x="5075238" y="53752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276600" y="0"/>
            <a:ext cx="720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n</a:t>
            </a:r>
            <a:endParaRPr lang="ru-RU" sz="1200"/>
          </a:p>
        </p:txBody>
      </p:sp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3059113" y="1889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57818" y="642918"/>
            <a:ext cx="2857520" cy="633412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dirty="0"/>
              <a:t>                           Механизм                деления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3492500" y="18446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421063" y="1125538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708400" y="13414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565525" y="11969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3636963" y="126841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133725" y="11255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989263" y="11969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916238" y="126841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3781425" y="1484313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3781425" y="16287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708400" y="17732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636963" y="1917700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3492500" y="19891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3276600" y="11255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3205163" y="1917700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3205163" y="20605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3060700" y="19891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2916238" y="18446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2989263" y="1917700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2844800" y="1701800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2844800" y="15573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2844800" y="14128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3349625" y="1917700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3349625" y="20605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3133725" y="1268413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3060700" y="14128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2989263" y="1557338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2989263" y="1701800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3060700" y="17732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3205163" y="18446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3636963" y="148431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3708400" y="16287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3636963" y="1773238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3421063" y="1557338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3421063" y="14128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3205163" y="14128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6" name="Oval 42"/>
          <p:cNvSpPr>
            <a:spLocks noChangeArrowheads="1"/>
          </p:cNvSpPr>
          <p:nvPr/>
        </p:nvSpPr>
        <p:spPr bwMode="auto">
          <a:xfrm>
            <a:off x="3349625" y="17732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3205163" y="1701800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Oval 44"/>
          <p:cNvSpPr>
            <a:spLocks noChangeArrowheads="1"/>
          </p:cNvSpPr>
          <p:nvPr/>
        </p:nvSpPr>
        <p:spPr bwMode="auto">
          <a:xfrm>
            <a:off x="3133725" y="15573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Oval 45"/>
          <p:cNvSpPr>
            <a:spLocks noChangeArrowheads="1"/>
          </p:cNvSpPr>
          <p:nvPr/>
        </p:nvSpPr>
        <p:spPr bwMode="auto">
          <a:xfrm>
            <a:off x="3492500" y="1701800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0" name="Oval 46"/>
          <p:cNvSpPr>
            <a:spLocks noChangeArrowheads="1"/>
          </p:cNvSpPr>
          <p:nvPr/>
        </p:nvSpPr>
        <p:spPr bwMode="auto">
          <a:xfrm>
            <a:off x="3565525" y="15573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1" name="Oval 47"/>
          <p:cNvSpPr>
            <a:spLocks noChangeArrowheads="1"/>
          </p:cNvSpPr>
          <p:nvPr/>
        </p:nvSpPr>
        <p:spPr bwMode="auto">
          <a:xfrm>
            <a:off x="3565525" y="14128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3421063" y="126841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3" name="Oval 49"/>
          <p:cNvSpPr>
            <a:spLocks noChangeArrowheads="1"/>
          </p:cNvSpPr>
          <p:nvPr/>
        </p:nvSpPr>
        <p:spPr bwMode="auto">
          <a:xfrm>
            <a:off x="3276600" y="1268413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4" name="Oval 50"/>
          <p:cNvSpPr>
            <a:spLocks noChangeArrowheads="1"/>
          </p:cNvSpPr>
          <p:nvPr/>
        </p:nvSpPr>
        <p:spPr bwMode="auto">
          <a:xfrm>
            <a:off x="3349625" y="15573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5" name="Oval 51"/>
          <p:cNvSpPr>
            <a:spLocks noChangeArrowheads="1"/>
          </p:cNvSpPr>
          <p:nvPr/>
        </p:nvSpPr>
        <p:spPr bwMode="auto">
          <a:xfrm>
            <a:off x="3276600" y="16287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52" name="Oval 108"/>
          <p:cNvSpPr>
            <a:spLocks noChangeArrowheads="1"/>
          </p:cNvSpPr>
          <p:nvPr/>
        </p:nvSpPr>
        <p:spPr bwMode="auto">
          <a:xfrm>
            <a:off x="2411413" y="55181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60" name="Oval 116"/>
          <p:cNvSpPr>
            <a:spLocks noChangeArrowheads="1"/>
          </p:cNvSpPr>
          <p:nvPr/>
        </p:nvSpPr>
        <p:spPr bwMode="auto">
          <a:xfrm>
            <a:off x="2268538" y="53006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61" name="Oval 117"/>
          <p:cNvSpPr>
            <a:spLocks noChangeArrowheads="1"/>
          </p:cNvSpPr>
          <p:nvPr/>
        </p:nvSpPr>
        <p:spPr bwMode="auto">
          <a:xfrm>
            <a:off x="2627313" y="530066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66" name="Oval 122"/>
          <p:cNvSpPr>
            <a:spLocks noChangeArrowheads="1"/>
          </p:cNvSpPr>
          <p:nvPr/>
        </p:nvSpPr>
        <p:spPr bwMode="auto">
          <a:xfrm>
            <a:off x="2124075" y="55911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74" name="Oval 130"/>
          <p:cNvSpPr>
            <a:spLocks noChangeArrowheads="1"/>
          </p:cNvSpPr>
          <p:nvPr/>
        </p:nvSpPr>
        <p:spPr bwMode="auto">
          <a:xfrm>
            <a:off x="2268538" y="55911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76" name="Oval 132"/>
          <p:cNvSpPr>
            <a:spLocks noChangeArrowheads="1"/>
          </p:cNvSpPr>
          <p:nvPr/>
        </p:nvSpPr>
        <p:spPr bwMode="auto">
          <a:xfrm>
            <a:off x="2052638" y="494188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77" name="Oval 133"/>
          <p:cNvSpPr>
            <a:spLocks noChangeArrowheads="1"/>
          </p:cNvSpPr>
          <p:nvPr/>
        </p:nvSpPr>
        <p:spPr bwMode="auto">
          <a:xfrm>
            <a:off x="1979613" y="50863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78" name="Oval 134"/>
          <p:cNvSpPr>
            <a:spLocks noChangeArrowheads="1"/>
          </p:cNvSpPr>
          <p:nvPr/>
        </p:nvSpPr>
        <p:spPr bwMode="auto">
          <a:xfrm>
            <a:off x="1908175" y="52308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79" name="Oval 135"/>
          <p:cNvSpPr>
            <a:spLocks noChangeArrowheads="1"/>
          </p:cNvSpPr>
          <p:nvPr/>
        </p:nvSpPr>
        <p:spPr bwMode="auto">
          <a:xfrm>
            <a:off x="1908175" y="53752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0" name="Oval 136"/>
          <p:cNvSpPr>
            <a:spLocks noChangeArrowheads="1"/>
          </p:cNvSpPr>
          <p:nvPr/>
        </p:nvSpPr>
        <p:spPr bwMode="auto">
          <a:xfrm>
            <a:off x="1979613" y="54467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1" name="Oval 137"/>
          <p:cNvSpPr>
            <a:spLocks noChangeArrowheads="1"/>
          </p:cNvSpPr>
          <p:nvPr/>
        </p:nvSpPr>
        <p:spPr bwMode="auto">
          <a:xfrm>
            <a:off x="2124075" y="55181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2" name="Oval 138"/>
          <p:cNvSpPr>
            <a:spLocks noChangeArrowheads="1"/>
          </p:cNvSpPr>
          <p:nvPr/>
        </p:nvSpPr>
        <p:spPr bwMode="auto">
          <a:xfrm>
            <a:off x="2555875" y="515778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4" name="Oval 140"/>
          <p:cNvSpPr>
            <a:spLocks noChangeArrowheads="1"/>
          </p:cNvSpPr>
          <p:nvPr/>
        </p:nvSpPr>
        <p:spPr bwMode="auto">
          <a:xfrm>
            <a:off x="2555875" y="54467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5" name="Oval 141"/>
          <p:cNvSpPr>
            <a:spLocks noChangeArrowheads="1"/>
          </p:cNvSpPr>
          <p:nvPr/>
        </p:nvSpPr>
        <p:spPr bwMode="auto">
          <a:xfrm>
            <a:off x="2339975" y="52308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6" name="Oval 142"/>
          <p:cNvSpPr>
            <a:spLocks noChangeArrowheads="1"/>
          </p:cNvSpPr>
          <p:nvPr/>
        </p:nvSpPr>
        <p:spPr bwMode="auto">
          <a:xfrm>
            <a:off x="2339975" y="50863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7" name="Oval 143"/>
          <p:cNvSpPr>
            <a:spLocks noChangeArrowheads="1"/>
          </p:cNvSpPr>
          <p:nvPr/>
        </p:nvSpPr>
        <p:spPr bwMode="auto">
          <a:xfrm>
            <a:off x="2124075" y="50863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8" name="Oval 144"/>
          <p:cNvSpPr>
            <a:spLocks noChangeArrowheads="1"/>
          </p:cNvSpPr>
          <p:nvPr/>
        </p:nvSpPr>
        <p:spPr bwMode="auto">
          <a:xfrm>
            <a:off x="2268538" y="54467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89" name="Oval 145"/>
          <p:cNvSpPr>
            <a:spLocks noChangeArrowheads="1"/>
          </p:cNvSpPr>
          <p:nvPr/>
        </p:nvSpPr>
        <p:spPr bwMode="auto">
          <a:xfrm>
            <a:off x="2124075" y="53752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0" name="Oval 146"/>
          <p:cNvSpPr>
            <a:spLocks noChangeArrowheads="1"/>
          </p:cNvSpPr>
          <p:nvPr/>
        </p:nvSpPr>
        <p:spPr bwMode="auto">
          <a:xfrm>
            <a:off x="2052638" y="52308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1" name="Oval 147"/>
          <p:cNvSpPr>
            <a:spLocks noChangeArrowheads="1"/>
          </p:cNvSpPr>
          <p:nvPr/>
        </p:nvSpPr>
        <p:spPr bwMode="auto">
          <a:xfrm>
            <a:off x="2411413" y="537527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2" name="Oval 148"/>
          <p:cNvSpPr>
            <a:spLocks noChangeArrowheads="1"/>
          </p:cNvSpPr>
          <p:nvPr/>
        </p:nvSpPr>
        <p:spPr bwMode="auto">
          <a:xfrm>
            <a:off x="2484438" y="52308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3" name="Oval 149"/>
          <p:cNvSpPr>
            <a:spLocks noChangeArrowheads="1"/>
          </p:cNvSpPr>
          <p:nvPr/>
        </p:nvSpPr>
        <p:spPr bwMode="auto">
          <a:xfrm>
            <a:off x="2484438" y="50863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4" name="Oval 150"/>
          <p:cNvSpPr>
            <a:spLocks noChangeArrowheads="1"/>
          </p:cNvSpPr>
          <p:nvPr/>
        </p:nvSpPr>
        <p:spPr bwMode="auto">
          <a:xfrm>
            <a:off x="2339975" y="494188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5" name="Oval 151"/>
          <p:cNvSpPr>
            <a:spLocks noChangeArrowheads="1"/>
          </p:cNvSpPr>
          <p:nvPr/>
        </p:nvSpPr>
        <p:spPr bwMode="auto">
          <a:xfrm>
            <a:off x="2195513" y="494188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6" name="Oval 152"/>
          <p:cNvSpPr>
            <a:spLocks noChangeArrowheads="1"/>
          </p:cNvSpPr>
          <p:nvPr/>
        </p:nvSpPr>
        <p:spPr bwMode="auto">
          <a:xfrm>
            <a:off x="2268538" y="5230813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7" name="Oval 153"/>
          <p:cNvSpPr>
            <a:spLocks noChangeArrowheads="1"/>
          </p:cNvSpPr>
          <p:nvPr/>
        </p:nvSpPr>
        <p:spPr bwMode="auto">
          <a:xfrm>
            <a:off x="2195513" y="5300663"/>
            <a:ext cx="215900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98" name="Oval 154"/>
          <p:cNvSpPr>
            <a:spLocks noChangeArrowheads="1"/>
          </p:cNvSpPr>
          <p:nvPr/>
        </p:nvSpPr>
        <p:spPr bwMode="auto">
          <a:xfrm>
            <a:off x="5003800" y="55197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12" name="Oval 168"/>
          <p:cNvSpPr>
            <a:spLocks noChangeArrowheads="1"/>
          </p:cNvSpPr>
          <p:nvPr/>
        </p:nvSpPr>
        <p:spPr bwMode="auto">
          <a:xfrm>
            <a:off x="4716463" y="559276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18" name="Oval 174"/>
          <p:cNvSpPr>
            <a:spLocks noChangeArrowheads="1"/>
          </p:cNvSpPr>
          <p:nvPr/>
        </p:nvSpPr>
        <p:spPr bwMode="auto">
          <a:xfrm>
            <a:off x="4859338" y="522922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0" name="Oval 176"/>
          <p:cNvSpPr>
            <a:spLocks noChangeArrowheads="1"/>
          </p:cNvSpPr>
          <p:nvPr/>
        </p:nvSpPr>
        <p:spPr bwMode="auto">
          <a:xfrm>
            <a:off x="4860925" y="5592763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2" name="Oval 178"/>
          <p:cNvSpPr>
            <a:spLocks noChangeArrowheads="1"/>
          </p:cNvSpPr>
          <p:nvPr/>
        </p:nvSpPr>
        <p:spPr bwMode="auto">
          <a:xfrm>
            <a:off x="4645025" y="49434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3" name="Oval 179"/>
          <p:cNvSpPr>
            <a:spLocks noChangeArrowheads="1"/>
          </p:cNvSpPr>
          <p:nvPr/>
        </p:nvSpPr>
        <p:spPr bwMode="auto">
          <a:xfrm>
            <a:off x="4572000" y="50879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4" name="Oval 180"/>
          <p:cNvSpPr>
            <a:spLocks noChangeArrowheads="1"/>
          </p:cNvSpPr>
          <p:nvPr/>
        </p:nvSpPr>
        <p:spPr bwMode="auto">
          <a:xfrm>
            <a:off x="4500563" y="5232400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5" name="Oval 181"/>
          <p:cNvSpPr>
            <a:spLocks noChangeArrowheads="1"/>
          </p:cNvSpPr>
          <p:nvPr/>
        </p:nvSpPr>
        <p:spPr bwMode="auto">
          <a:xfrm>
            <a:off x="4500563" y="537686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6" name="Oval 182"/>
          <p:cNvSpPr>
            <a:spLocks noChangeArrowheads="1"/>
          </p:cNvSpPr>
          <p:nvPr/>
        </p:nvSpPr>
        <p:spPr bwMode="auto">
          <a:xfrm>
            <a:off x="4572000" y="5448300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7" name="Oval 183"/>
          <p:cNvSpPr>
            <a:spLocks noChangeArrowheads="1"/>
          </p:cNvSpPr>
          <p:nvPr/>
        </p:nvSpPr>
        <p:spPr bwMode="auto">
          <a:xfrm>
            <a:off x="4716463" y="5519738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8" name="Oval 184"/>
          <p:cNvSpPr>
            <a:spLocks noChangeArrowheads="1"/>
          </p:cNvSpPr>
          <p:nvPr/>
        </p:nvSpPr>
        <p:spPr bwMode="auto">
          <a:xfrm>
            <a:off x="5148263" y="51593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29" name="Oval 185"/>
          <p:cNvSpPr>
            <a:spLocks noChangeArrowheads="1"/>
          </p:cNvSpPr>
          <p:nvPr/>
        </p:nvSpPr>
        <p:spPr bwMode="auto">
          <a:xfrm>
            <a:off x="5219700" y="53038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0" name="Oval 186"/>
          <p:cNvSpPr>
            <a:spLocks noChangeArrowheads="1"/>
          </p:cNvSpPr>
          <p:nvPr/>
        </p:nvSpPr>
        <p:spPr bwMode="auto">
          <a:xfrm>
            <a:off x="5148263" y="544512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1" name="Oval 187"/>
          <p:cNvSpPr>
            <a:spLocks noChangeArrowheads="1"/>
          </p:cNvSpPr>
          <p:nvPr/>
        </p:nvSpPr>
        <p:spPr bwMode="auto">
          <a:xfrm>
            <a:off x="4932363" y="5232400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2" name="Oval 188"/>
          <p:cNvSpPr>
            <a:spLocks noChangeArrowheads="1"/>
          </p:cNvSpPr>
          <p:nvPr/>
        </p:nvSpPr>
        <p:spPr bwMode="auto">
          <a:xfrm>
            <a:off x="4932363" y="5087938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3" name="Oval 189"/>
          <p:cNvSpPr>
            <a:spLocks noChangeArrowheads="1"/>
          </p:cNvSpPr>
          <p:nvPr/>
        </p:nvSpPr>
        <p:spPr bwMode="auto">
          <a:xfrm>
            <a:off x="4716463" y="5087938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4" name="Oval 190"/>
          <p:cNvSpPr>
            <a:spLocks noChangeArrowheads="1"/>
          </p:cNvSpPr>
          <p:nvPr/>
        </p:nvSpPr>
        <p:spPr bwMode="auto">
          <a:xfrm>
            <a:off x="4860925" y="5448300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5" name="Oval 191"/>
          <p:cNvSpPr>
            <a:spLocks noChangeArrowheads="1"/>
          </p:cNvSpPr>
          <p:nvPr/>
        </p:nvSpPr>
        <p:spPr bwMode="auto">
          <a:xfrm>
            <a:off x="4716463" y="537686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6" name="Oval 192"/>
          <p:cNvSpPr>
            <a:spLocks noChangeArrowheads="1"/>
          </p:cNvSpPr>
          <p:nvPr/>
        </p:nvSpPr>
        <p:spPr bwMode="auto">
          <a:xfrm>
            <a:off x="4645025" y="5232400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7" name="Oval 193"/>
          <p:cNvSpPr>
            <a:spLocks noChangeArrowheads="1"/>
          </p:cNvSpPr>
          <p:nvPr/>
        </p:nvSpPr>
        <p:spPr bwMode="auto">
          <a:xfrm>
            <a:off x="5003800" y="537368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8" name="Oval 194"/>
          <p:cNvSpPr>
            <a:spLocks noChangeArrowheads="1"/>
          </p:cNvSpPr>
          <p:nvPr/>
        </p:nvSpPr>
        <p:spPr bwMode="auto">
          <a:xfrm>
            <a:off x="5075238" y="5230813"/>
            <a:ext cx="217487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39" name="Oval 195"/>
          <p:cNvSpPr>
            <a:spLocks noChangeArrowheads="1"/>
          </p:cNvSpPr>
          <p:nvPr/>
        </p:nvSpPr>
        <p:spPr bwMode="auto">
          <a:xfrm>
            <a:off x="5076825" y="50879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0" name="Oval 196"/>
          <p:cNvSpPr>
            <a:spLocks noChangeArrowheads="1"/>
          </p:cNvSpPr>
          <p:nvPr/>
        </p:nvSpPr>
        <p:spPr bwMode="auto">
          <a:xfrm>
            <a:off x="4932363" y="4943475"/>
            <a:ext cx="217487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1" name="Oval 197"/>
          <p:cNvSpPr>
            <a:spLocks noChangeArrowheads="1"/>
          </p:cNvSpPr>
          <p:nvPr/>
        </p:nvSpPr>
        <p:spPr bwMode="auto">
          <a:xfrm>
            <a:off x="4787900" y="4943475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2" name="Oval 198"/>
          <p:cNvSpPr>
            <a:spLocks noChangeArrowheads="1"/>
          </p:cNvSpPr>
          <p:nvPr/>
        </p:nvSpPr>
        <p:spPr bwMode="auto">
          <a:xfrm>
            <a:off x="4860925" y="5232400"/>
            <a:ext cx="217488" cy="2174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3" name="Oval 199"/>
          <p:cNvSpPr>
            <a:spLocks noChangeArrowheads="1"/>
          </p:cNvSpPr>
          <p:nvPr/>
        </p:nvSpPr>
        <p:spPr bwMode="auto">
          <a:xfrm>
            <a:off x="4787900" y="5303838"/>
            <a:ext cx="217488" cy="2174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" name="Line 206"/>
          <p:cNvSpPr>
            <a:spLocks noChangeShapeType="1"/>
          </p:cNvSpPr>
          <p:nvPr/>
        </p:nvSpPr>
        <p:spPr bwMode="auto">
          <a:xfrm>
            <a:off x="2987675" y="5375275"/>
            <a:ext cx="13684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75" name="Oval 231"/>
          <p:cNvSpPr>
            <a:spLocks noChangeArrowheads="1"/>
          </p:cNvSpPr>
          <p:nvPr/>
        </p:nvSpPr>
        <p:spPr bwMode="auto">
          <a:xfrm>
            <a:off x="8961438" y="81788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76" name="Oval 232"/>
          <p:cNvSpPr>
            <a:spLocks noChangeArrowheads="1"/>
          </p:cNvSpPr>
          <p:nvPr/>
        </p:nvSpPr>
        <p:spPr bwMode="auto">
          <a:xfrm>
            <a:off x="9177338" y="83947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77" name="Oval 233"/>
          <p:cNvSpPr>
            <a:spLocks noChangeArrowheads="1"/>
          </p:cNvSpPr>
          <p:nvPr/>
        </p:nvSpPr>
        <p:spPr bwMode="auto">
          <a:xfrm>
            <a:off x="9393238" y="86106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78" name="Oval 234"/>
          <p:cNvSpPr>
            <a:spLocks noChangeArrowheads="1"/>
          </p:cNvSpPr>
          <p:nvPr/>
        </p:nvSpPr>
        <p:spPr bwMode="auto">
          <a:xfrm>
            <a:off x="9609138" y="88265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79" name="Oval 235"/>
          <p:cNvSpPr>
            <a:spLocks noChangeArrowheads="1"/>
          </p:cNvSpPr>
          <p:nvPr/>
        </p:nvSpPr>
        <p:spPr bwMode="auto">
          <a:xfrm>
            <a:off x="9825038" y="90424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0" name="Oval 236"/>
          <p:cNvSpPr>
            <a:spLocks noChangeArrowheads="1"/>
          </p:cNvSpPr>
          <p:nvPr/>
        </p:nvSpPr>
        <p:spPr bwMode="auto">
          <a:xfrm>
            <a:off x="10040938" y="92583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1" name="Oval 237"/>
          <p:cNvSpPr>
            <a:spLocks noChangeArrowheads="1"/>
          </p:cNvSpPr>
          <p:nvPr/>
        </p:nvSpPr>
        <p:spPr bwMode="auto">
          <a:xfrm>
            <a:off x="10256838" y="94742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2" name="Oval 238"/>
          <p:cNvSpPr>
            <a:spLocks noChangeArrowheads="1"/>
          </p:cNvSpPr>
          <p:nvPr/>
        </p:nvSpPr>
        <p:spPr bwMode="auto">
          <a:xfrm>
            <a:off x="10472738" y="96901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3" name="Oval 239"/>
          <p:cNvSpPr>
            <a:spLocks noChangeArrowheads="1"/>
          </p:cNvSpPr>
          <p:nvPr/>
        </p:nvSpPr>
        <p:spPr bwMode="auto">
          <a:xfrm>
            <a:off x="10688638" y="99060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4" name="Oval 240"/>
          <p:cNvSpPr>
            <a:spLocks noChangeArrowheads="1"/>
          </p:cNvSpPr>
          <p:nvPr/>
        </p:nvSpPr>
        <p:spPr bwMode="auto">
          <a:xfrm>
            <a:off x="10904538" y="101219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5" name="Oval 241"/>
          <p:cNvSpPr>
            <a:spLocks noChangeArrowheads="1"/>
          </p:cNvSpPr>
          <p:nvPr/>
        </p:nvSpPr>
        <p:spPr bwMode="auto">
          <a:xfrm>
            <a:off x="11120438" y="103378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6" name="Oval 242"/>
          <p:cNvSpPr>
            <a:spLocks noChangeArrowheads="1"/>
          </p:cNvSpPr>
          <p:nvPr/>
        </p:nvSpPr>
        <p:spPr bwMode="auto">
          <a:xfrm>
            <a:off x="11336338" y="105537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7" name="Oval 243"/>
          <p:cNvSpPr>
            <a:spLocks noChangeArrowheads="1"/>
          </p:cNvSpPr>
          <p:nvPr/>
        </p:nvSpPr>
        <p:spPr bwMode="auto">
          <a:xfrm>
            <a:off x="11552238" y="107696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88" name="Oval 244"/>
          <p:cNvSpPr>
            <a:spLocks noChangeArrowheads="1"/>
          </p:cNvSpPr>
          <p:nvPr/>
        </p:nvSpPr>
        <p:spPr bwMode="auto">
          <a:xfrm>
            <a:off x="11768138" y="109855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77"/>
          <p:cNvGrpSpPr>
            <a:grpSpLocks/>
          </p:cNvGrpSpPr>
          <p:nvPr/>
        </p:nvGrpSpPr>
        <p:grpSpPr bwMode="auto">
          <a:xfrm>
            <a:off x="2627313" y="2924175"/>
            <a:ext cx="1081087" cy="863600"/>
            <a:chOff x="1519" y="1797"/>
            <a:chExt cx="681" cy="544"/>
          </a:xfrm>
        </p:grpSpPr>
        <p:grpSp>
          <p:nvGrpSpPr>
            <p:cNvPr id="4" name="Group 270"/>
            <p:cNvGrpSpPr>
              <a:grpSpLocks/>
            </p:cNvGrpSpPr>
            <p:nvPr/>
          </p:nvGrpSpPr>
          <p:grpSpPr bwMode="auto">
            <a:xfrm>
              <a:off x="1519" y="1797"/>
              <a:ext cx="590" cy="544"/>
              <a:chOff x="1338" y="1842"/>
              <a:chExt cx="590" cy="544"/>
            </a:xfrm>
          </p:grpSpPr>
          <p:sp>
            <p:nvSpPr>
              <p:cNvPr id="6198" name="Oval 54"/>
              <p:cNvSpPr>
                <a:spLocks noChangeArrowheads="1"/>
              </p:cNvSpPr>
              <p:nvPr/>
            </p:nvSpPr>
            <p:spPr bwMode="auto">
              <a:xfrm>
                <a:off x="1520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99" name="Oval 55"/>
              <p:cNvSpPr>
                <a:spLocks noChangeArrowheads="1"/>
              </p:cNvSpPr>
              <p:nvPr/>
            </p:nvSpPr>
            <p:spPr bwMode="auto">
              <a:xfrm>
                <a:off x="1338" y="211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0" name="Oval 56"/>
              <p:cNvSpPr>
                <a:spLocks noChangeArrowheads="1"/>
              </p:cNvSpPr>
              <p:nvPr/>
            </p:nvSpPr>
            <p:spPr bwMode="auto">
              <a:xfrm>
                <a:off x="1338" y="202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1" name="Oval 57"/>
              <p:cNvSpPr>
                <a:spLocks noChangeArrowheads="1"/>
              </p:cNvSpPr>
              <p:nvPr/>
            </p:nvSpPr>
            <p:spPr bwMode="auto">
              <a:xfrm>
                <a:off x="1429" y="2160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2" name="Oval 58"/>
              <p:cNvSpPr>
                <a:spLocks noChangeArrowheads="1"/>
              </p:cNvSpPr>
              <p:nvPr/>
            </p:nvSpPr>
            <p:spPr bwMode="auto">
              <a:xfrm>
                <a:off x="1384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3" name="Oval 59"/>
              <p:cNvSpPr>
                <a:spLocks noChangeArrowheads="1"/>
              </p:cNvSpPr>
              <p:nvPr/>
            </p:nvSpPr>
            <p:spPr bwMode="auto">
              <a:xfrm>
                <a:off x="1520" y="220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4" name="Oval 60"/>
              <p:cNvSpPr>
                <a:spLocks noChangeArrowheads="1"/>
              </p:cNvSpPr>
              <p:nvPr/>
            </p:nvSpPr>
            <p:spPr bwMode="auto">
              <a:xfrm>
                <a:off x="1610" y="220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5" name="Oval 61"/>
              <p:cNvSpPr>
                <a:spLocks noChangeArrowheads="1"/>
              </p:cNvSpPr>
              <p:nvPr/>
            </p:nvSpPr>
            <p:spPr bwMode="auto">
              <a:xfrm>
                <a:off x="1701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8" name="Oval 64"/>
              <p:cNvSpPr>
                <a:spLocks noChangeArrowheads="1"/>
              </p:cNvSpPr>
              <p:nvPr/>
            </p:nvSpPr>
            <p:spPr bwMode="auto">
              <a:xfrm>
                <a:off x="1701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9" name="Oval 65"/>
              <p:cNvSpPr>
                <a:spLocks noChangeArrowheads="1"/>
              </p:cNvSpPr>
              <p:nvPr/>
            </p:nvSpPr>
            <p:spPr bwMode="auto">
              <a:xfrm>
                <a:off x="1610" y="1887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0" name="Oval 66"/>
              <p:cNvSpPr>
                <a:spLocks noChangeArrowheads="1"/>
              </p:cNvSpPr>
              <p:nvPr/>
            </p:nvSpPr>
            <p:spPr bwMode="auto">
              <a:xfrm>
                <a:off x="1474" y="1887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1" name="Oval 67"/>
              <p:cNvSpPr>
                <a:spLocks noChangeArrowheads="1"/>
              </p:cNvSpPr>
              <p:nvPr/>
            </p:nvSpPr>
            <p:spPr bwMode="auto">
              <a:xfrm>
                <a:off x="1565" y="1887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2" name="Oval 68"/>
              <p:cNvSpPr>
                <a:spLocks noChangeArrowheads="1"/>
              </p:cNvSpPr>
              <p:nvPr/>
            </p:nvSpPr>
            <p:spPr bwMode="auto">
              <a:xfrm>
                <a:off x="1474" y="202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9" name="Oval 85"/>
              <p:cNvSpPr>
                <a:spLocks noChangeArrowheads="1"/>
              </p:cNvSpPr>
              <p:nvPr/>
            </p:nvSpPr>
            <p:spPr bwMode="auto">
              <a:xfrm>
                <a:off x="1655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0" name="Oval 86"/>
              <p:cNvSpPr>
                <a:spLocks noChangeArrowheads="1"/>
              </p:cNvSpPr>
              <p:nvPr/>
            </p:nvSpPr>
            <p:spPr bwMode="auto">
              <a:xfrm>
                <a:off x="1610" y="1978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1" name="Oval 87"/>
              <p:cNvSpPr>
                <a:spLocks noChangeArrowheads="1"/>
              </p:cNvSpPr>
              <p:nvPr/>
            </p:nvSpPr>
            <p:spPr bwMode="auto">
              <a:xfrm>
                <a:off x="1474" y="202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5" name="Oval 91"/>
              <p:cNvSpPr>
                <a:spLocks noChangeArrowheads="1"/>
              </p:cNvSpPr>
              <p:nvPr/>
            </p:nvSpPr>
            <p:spPr bwMode="auto">
              <a:xfrm>
                <a:off x="1520" y="1978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6" name="Oval 92"/>
              <p:cNvSpPr>
                <a:spLocks noChangeArrowheads="1"/>
              </p:cNvSpPr>
              <p:nvPr/>
            </p:nvSpPr>
            <p:spPr bwMode="auto">
              <a:xfrm>
                <a:off x="1565" y="211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8" name="Oval 94"/>
              <p:cNvSpPr>
                <a:spLocks noChangeArrowheads="1"/>
              </p:cNvSpPr>
              <p:nvPr/>
            </p:nvSpPr>
            <p:spPr bwMode="auto">
              <a:xfrm>
                <a:off x="1610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9" name="Oval 95"/>
              <p:cNvSpPr>
                <a:spLocks noChangeArrowheads="1"/>
              </p:cNvSpPr>
              <p:nvPr/>
            </p:nvSpPr>
            <p:spPr bwMode="auto">
              <a:xfrm>
                <a:off x="1610" y="1978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7" name="Oval 103"/>
              <p:cNvSpPr>
                <a:spLocks noChangeArrowheads="1"/>
              </p:cNvSpPr>
              <p:nvPr/>
            </p:nvSpPr>
            <p:spPr bwMode="auto">
              <a:xfrm>
                <a:off x="1429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9" name="Oval 105"/>
              <p:cNvSpPr>
                <a:spLocks noChangeArrowheads="1"/>
              </p:cNvSpPr>
              <p:nvPr/>
            </p:nvSpPr>
            <p:spPr bwMode="auto">
              <a:xfrm>
                <a:off x="1565" y="2160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50" name="Oval 106"/>
              <p:cNvSpPr>
                <a:spLocks noChangeArrowheads="1"/>
              </p:cNvSpPr>
              <p:nvPr/>
            </p:nvSpPr>
            <p:spPr bwMode="auto">
              <a:xfrm>
                <a:off x="1565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51" name="Oval 107"/>
              <p:cNvSpPr>
                <a:spLocks noChangeArrowheads="1"/>
              </p:cNvSpPr>
              <p:nvPr/>
            </p:nvSpPr>
            <p:spPr bwMode="auto">
              <a:xfrm>
                <a:off x="1565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3" name="Oval 209"/>
              <p:cNvSpPr>
                <a:spLocks noChangeArrowheads="1"/>
              </p:cNvSpPr>
              <p:nvPr/>
            </p:nvSpPr>
            <p:spPr bwMode="auto">
              <a:xfrm>
                <a:off x="1792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2" name="Oval 218"/>
              <p:cNvSpPr>
                <a:spLocks noChangeArrowheads="1"/>
              </p:cNvSpPr>
              <p:nvPr/>
            </p:nvSpPr>
            <p:spPr bwMode="auto">
              <a:xfrm>
                <a:off x="1656" y="2160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3" name="Oval 219"/>
              <p:cNvSpPr>
                <a:spLocks noChangeArrowheads="1"/>
              </p:cNvSpPr>
              <p:nvPr/>
            </p:nvSpPr>
            <p:spPr bwMode="auto">
              <a:xfrm>
                <a:off x="1746" y="1978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4" name="Oval 220"/>
              <p:cNvSpPr>
                <a:spLocks noChangeArrowheads="1"/>
              </p:cNvSpPr>
              <p:nvPr/>
            </p:nvSpPr>
            <p:spPr bwMode="auto">
              <a:xfrm>
                <a:off x="1520" y="1842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5" name="Oval 221"/>
              <p:cNvSpPr>
                <a:spLocks noChangeArrowheads="1"/>
              </p:cNvSpPr>
              <p:nvPr/>
            </p:nvSpPr>
            <p:spPr bwMode="auto">
              <a:xfrm>
                <a:off x="1746" y="211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6" name="Oval 222"/>
              <p:cNvSpPr>
                <a:spLocks noChangeArrowheads="1"/>
              </p:cNvSpPr>
              <p:nvPr/>
            </p:nvSpPr>
            <p:spPr bwMode="auto">
              <a:xfrm>
                <a:off x="1656" y="220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7" name="Oval 223"/>
              <p:cNvSpPr>
                <a:spLocks noChangeArrowheads="1"/>
              </p:cNvSpPr>
              <p:nvPr/>
            </p:nvSpPr>
            <p:spPr bwMode="auto">
              <a:xfrm>
                <a:off x="1656" y="1842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8" name="Oval 224"/>
              <p:cNvSpPr>
                <a:spLocks noChangeArrowheads="1"/>
              </p:cNvSpPr>
              <p:nvPr/>
            </p:nvSpPr>
            <p:spPr bwMode="auto">
              <a:xfrm>
                <a:off x="1746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9" name="Oval 225"/>
              <p:cNvSpPr>
                <a:spLocks noChangeArrowheads="1"/>
              </p:cNvSpPr>
              <p:nvPr/>
            </p:nvSpPr>
            <p:spPr bwMode="auto">
              <a:xfrm>
                <a:off x="1746" y="2160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70" name="Oval 226"/>
              <p:cNvSpPr>
                <a:spLocks noChangeArrowheads="1"/>
              </p:cNvSpPr>
              <p:nvPr/>
            </p:nvSpPr>
            <p:spPr bwMode="auto">
              <a:xfrm>
                <a:off x="1429" y="1887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71" name="Oval 227"/>
              <p:cNvSpPr>
                <a:spLocks noChangeArrowheads="1"/>
              </p:cNvSpPr>
              <p:nvPr/>
            </p:nvSpPr>
            <p:spPr bwMode="auto">
              <a:xfrm>
                <a:off x="1429" y="220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72" name="Oval 228"/>
              <p:cNvSpPr>
                <a:spLocks noChangeArrowheads="1"/>
              </p:cNvSpPr>
              <p:nvPr/>
            </p:nvSpPr>
            <p:spPr bwMode="auto">
              <a:xfrm>
                <a:off x="1565" y="2250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15" name="Oval 271"/>
            <p:cNvSpPr>
              <a:spLocks noChangeArrowheads="1"/>
            </p:cNvSpPr>
            <p:nvPr/>
          </p:nvSpPr>
          <p:spPr bwMode="auto">
            <a:xfrm>
              <a:off x="2018" y="1979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16" name="Oval 272"/>
            <p:cNvSpPr>
              <a:spLocks noChangeArrowheads="1"/>
            </p:cNvSpPr>
            <p:nvPr/>
          </p:nvSpPr>
          <p:spPr bwMode="auto">
            <a:xfrm>
              <a:off x="1973" y="2069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17" name="Oval 273"/>
            <p:cNvSpPr>
              <a:spLocks noChangeArrowheads="1"/>
            </p:cNvSpPr>
            <p:nvPr/>
          </p:nvSpPr>
          <p:spPr bwMode="auto">
            <a:xfrm>
              <a:off x="2064" y="2024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276"/>
          <p:cNvGrpSpPr>
            <a:grpSpLocks/>
          </p:cNvGrpSpPr>
          <p:nvPr/>
        </p:nvGrpSpPr>
        <p:grpSpPr bwMode="auto">
          <a:xfrm>
            <a:off x="3276600" y="2924175"/>
            <a:ext cx="1150938" cy="865188"/>
            <a:chOff x="2472" y="1797"/>
            <a:chExt cx="725" cy="545"/>
          </a:xfrm>
        </p:grpSpPr>
        <p:sp>
          <p:nvSpPr>
            <p:cNvPr id="6373" name="Oval 229"/>
            <p:cNvSpPr>
              <a:spLocks noChangeArrowheads="1"/>
            </p:cNvSpPr>
            <p:nvPr/>
          </p:nvSpPr>
          <p:spPr bwMode="auto">
            <a:xfrm>
              <a:off x="2472" y="2024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267"/>
            <p:cNvGrpSpPr>
              <a:grpSpLocks/>
            </p:cNvGrpSpPr>
            <p:nvPr/>
          </p:nvGrpSpPr>
          <p:grpSpPr bwMode="auto">
            <a:xfrm>
              <a:off x="2562" y="1797"/>
              <a:ext cx="635" cy="545"/>
              <a:chOff x="3243" y="1842"/>
              <a:chExt cx="635" cy="545"/>
            </a:xfrm>
          </p:grpSpPr>
          <p:sp>
            <p:nvSpPr>
              <p:cNvPr id="6248" name="Oval 104"/>
              <p:cNvSpPr>
                <a:spLocks noChangeArrowheads="1"/>
              </p:cNvSpPr>
              <p:nvPr/>
            </p:nvSpPr>
            <p:spPr bwMode="auto">
              <a:xfrm>
                <a:off x="3787" y="2069"/>
                <a:ext cx="91" cy="90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5" name="Oval 101"/>
              <p:cNvSpPr>
                <a:spLocks noChangeArrowheads="1"/>
              </p:cNvSpPr>
              <p:nvPr/>
            </p:nvSpPr>
            <p:spPr bwMode="auto">
              <a:xfrm>
                <a:off x="3560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6" name="Oval 62"/>
              <p:cNvSpPr>
                <a:spLocks noChangeArrowheads="1"/>
              </p:cNvSpPr>
              <p:nvPr/>
            </p:nvSpPr>
            <p:spPr bwMode="auto">
              <a:xfrm>
                <a:off x="3333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07" name="Oval 63"/>
              <p:cNvSpPr>
                <a:spLocks noChangeArrowheads="1"/>
              </p:cNvSpPr>
              <p:nvPr/>
            </p:nvSpPr>
            <p:spPr bwMode="auto">
              <a:xfrm>
                <a:off x="3424" y="1842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7" name="Oval 73"/>
              <p:cNvSpPr>
                <a:spLocks noChangeArrowheads="1"/>
              </p:cNvSpPr>
              <p:nvPr/>
            </p:nvSpPr>
            <p:spPr bwMode="auto">
              <a:xfrm>
                <a:off x="3560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8" name="Oval 74"/>
              <p:cNvSpPr>
                <a:spLocks noChangeArrowheads="1"/>
              </p:cNvSpPr>
              <p:nvPr/>
            </p:nvSpPr>
            <p:spPr bwMode="auto">
              <a:xfrm>
                <a:off x="3650" y="197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9" name="Oval 75"/>
              <p:cNvSpPr>
                <a:spLocks noChangeArrowheads="1"/>
              </p:cNvSpPr>
              <p:nvPr/>
            </p:nvSpPr>
            <p:spPr bwMode="auto">
              <a:xfrm>
                <a:off x="3650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0" name="Oval 76"/>
              <p:cNvSpPr>
                <a:spLocks noChangeArrowheads="1"/>
              </p:cNvSpPr>
              <p:nvPr/>
            </p:nvSpPr>
            <p:spPr bwMode="auto">
              <a:xfrm>
                <a:off x="3515" y="1842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1" name="Oval 77"/>
              <p:cNvSpPr>
                <a:spLocks noChangeArrowheads="1"/>
              </p:cNvSpPr>
              <p:nvPr/>
            </p:nvSpPr>
            <p:spPr bwMode="auto">
              <a:xfrm>
                <a:off x="3560" y="1842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2" name="Oval 78"/>
              <p:cNvSpPr>
                <a:spLocks noChangeArrowheads="1"/>
              </p:cNvSpPr>
              <p:nvPr/>
            </p:nvSpPr>
            <p:spPr bwMode="auto">
              <a:xfrm>
                <a:off x="3696" y="1888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3" name="Oval 79"/>
              <p:cNvSpPr>
                <a:spLocks noChangeArrowheads="1"/>
              </p:cNvSpPr>
              <p:nvPr/>
            </p:nvSpPr>
            <p:spPr bwMode="auto">
              <a:xfrm>
                <a:off x="3741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4" name="Oval 80"/>
              <p:cNvSpPr>
                <a:spLocks noChangeArrowheads="1"/>
              </p:cNvSpPr>
              <p:nvPr/>
            </p:nvSpPr>
            <p:spPr bwMode="auto">
              <a:xfrm>
                <a:off x="3741" y="202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5" name="Oval 81"/>
              <p:cNvSpPr>
                <a:spLocks noChangeArrowheads="1"/>
              </p:cNvSpPr>
              <p:nvPr/>
            </p:nvSpPr>
            <p:spPr bwMode="auto">
              <a:xfrm>
                <a:off x="3696" y="211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6" name="Oval 82"/>
              <p:cNvSpPr>
                <a:spLocks noChangeArrowheads="1"/>
              </p:cNvSpPr>
              <p:nvPr/>
            </p:nvSpPr>
            <p:spPr bwMode="auto">
              <a:xfrm>
                <a:off x="3560" y="211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7" name="Oval 83"/>
              <p:cNvSpPr>
                <a:spLocks noChangeArrowheads="1"/>
              </p:cNvSpPr>
              <p:nvPr/>
            </p:nvSpPr>
            <p:spPr bwMode="auto">
              <a:xfrm>
                <a:off x="3379" y="211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28" name="Oval 84"/>
              <p:cNvSpPr>
                <a:spLocks noChangeArrowheads="1"/>
              </p:cNvSpPr>
              <p:nvPr/>
            </p:nvSpPr>
            <p:spPr bwMode="auto">
              <a:xfrm>
                <a:off x="3424" y="211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2" name="Oval 88"/>
              <p:cNvSpPr>
                <a:spLocks noChangeArrowheads="1"/>
              </p:cNvSpPr>
              <p:nvPr/>
            </p:nvSpPr>
            <p:spPr bwMode="auto">
              <a:xfrm>
                <a:off x="3696" y="2069"/>
                <a:ext cx="91" cy="91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3" name="Oval 89"/>
              <p:cNvSpPr>
                <a:spLocks noChangeArrowheads="1"/>
              </p:cNvSpPr>
              <p:nvPr/>
            </p:nvSpPr>
            <p:spPr bwMode="auto">
              <a:xfrm>
                <a:off x="3560" y="202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4" name="Oval 90"/>
              <p:cNvSpPr>
                <a:spLocks noChangeArrowheads="1"/>
              </p:cNvSpPr>
              <p:nvPr/>
            </p:nvSpPr>
            <p:spPr bwMode="auto">
              <a:xfrm>
                <a:off x="3515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37" name="Oval 93"/>
              <p:cNvSpPr>
                <a:spLocks noChangeArrowheads="1"/>
              </p:cNvSpPr>
              <p:nvPr/>
            </p:nvSpPr>
            <p:spPr bwMode="auto">
              <a:xfrm>
                <a:off x="3288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0" name="Oval 96"/>
              <p:cNvSpPr>
                <a:spLocks noChangeArrowheads="1"/>
              </p:cNvSpPr>
              <p:nvPr/>
            </p:nvSpPr>
            <p:spPr bwMode="auto">
              <a:xfrm>
                <a:off x="3424" y="197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6" name="Oval 72"/>
              <p:cNvSpPr>
                <a:spLocks noChangeArrowheads="1"/>
              </p:cNvSpPr>
              <p:nvPr/>
            </p:nvSpPr>
            <p:spPr bwMode="auto">
              <a:xfrm>
                <a:off x="3469" y="206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3" name="Oval 69"/>
              <p:cNvSpPr>
                <a:spLocks noChangeArrowheads="1"/>
              </p:cNvSpPr>
              <p:nvPr/>
            </p:nvSpPr>
            <p:spPr bwMode="auto">
              <a:xfrm>
                <a:off x="3560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4" name="Oval 70"/>
              <p:cNvSpPr>
                <a:spLocks noChangeArrowheads="1"/>
              </p:cNvSpPr>
              <p:nvPr/>
            </p:nvSpPr>
            <p:spPr bwMode="auto">
              <a:xfrm>
                <a:off x="3560" y="197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15" name="Oval 71"/>
              <p:cNvSpPr>
                <a:spLocks noChangeArrowheads="1"/>
              </p:cNvSpPr>
              <p:nvPr/>
            </p:nvSpPr>
            <p:spPr bwMode="auto">
              <a:xfrm>
                <a:off x="3424" y="1933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46" name="Oval 102"/>
              <p:cNvSpPr>
                <a:spLocks noChangeArrowheads="1"/>
              </p:cNvSpPr>
              <p:nvPr/>
            </p:nvSpPr>
            <p:spPr bwMode="auto">
              <a:xfrm>
                <a:off x="3333" y="2024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4" name="Oval 210"/>
              <p:cNvSpPr>
                <a:spLocks noChangeArrowheads="1"/>
              </p:cNvSpPr>
              <p:nvPr/>
            </p:nvSpPr>
            <p:spPr bwMode="auto">
              <a:xfrm>
                <a:off x="3333" y="2160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5" name="Oval 211"/>
              <p:cNvSpPr>
                <a:spLocks noChangeArrowheads="1"/>
              </p:cNvSpPr>
              <p:nvPr/>
            </p:nvSpPr>
            <p:spPr bwMode="auto">
              <a:xfrm>
                <a:off x="3424" y="220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6" name="Oval 212"/>
              <p:cNvSpPr>
                <a:spLocks noChangeArrowheads="1"/>
              </p:cNvSpPr>
              <p:nvPr/>
            </p:nvSpPr>
            <p:spPr bwMode="auto">
              <a:xfrm>
                <a:off x="3515" y="2251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7" name="Oval 213"/>
              <p:cNvSpPr>
                <a:spLocks noChangeArrowheads="1"/>
              </p:cNvSpPr>
              <p:nvPr/>
            </p:nvSpPr>
            <p:spPr bwMode="auto">
              <a:xfrm>
                <a:off x="3515" y="2160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8" name="Oval 214"/>
              <p:cNvSpPr>
                <a:spLocks noChangeArrowheads="1"/>
              </p:cNvSpPr>
              <p:nvPr/>
            </p:nvSpPr>
            <p:spPr bwMode="auto">
              <a:xfrm>
                <a:off x="3606" y="220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59" name="Oval 215"/>
              <p:cNvSpPr>
                <a:spLocks noChangeArrowheads="1"/>
              </p:cNvSpPr>
              <p:nvPr/>
            </p:nvSpPr>
            <p:spPr bwMode="auto">
              <a:xfrm>
                <a:off x="3696" y="220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0" name="Oval 216"/>
              <p:cNvSpPr>
                <a:spLocks noChangeArrowheads="1"/>
              </p:cNvSpPr>
              <p:nvPr/>
            </p:nvSpPr>
            <p:spPr bwMode="auto">
              <a:xfrm>
                <a:off x="3742" y="2115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61" name="Oval 217"/>
              <p:cNvSpPr>
                <a:spLocks noChangeArrowheads="1"/>
              </p:cNvSpPr>
              <p:nvPr/>
            </p:nvSpPr>
            <p:spPr bwMode="auto">
              <a:xfrm>
                <a:off x="3651" y="1842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74" name="Oval 230"/>
              <p:cNvSpPr>
                <a:spLocks noChangeArrowheads="1"/>
              </p:cNvSpPr>
              <p:nvPr/>
            </p:nvSpPr>
            <p:spPr bwMode="auto">
              <a:xfrm>
                <a:off x="3243" y="1979"/>
                <a:ext cx="136" cy="13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418" name="Oval 274"/>
            <p:cNvSpPr>
              <a:spLocks noChangeArrowheads="1"/>
            </p:cNvSpPr>
            <p:nvPr/>
          </p:nvSpPr>
          <p:spPr bwMode="auto">
            <a:xfrm>
              <a:off x="2562" y="1979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19" name="Oval 275"/>
            <p:cNvSpPr>
              <a:spLocks noChangeArrowheads="1"/>
            </p:cNvSpPr>
            <p:nvPr/>
          </p:nvSpPr>
          <p:spPr bwMode="auto">
            <a:xfrm>
              <a:off x="2562" y="2069"/>
              <a:ext cx="136" cy="1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443" name="Text Box 299"/>
          <p:cNvSpPr txBox="1">
            <a:spLocks noChangeArrowheads="1"/>
          </p:cNvSpPr>
          <p:nvPr/>
        </p:nvSpPr>
        <p:spPr bwMode="auto">
          <a:xfrm>
            <a:off x="5786447" y="1785926"/>
            <a:ext cx="30003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solidFill>
                  <a:srgbClr val="99FF99"/>
                </a:solidFill>
                <a:latin typeface="Times New Roman" pitchFamily="18" charset="0"/>
              </a:rPr>
              <a:t>Под действием каких сил ядро разрывается на две части?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9.41476E-7 L 3.05556E-6 0.18899 " pathEditMode="relative" ptsTypes="AA">
                                      <p:cBhvr>
                                        <p:cTn id="6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07495E-6 L 1.11111E-6 0.17834 " pathEditMode="relative" ptsTypes="AA">
                                      <p:cBhvr>
                                        <p:cTn id="8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2211E-6 L 0.05521 -2.822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82211E-6 L -0.03941 -2.82211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9.41476E-7 L -0.08663 -0.11543 " pathEditMode="relative" ptsTypes="AA">
                                      <p:cBhvr>
                                        <p:cTn id="18" dur="2000" fill="hold"/>
                                        <p:tgtEl>
                                          <p:spTgt spid="6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9579E-6 L -0.07083 -0.09461 " pathEditMode="relative" ptsTypes="AA">
                                      <p:cBhvr>
                                        <p:cTn id="20" dur="2000" fill="hold"/>
                                        <p:tgtEl>
                                          <p:spTgt spid="6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1.70021E-6 L 0.08663 -0.11543 " pathEditMode="relative" ptsTypes="AA">
                                      <p:cBhvr>
                                        <p:cTn id="24" dur="2000" fill="hold"/>
                                        <p:tgtEl>
                                          <p:spTgt spid="6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39579E-6 L 0.071 -0.09438 " pathEditMode="relative" ptsTypes="AA">
                                      <p:cBhvr>
                                        <p:cTn id="26" dur="2000" fill="hold"/>
                                        <p:tgtEl>
                                          <p:spTgt spid="6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9.41476E-7 L 0.10226 0.10502 " pathEditMode="relative" ptsTypes="AA">
                                      <p:cBhvr>
                                        <p:cTn id="30" dur="2000" fill="hold"/>
                                        <p:tgtEl>
                                          <p:spTgt spid="6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579E-6 L 0.09462 0.08397 " pathEditMode="relative" ptsTypes="AA">
                                      <p:cBhvr>
                                        <p:cTn id="32" dur="2000" fill="hold"/>
                                        <p:tgtEl>
                                          <p:spTgt spid="6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" grpId="0"/>
      <p:bldP spid="6442" grpId="0"/>
      <p:bldP spid="6439" grpId="0"/>
      <p:bldP spid="6197" grpId="0"/>
      <p:bldP spid="6196" grpId="0" animBg="1"/>
      <p:bldP spid="6297" grpId="0" animBg="1"/>
      <p:bldP spid="6337" grpId="0" animBg="1"/>
      <p:bldP spid="63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</a:rPr>
              <a:t>p</a:t>
            </a:r>
            <a:r>
              <a:rPr lang="ru-RU" dirty="0" smtClean="0">
                <a:solidFill>
                  <a:srgbClr val="C00000"/>
                </a:solidFill>
              </a:rPr>
              <a:t> = 1,00728 </a:t>
            </a:r>
            <a:r>
              <a:rPr lang="ru-RU" dirty="0" err="1" smtClean="0">
                <a:solidFill>
                  <a:srgbClr val="C00000"/>
                </a:solidFill>
              </a:rPr>
              <a:t>а.е.м</a:t>
            </a:r>
            <a:r>
              <a:rPr lang="ru-RU" dirty="0" smtClean="0">
                <a:solidFill>
                  <a:srgbClr val="C00000"/>
                </a:solidFill>
              </a:rPr>
              <a:t>.	</a:t>
            </a:r>
            <a:r>
              <a:rPr lang="en-US" dirty="0" err="1" smtClean="0">
                <a:solidFill>
                  <a:srgbClr val="C00000"/>
                </a:solidFill>
              </a:rPr>
              <a:t>m</a:t>
            </a:r>
            <a:r>
              <a:rPr lang="en-US" baseline="-25000" dirty="0" err="1" smtClean="0">
                <a:solidFill>
                  <a:srgbClr val="C00000"/>
                </a:solidFill>
              </a:rPr>
              <a:t>n</a:t>
            </a:r>
            <a:r>
              <a:rPr lang="ru-RU" dirty="0" smtClean="0">
                <a:solidFill>
                  <a:srgbClr val="C00000"/>
                </a:solidFill>
              </a:rPr>
              <a:t> = 1,00866 </a:t>
            </a:r>
            <a:r>
              <a:rPr lang="ru-RU" dirty="0" err="1" smtClean="0">
                <a:solidFill>
                  <a:srgbClr val="C00000"/>
                </a:solidFill>
              </a:rPr>
              <a:t>а.е.м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dirty="0" smtClean="0"/>
              <a:t>Вариант 1.</a:t>
            </a:r>
          </a:p>
          <a:p>
            <a:pPr lvl="0"/>
            <a:r>
              <a:rPr lang="ru-RU" dirty="0" smtClean="0"/>
              <a:t>Найдите элемент Х  в реакции:  </a:t>
            </a:r>
            <a:r>
              <a:rPr lang="ru-RU" baseline="-25000" dirty="0" smtClean="0"/>
              <a:t>85</a:t>
            </a:r>
            <a:r>
              <a:rPr lang="en-US" dirty="0" smtClean="0"/>
              <a:t>Po</a:t>
            </a:r>
            <a:r>
              <a:rPr lang="ru-RU" baseline="30000" dirty="0" smtClean="0"/>
              <a:t>210</a:t>
            </a:r>
            <a:r>
              <a:rPr lang="ru-RU" dirty="0" smtClean="0"/>
              <a:t> = </a:t>
            </a:r>
            <a:r>
              <a:rPr lang="en-US" baseline="-25000" dirty="0" smtClean="0"/>
              <a:t>Z</a:t>
            </a:r>
            <a:r>
              <a:rPr lang="en-US" dirty="0" smtClean="0"/>
              <a:t>X</a:t>
            </a:r>
            <a:r>
              <a:rPr lang="en-US" baseline="30000" dirty="0" smtClean="0"/>
              <a:t>A</a:t>
            </a:r>
            <a:r>
              <a:rPr lang="ru-RU" dirty="0" smtClean="0"/>
              <a:t> + </a:t>
            </a:r>
            <a:r>
              <a:rPr lang="ru-RU" baseline="-25000" dirty="0" smtClean="0"/>
              <a:t>2</a:t>
            </a:r>
            <a:r>
              <a:rPr lang="en-US" dirty="0" smtClean="0"/>
              <a:t>He</a:t>
            </a:r>
            <a:r>
              <a:rPr lang="ru-RU" baseline="30000" dirty="0" smtClean="0"/>
              <a:t>4</a:t>
            </a:r>
            <a:endParaRPr lang="ru-RU" dirty="0" smtClean="0"/>
          </a:p>
          <a:p>
            <a:pPr lvl="0"/>
            <a:r>
              <a:rPr lang="ru-RU" dirty="0" smtClean="0"/>
              <a:t>Вычислите энергию связи ядра атома трития </a:t>
            </a:r>
            <a:r>
              <a:rPr lang="ru-RU" baseline="-25000" dirty="0" smtClean="0"/>
              <a:t>1</a:t>
            </a:r>
            <a:r>
              <a:rPr lang="en-US" dirty="0" smtClean="0"/>
              <a:t>H</a:t>
            </a:r>
            <a:r>
              <a:rPr lang="ru-RU" baseline="30000" dirty="0" smtClean="0"/>
              <a:t>3</a:t>
            </a:r>
            <a:r>
              <a:rPr lang="ru-RU" dirty="0" smtClean="0"/>
              <a:t>  (М</a:t>
            </a:r>
            <a:r>
              <a:rPr lang="ru-RU" baseline="-25000" dirty="0" smtClean="0"/>
              <a:t>я</a:t>
            </a:r>
            <a:r>
              <a:rPr lang="ru-RU" dirty="0" smtClean="0"/>
              <a:t> = 3,01605 </a:t>
            </a:r>
            <a:r>
              <a:rPr lang="ru-RU" dirty="0" err="1" smtClean="0"/>
              <a:t>а.е.м</a:t>
            </a:r>
            <a:r>
              <a:rPr lang="ru-RU" dirty="0" smtClean="0"/>
              <a:t>.)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Вариант </a:t>
            </a:r>
            <a:r>
              <a:rPr lang="en-US" dirty="0" smtClean="0"/>
              <a:t>2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Найдите элемент Х  в реакции:  </a:t>
            </a:r>
            <a:r>
              <a:rPr lang="ru-RU" baseline="-25000" dirty="0" smtClean="0"/>
              <a:t>83</a:t>
            </a:r>
            <a:r>
              <a:rPr lang="en-US" dirty="0" smtClean="0"/>
              <a:t>Bi</a:t>
            </a:r>
            <a:r>
              <a:rPr lang="ru-RU" baseline="30000" dirty="0" smtClean="0"/>
              <a:t>190</a:t>
            </a:r>
            <a:r>
              <a:rPr lang="ru-RU" dirty="0" smtClean="0"/>
              <a:t> = </a:t>
            </a:r>
            <a:r>
              <a:rPr lang="en-US" baseline="-25000" dirty="0" smtClean="0"/>
              <a:t>Z</a:t>
            </a:r>
            <a:r>
              <a:rPr lang="en-US" dirty="0" smtClean="0"/>
              <a:t>X</a:t>
            </a:r>
            <a:r>
              <a:rPr lang="en-US" baseline="30000" dirty="0" smtClean="0"/>
              <a:t>A</a:t>
            </a:r>
            <a:r>
              <a:rPr lang="ru-RU" dirty="0" smtClean="0"/>
              <a:t> + </a:t>
            </a:r>
            <a:r>
              <a:rPr lang="ru-RU" baseline="-25000" dirty="0" smtClean="0"/>
              <a:t>2</a:t>
            </a:r>
            <a:r>
              <a:rPr lang="en-US" dirty="0" smtClean="0"/>
              <a:t>He</a:t>
            </a:r>
            <a:r>
              <a:rPr lang="ru-RU" baseline="30000" dirty="0" smtClean="0"/>
              <a:t>4</a:t>
            </a:r>
            <a:endParaRPr lang="ru-RU" dirty="0" smtClean="0"/>
          </a:p>
          <a:p>
            <a:pPr lvl="0"/>
            <a:r>
              <a:rPr lang="ru-RU" dirty="0" smtClean="0"/>
              <a:t>Вычислите энергию связи ядра атома лития </a:t>
            </a:r>
            <a:r>
              <a:rPr lang="ru-RU" baseline="-25000" dirty="0" smtClean="0"/>
              <a:t>3</a:t>
            </a:r>
            <a:r>
              <a:rPr lang="en-US" dirty="0" smtClean="0"/>
              <a:t>Li</a:t>
            </a:r>
            <a:r>
              <a:rPr lang="ru-RU" baseline="30000" dirty="0" smtClean="0"/>
              <a:t>6  </a:t>
            </a:r>
            <a:r>
              <a:rPr lang="ru-RU" dirty="0" smtClean="0"/>
              <a:t>(М</a:t>
            </a:r>
            <a:r>
              <a:rPr lang="ru-RU" baseline="-25000" dirty="0" smtClean="0"/>
              <a:t>я</a:t>
            </a:r>
            <a:r>
              <a:rPr lang="ru-RU" dirty="0" smtClean="0"/>
              <a:t> = 6,01513 </a:t>
            </a:r>
            <a:r>
              <a:rPr lang="ru-RU" dirty="0" err="1" smtClean="0"/>
              <a:t>а.е.м</a:t>
            </a:r>
            <a:r>
              <a:rPr lang="ru-RU" dirty="0" smtClean="0"/>
              <a:t>.)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Вариант </a:t>
            </a:r>
            <a:r>
              <a:rPr lang="en-US" dirty="0" smtClean="0"/>
              <a:t>3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Найдите элемент Х  в реакции:  </a:t>
            </a:r>
            <a:r>
              <a:rPr lang="ru-RU" baseline="-25000" dirty="0" smtClean="0"/>
              <a:t>84</a:t>
            </a:r>
            <a:r>
              <a:rPr lang="en-US" dirty="0" smtClean="0"/>
              <a:t>Po</a:t>
            </a:r>
            <a:r>
              <a:rPr lang="ru-RU" baseline="30000" dirty="0" smtClean="0"/>
              <a:t>218</a:t>
            </a:r>
            <a:r>
              <a:rPr lang="ru-RU" dirty="0" smtClean="0"/>
              <a:t> = </a:t>
            </a:r>
            <a:r>
              <a:rPr lang="en-US" baseline="-25000" dirty="0" smtClean="0"/>
              <a:t>Z</a:t>
            </a:r>
            <a:r>
              <a:rPr lang="en-US" dirty="0" smtClean="0"/>
              <a:t>X</a:t>
            </a:r>
            <a:r>
              <a:rPr lang="en-US" baseline="30000" dirty="0" smtClean="0"/>
              <a:t>A</a:t>
            </a:r>
            <a:r>
              <a:rPr lang="ru-RU" dirty="0" smtClean="0"/>
              <a:t> + </a:t>
            </a:r>
            <a:r>
              <a:rPr lang="ru-RU" baseline="-25000" dirty="0" smtClean="0"/>
              <a:t>-1</a:t>
            </a:r>
            <a:r>
              <a:rPr lang="en-US" dirty="0" smtClean="0"/>
              <a:t>e</a:t>
            </a:r>
            <a:r>
              <a:rPr lang="ru-RU" baseline="30000" dirty="0" smtClean="0"/>
              <a:t>0</a:t>
            </a:r>
            <a:endParaRPr lang="ru-RU" dirty="0" smtClean="0"/>
          </a:p>
          <a:p>
            <a:pPr lvl="0"/>
            <a:r>
              <a:rPr lang="ru-RU" dirty="0" smtClean="0"/>
              <a:t>Вычислите энергию связи ядра атома бериллия </a:t>
            </a:r>
            <a:r>
              <a:rPr lang="ru-RU" baseline="-25000" dirty="0" smtClean="0"/>
              <a:t>4</a:t>
            </a:r>
            <a:r>
              <a:rPr lang="en-US" dirty="0" smtClean="0"/>
              <a:t>Be</a:t>
            </a:r>
            <a:r>
              <a:rPr lang="ru-RU" baseline="30000" dirty="0" smtClean="0"/>
              <a:t>8  </a:t>
            </a:r>
            <a:r>
              <a:rPr lang="ru-RU" dirty="0" smtClean="0"/>
              <a:t>(М</a:t>
            </a:r>
            <a:r>
              <a:rPr lang="ru-RU" baseline="-25000" dirty="0" smtClean="0"/>
              <a:t>я</a:t>
            </a:r>
            <a:r>
              <a:rPr lang="ru-RU" dirty="0" smtClean="0"/>
              <a:t> = 8,00531 </a:t>
            </a:r>
            <a:r>
              <a:rPr lang="ru-RU" dirty="0" err="1" smtClean="0"/>
              <a:t>а.е.м</a:t>
            </a:r>
            <a:r>
              <a:rPr lang="ru-RU" dirty="0" smtClean="0"/>
              <a:t>.)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Вариант </a:t>
            </a:r>
            <a:r>
              <a:rPr lang="en-US" dirty="0" smtClean="0"/>
              <a:t>4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Найдите элемент Х  в реакции:  </a:t>
            </a:r>
            <a:r>
              <a:rPr lang="ru-RU" baseline="-25000" dirty="0" smtClean="0"/>
              <a:t>86</a:t>
            </a:r>
            <a:r>
              <a:rPr lang="en-US" dirty="0" err="1" smtClean="0"/>
              <a:t>Rn</a:t>
            </a:r>
            <a:r>
              <a:rPr lang="ru-RU" baseline="30000" dirty="0" smtClean="0"/>
              <a:t>202</a:t>
            </a:r>
            <a:r>
              <a:rPr lang="ru-RU" dirty="0" smtClean="0"/>
              <a:t> = </a:t>
            </a:r>
            <a:r>
              <a:rPr lang="en-US" baseline="-25000" dirty="0" smtClean="0"/>
              <a:t>Z</a:t>
            </a:r>
            <a:r>
              <a:rPr lang="en-US" dirty="0" smtClean="0"/>
              <a:t>X</a:t>
            </a:r>
            <a:r>
              <a:rPr lang="en-US" baseline="30000" dirty="0" smtClean="0"/>
              <a:t>A</a:t>
            </a:r>
            <a:r>
              <a:rPr lang="ru-RU" dirty="0" smtClean="0"/>
              <a:t> + </a:t>
            </a:r>
            <a:r>
              <a:rPr lang="ru-RU" baseline="-25000" dirty="0" smtClean="0"/>
              <a:t>2</a:t>
            </a:r>
            <a:r>
              <a:rPr lang="en-US" dirty="0" smtClean="0"/>
              <a:t>He</a:t>
            </a:r>
            <a:r>
              <a:rPr lang="ru-RU" baseline="30000" dirty="0" smtClean="0"/>
              <a:t>4</a:t>
            </a:r>
            <a:endParaRPr lang="ru-RU" dirty="0" smtClean="0"/>
          </a:p>
          <a:p>
            <a:pPr lvl="0"/>
            <a:r>
              <a:rPr lang="ru-RU" dirty="0" smtClean="0"/>
              <a:t>Вычислите энергию связи ядра атома бора </a:t>
            </a:r>
            <a:r>
              <a:rPr lang="ru-RU" baseline="-25000" dirty="0" smtClean="0"/>
              <a:t>5</a:t>
            </a:r>
            <a:r>
              <a:rPr lang="en-US" dirty="0" smtClean="0"/>
              <a:t>B</a:t>
            </a:r>
            <a:r>
              <a:rPr lang="ru-RU" baseline="30000" dirty="0" smtClean="0"/>
              <a:t>10  </a:t>
            </a:r>
            <a:r>
              <a:rPr lang="ru-RU" dirty="0" smtClean="0"/>
              <a:t>(М</a:t>
            </a:r>
            <a:r>
              <a:rPr lang="ru-RU" baseline="-25000" dirty="0" smtClean="0"/>
              <a:t>я</a:t>
            </a:r>
            <a:r>
              <a:rPr lang="ru-RU" dirty="0" smtClean="0"/>
              <a:t> = 10,01294 </a:t>
            </a:r>
            <a:r>
              <a:rPr lang="ru-RU" dirty="0" err="1" smtClean="0"/>
              <a:t>а.е.м</a:t>
            </a:r>
            <a:r>
              <a:rPr lang="ru-RU" dirty="0" smtClean="0"/>
              <a:t>.)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Параграф:  66,67(старый учебник), 76,77 (новый учебник)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Ответы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Вариант 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Вариант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Б</a:t>
            </a:r>
          </a:p>
          <a:p>
            <a:r>
              <a:rPr lang="ru-RU" dirty="0" smtClean="0"/>
              <a:t>2.А</a:t>
            </a:r>
          </a:p>
          <a:p>
            <a:r>
              <a:rPr lang="ru-RU" dirty="0" smtClean="0"/>
              <a:t>3.Б</a:t>
            </a:r>
          </a:p>
          <a:p>
            <a:r>
              <a:rPr lang="ru-RU" dirty="0" smtClean="0"/>
              <a:t>4.Д</a:t>
            </a:r>
          </a:p>
          <a:p>
            <a:r>
              <a:rPr lang="ru-RU" dirty="0" smtClean="0"/>
              <a:t>5.В</a:t>
            </a:r>
          </a:p>
          <a:p>
            <a:r>
              <a:rPr lang="ru-RU" dirty="0" smtClean="0"/>
              <a:t>6.Г</a:t>
            </a:r>
          </a:p>
          <a:p>
            <a:r>
              <a:rPr lang="ru-RU" dirty="0" smtClean="0"/>
              <a:t>7.В</a:t>
            </a:r>
          </a:p>
          <a:p>
            <a:r>
              <a:rPr lang="ru-RU" dirty="0" smtClean="0"/>
              <a:t>8. </a:t>
            </a:r>
            <a:r>
              <a:rPr lang="en-US" baseline="30000" dirty="0" smtClean="0"/>
              <a:t>35</a:t>
            </a:r>
            <a:r>
              <a:rPr lang="en-US" baseline="-25000" dirty="0" smtClean="0"/>
              <a:t>16</a:t>
            </a:r>
            <a:r>
              <a:rPr lang="en-US" baseline="30000" dirty="0" smtClean="0"/>
              <a:t> </a:t>
            </a:r>
            <a:r>
              <a:rPr lang="en-US" dirty="0" smtClean="0"/>
              <a:t>S  </a:t>
            </a:r>
            <a:endParaRPr lang="ru-RU" dirty="0" smtClean="0"/>
          </a:p>
          <a:p>
            <a:r>
              <a:rPr lang="en-US" dirty="0" smtClean="0"/>
              <a:t>9</a:t>
            </a:r>
            <a:r>
              <a:rPr lang="ru-RU" dirty="0" smtClean="0"/>
              <a:t>. </a:t>
            </a:r>
            <a:r>
              <a:rPr lang="en-US" baseline="30000" dirty="0" smtClean="0"/>
              <a:t>4</a:t>
            </a:r>
            <a:r>
              <a:rPr lang="en-US" baseline="-25000" dirty="0" smtClean="0"/>
              <a:t>2</a:t>
            </a:r>
            <a:r>
              <a:rPr lang="en-US" dirty="0" smtClean="0"/>
              <a:t>He</a:t>
            </a:r>
            <a:endParaRPr lang="ru-RU" dirty="0" smtClean="0"/>
          </a:p>
          <a:p>
            <a:r>
              <a:rPr lang="ru-RU" dirty="0" smtClean="0"/>
              <a:t>10. </a:t>
            </a:r>
            <a:r>
              <a:rPr lang="en-US" baseline="30000" dirty="0" smtClean="0"/>
              <a:t>1</a:t>
            </a:r>
            <a:r>
              <a:rPr lang="en-US" baseline="-25000" dirty="0" smtClean="0"/>
              <a:t>0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1.А</a:t>
            </a:r>
          </a:p>
          <a:p>
            <a:r>
              <a:rPr lang="ru-RU" dirty="0" smtClean="0"/>
              <a:t>2.А</a:t>
            </a:r>
          </a:p>
          <a:p>
            <a:r>
              <a:rPr lang="ru-RU" dirty="0" smtClean="0"/>
              <a:t>3.В</a:t>
            </a:r>
          </a:p>
          <a:p>
            <a:r>
              <a:rPr lang="ru-RU" dirty="0" smtClean="0"/>
              <a:t>4.Б</a:t>
            </a:r>
          </a:p>
          <a:p>
            <a:r>
              <a:rPr lang="ru-RU" dirty="0" smtClean="0"/>
              <a:t>5.А</a:t>
            </a:r>
          </a:p>
          <a:p>
            <a:r>
              <a:rPr lang="ru-RU" dirty="0" smtClean="0"/>
              <a:t>6.Б</a:t>
            </a:r>
          </a:p>
          <a:p>
            <a:r>
              <a:rPr lang="ru-RU" dirty="0" smtClean="0"/>
              <a:t>7.В</a:t>
            </a:r>
          </a:p>
          <a:p>
            <a:r>
              <a:rPr lang="ru-RU" dirty="0" smtClean="0"/>
              <a:t>8.</a:t>
            </a:r>
            <a:r>
              <a:rPr lang="en-US" baseline="30000" dirty="0" smtClean="0"/>
              <a:t> 14</a:t>
            </a:r>
            <a:r>
              <a:rPr lang="en-US" baseline="-25000" dirty="0" smtClean="0"/>
              <a:t>7</a:t>
            </a:r>
            <a:r>
              <a:rPr lang="en-US" dirty="0" smtClean="0"/>
              <a:t>N </a:t>
            </a:r>
            <a:endParaRPr lang="ru-RU" dirty="0" smtClean="0"/>
          </a:p>
          <a:p>
            <a:r>
              <a:rPr lang="ru-RU" dirty="0" smtClean="0"/>
              <a:t>9.</a:t>
            </a:r>
            <a:r>
              <a:rPr lang="en-US" baseline="30000" dirty="0" smtClean="0"/>
              <a:t> 13</a:t>
            </a:r>
            <a:r>
              <a:rPr lang="en-US" baseline="-25000" dirty="0" smtClean="0"/>
              <a:t>7</a:t>
            </a:r>
            <a:r>
              <a:rPr lang="en-US" dirty="0" smtClean="0"/>
              <a:t>N</a:t>
            </a:r>
            <a:endParaRPr lang="ru-RU" dirty="0" smtClean="0"/>
          </a:p>
          <a:p>
            <a:r>
              <a:rPr lang="ru-RU" dirty="0" smtClean="0"/>
              <a:t>10.</a:t>
            </a:r>
            <a:r>
              <a:rPr lang="en-US" baseline="30000" dirty="0" smtClean="0"/>
              <a:t> 1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Электромагнитное взаимодействие: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5719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Fэм</a:t>
            </a:r>
            <a:r>
              <a:rPr lang="ru-RU" dirty="0" smtClean="0"/>
              <a:t> только между заряженными телами</a:t>
            </a:r>
          </a:p>
          <a:p>
            <a:pPr lvl="0" algn="l"/>
            <a:r>
              <a:rPr lang="ru-RU" dirty="0" smtClean="0"/>
              <a:t> </a:t>
            </a:r>
            <a:r>
              <a:rPr lang="ru-RU" dirty="0" err="1" smtClean="0"/>
              <a:t>Fэм</a:t>
            </a:r>
            <a:r>
              <a:rPr lang="ru-RU" dirty="0" smtClean="0"/>
              <a:t> и отталкивание (одноимённые заряды) и  притяжение (разноимённые заряды).</a:t>
            </a:r>
          </a:p>
          <a:p>
            <a:pPr lvl="0" algn="l"/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 Радиус действия бесконечность.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65416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Сильное</a:t>
            </a:r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ядерное взаимодействие:</a:t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/>
          <a:lstStyle/>
          <a:p>
            <a:pPr lvl="0"/>
            <a:r>
              <a:rPr lang="en-US" sz="3600" dirty="0" smtClean="0"/>
              <a:t>F</a:t>
            </a:r>
            <a:r>
              <a:rPr lang="ru-RU" sz="3600" baseline="-25000" dirty="0" err="1" smtClean="0"/>
              <a:t>ся</a:t>
            </a:r>
            <a:r>
              <a:rPr lang="ru-RU" sz="3600" baseline="-25000" dirty="0" smtClean="0"/>
              <a:t>  </a:t>
            </a:r>
            <a:r>
              <a:rPr lang="ru-RU" sz="3600" dirty="0" smtClean="0"/>
              <a:t>силы притяжения и от заряда не зависят.</a:t>
            </a:r>
          </a:p>
          <a:p>
            <a:pPr lvl="0"/>
            <a:endParaRPr lang="ru-RU" sz="3600" dirty="0" smtClean="0"/>
          </a:p>
          <a:p>
            <a:pPr lvl="0"/>
            <a:r>
              <a:rPr lang="ru-RU" sz="3600" b="1" dirty="0" smtClean="0"/>
              <a:t>Радиус действия примерно 10</a:t>
            </a:r>
            <a:r>
              <a:rPr lang="ru-RU" sz="3600" b="1" baseline="30000" dirty="0" smtClean="0"/>
              <a:t>-15</a:t>
            </a:r>
            <a:r>
              <a:rPr lang="ru-RU" sz="3600" b="1" dirty="0" smtClean="0"/>
              <a:t> м</a:t>
            </a:r>
            <a:r>
              <a:rPr lang="ru-RU" sz="3600" dirty="0" smtClean="0"/>
              <a:t> (действуют только внутри ядра). На расстоянии более 10</a:t>
            </a:r>
            <a:r>
              <a:rPr lang="ru-RU" sz="3600" baseline="30000" dirty="0" smtClean="0"/>
              <a:t>-14</a:t>
            </a:r>
            <a:r>
              <a:rPr lang="ru-RU" sz="3600" dirty="0" smtClean="0"/>
              <a:t> м </a:t>
            </a:r>
            <a:r>
              <a:rPr lang="en-US" sz="3600" dirty="0" smtClean="0"/>
              <a:t>F</a:t>
            </a:r>
            <a:r>
              <a:rPr lang="ru-RU" sz="3600" baseline="-25000" dirty="0" err="1" smtClean="0"/>
              <a:t>ся</a:t>
            </a:r>
            <a:r>
              <a:rPr lang="ru-RU" sz="3600" dirty="0" smtClean="0"/>
              <a:t> примерно равно 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Силы действующие внутри атомного ядра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714489"/>
          <a:ext cx="7858180" cy="4675184"/>
        </p:xfrm>
        <a:graphic>
          <a:graphicData uri="http://schemas.openxmlformats.org/drawingml/2006/table">
            <a:tbl>
              <a:tblPr/>
              <a:tblGrid>
                <a:gridCol w="2340026"/>
                <a:gridCol w="2994967"/>
                <a:gridCol w="2523187"/>
              </a:tblGrid>
              <a:tr h="1357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Электромагнитное взаимодействие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Сильное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ядерное </a:t>
                      </a: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взаимодействие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Нейтрон -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нейтрон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Не взаимодействуют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Сильное притяжение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Протон - </a:t>
                      </a:r>
                      <a:r>
                        <a:rPr lang="ru-RU" sz="2000" dirty="0" err="1">
                          <a:latin typeface="Calibri"/>
                          <a:ea typeface="Calibri"/>
                          <a:cs typeface="Times New Roman"/>
                        </a:rPr>
                        <a:t>протон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Сильное отталкивание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Сильное притяжение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Протон - нейтрон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Не взаимодействуют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Сильное притяжение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4427538" y="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276600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011863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5400000">
            <a:off x="3348038" y="981075"/>
            <a:ext cx="2590800" cy="2590800"/>
            <a:chOff x="2426" y="1026"/>
            <a:chExt cx="907" cy="907"/>
          </a:xfrm>
        </p:grpSpPr>
        <p:sp>
          <p:nvSpPr>
            <p:cNvPr id="26630" name="Oval 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6" name="Oval 1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7" name="Oval 1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8" name="Oval 1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9" name="Oval 1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0" name="Oval 1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1" name="Oval 1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2" name="Oval 1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3" name="Oval 1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4" name="Oval 2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5" name="Oval 2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6" name="Oval 2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7" name="Oval 2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8" name="Oval 2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9" name="Oval 2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0" name="Oval 2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1" name="Oval 2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2" name="Oval 2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3" name="Oval 2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5" name="Oval 3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6656" name="Oval 3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7" name="Oval 3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8" name="Oval 3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59" name="Oval 3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0" name="Oval 3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1" name="Oval 3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4" name="Oval 4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5" name="Oval 4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6" name="Oval 4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7" name="Oval 4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8" name="Oval 4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69" name="Oval 4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0" name="Oval 4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1" name="Oval 4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2" name="Oval 4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3" name="Oval 4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4" name="Oval 5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5" name="Oval 5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6" name="Oval 5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7" name="Oval 5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8" name="Oval 5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79" name="Oval 5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0" name="Oval 5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81" name="Oval 5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4572000" y="2492375"/>
            <a:ext cx="12239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 flipH="1">
            <a:off x="3492500" y="2492375"/>
            <a:ext cx="10795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 flipH="1">
            <a:off x="4572000" y="2276475"/>
            <a:ext cx="1439863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3276600" y="2276475"/>
            <a:ext cx="1295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6011863" y="765175"/>
            <a:ext cx="295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800000"/>
                </a:solidFill>
              </a:rPr>
              <a:t>F</a:t>
            </a:r>
            <a:r>
              <a:rPr lang="ru-RU" sz="5400" b="1" baseline="-25000">
                <a:solidFill>
                  <a:srgbClr val="800000"/>
                </a:solidFill>
              </a:rPr>
              <a:t>яс</a:t>
            </a:r>
            <a:r>
              <a:rPr lang="ru-RU" sz="5400" b="1"/>
              <a:t> </a:t>
            </a:r>
            <a:r>
              <a:rPr lang="en-US" sz="5400" b="1"/>
              <a:t>&gt;</a:t>
            </a:r>
            <a:r>
              <a:rPr lang="ru-RU" sz="5400" b="1"/>
              <a:t> </a:t>
            </a:r>
            <a:r>
              <a:rPr lang="en-US" sz="5400" b="1">
                <a:solidFill>
                  <a:srgbClr val="008000"/>
                </a:solidFill>
              </a:rPr>
              <a:t>F</a:t>
            </a:r>
            <a:r>
              <a:rPr lang="ru-RU" sz="54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5867400" y="1628775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800000"/>
                </a:solidFill>
              </a:rPr>
              <a:t>прит</a:t>
            </a:r>
            <a:r>
              <a:rPr lang="ru-RU" sz="3600" b="1"/>
              <a:t> </a:t>
            </a:r>
            <a:r>
              <a:rPr lang="en-US" sz="3600" b="1"/>
              <a:t>&gt;</a:t>
            </a:r>
            <a:r>
              <a:rPr lang="ru-RU" sz="3600" b="1"/>
              <a:t> </a:t>
            </a:r>
            <a:r>
              <a:rPr lang="ru-RU" sz="3600" b="1">
                <a:solidFill>
                  <a:srgbClr val="008000"/>
                </a:solidFill>
              </a:rPr>
              <a:t>оттал</a:t>
            </a:r>
            <a:endParaRPr lang="ru-RU" sz="3600" b="1" baseline="-25000">
              <a:solidFill>
                <a:srgbClr val="008000"/>
              </a:solidFill>
            </a:endParaRP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3276600" y="6156325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99"/>
                </a:solidFill>
              </a:rPr>
              <a:t>r</a:t>
            </a:r>
            <a:r>
              <a:rPr lang="ru-RU" sz="4000" b="1">
                <a:solidFill>
                  <a:srgbClr val="000099"/>
                </a:solidFill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≈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10 </a:t>
            </a:r>
            <a:r>
              <a:rPr lang="en-US" sz="4000" b="1" baseline="30000">
                <a:solidFill>
                  <a:srgbClr val="000099"/>
                </a:solidFill>
                <a:cs typeface="Arial" charset="0"/>
              </a:rPr>
              <a:t>-15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м</a:t>
            </a:r>
            <a:endParaRPr lang="en-US" sz="40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835150" y="3286125"/>
            <a:ext cx="1511300" cy="1295400"/>
            <a:chOff x="2426" y="1026"/>
            <a:chExt cx="907" cy="907"/>
          </a:xfrm>
        </p:grpSpPr>
        <p:sp>
          <p:nvSpPr>
            <p:cNvPr id="26690" name="Oval 6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1" name="Oval 6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2" name="Oval 6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3" name="Oval 6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4" name="Oval 7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6695" name="Oval 7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6" name="Oval 7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7" name="Oval 7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8" name="Oval 7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99" name="Oval 7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0" name="Oval 7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1" name="Oval 7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2" name="Oval 7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3" name="Oval 7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4" name="Oval 8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5" name="Oval 8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6" name="Oval 8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7" name="Oval 8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8" name="Oval 8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09" name="Oval 8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0" name="Oval 8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1" name="Oval 8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2" name="Oval 8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3" name="Oval 8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4" name="Oval 9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5" name="Oval 9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6716" name="Oval 9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7" name="Oval 9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8" name="Oval 9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19" name="Oval 9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0" name="Oval 9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1" name="Oval 9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2" name="Oval 9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3" name="Oval 9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4" name="Oval 10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5" name="Oval 10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6" name="Oval 10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7" name="Oval 10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8" name="Oval 10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29" name="Oval 10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0" name="Oval 10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1" name="Oval 10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2" name="Oval 10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3" name="Oval 10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4" name="Oval 11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5" name="Oval 11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6" name="Oval 11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7" name="Oval 11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8" name="Oval 11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39" name="Oval 11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40" name="Oval 11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41" name="Oval 11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5795963" y="3213100"/>
            <a:ext cx="2159000" cy="1798638"/>
            <a:chOff x="2426" y="1026"/>
            <a:chExt cx="907" cy="907"/>
          </a:xfrm>
        </p:grpSpPr>
        <p:sp>
          <p:nvSpPr>
            <p:cNvPr id="26743" name="Oval 119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44" name="Oval 120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45" name="Oval 121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46" name="Oval 122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47" name="Oval 123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6748" name="Oval 124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49" name="Oval 125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0" name="Oval 126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1" name="Oval 127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2" name="Oval 128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3" name="Oval 129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4" name="Oval 130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5" name="Oval 131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6" name="Oval 132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7" name="Oval 133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8" name="Oval 134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59" name="Oval 135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0" name="Oval 136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1" name="Oval 137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2" name="Oval 138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3" name="Oval 139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4" name="Oval 140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5" name="Oval 141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6" name="Oval 142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7" name="Oval 143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68" name="Oval 144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6769" name="Oval 145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0" name="Oval 146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1" name="Oval 147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2" name="Oval 148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3" name="Oval 149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4" name="Oval 150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5" name="Oval 151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6" name="Oval 152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7" name="Oval 153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8" name="Oval 154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79" name="Oval 155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0" name="Oval 156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1" name="Oval 157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2" name="Oval 158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3" name="Oval 159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4" name="Oval 160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5" name="Oval 161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6" name="Oval 162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7" name="Oval 163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8" name="Oval 164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89" name="Oval 165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90" name="Oval 16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91" name="Oval 167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92" name="Oval 168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93" name="Oval 169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794" name="Oval 170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1619250" y="2420938"/>
            <a:ext cx="6624638" cy="1293812"/>
            <a:chOff x="1020" y="2205"/>
            <a:chExt cx="4173" cy="815"/>
          </a:xfrm>
        </p:grpSpPr>
        <p:grpSp>
          <p:nvGrpSpPr>
            <p:cNvPr id="6" name="Group 172"/>
            <p:cNvGrpSpPr>
              <a:grpSpLocks/>
            </p:cNvGrpSpPr>
            <p:nvPr/>
          </p:nvGrpSpPr>
          <p:grpSpPr bwMode="auto">
            <a:xfrm rot="5400000">
              <a:off x="1724" y="2091"/>
              <a:ext cx="634" cy="1043"/>
              <a:chOff x="2426" y="1026"/>
              <a:chExt cx="907" cy="907"/>
            </a:xfrm>
          </p:grpSpPr>
          <p:sp>
            <p:nvSpPr>
              <p:cNvPr id="26797" name="Oval 173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98" name="Oval 174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799" name="Oval 175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0" name="Oval 176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1" name="Oval 177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6802" name="Oval 178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3" name="Oval 179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4" name="Oval 180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5" name="Oval 181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6" name="Oval 182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7" name="Oval 183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8" name="Oval 184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09" name="Oval 185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0" name="Oval 186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1" name="Oval 187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2" name="Oval 188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3" name="Oval 189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4" name="Oval 190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5" name="Oval 191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6" name="Oval 192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7" name="Oval 193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8" name="Oval 194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19" name="Oval 195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0" name="Oval 196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1" name="Oval 197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2" name="Oval 198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6823" name="Oval 199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4" name="Oval 200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5" name="Oval 201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6" name="Oval 202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7" name="Oval 20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8" name="Oval 204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29" name="Oval 205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0" name="Oval 206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1" name="Oval 207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2" name="Oval 208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3" name="Oval 209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4" name="Oval 210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5" name="Oval 211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6" name="Oval 212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7" name="Oval 213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8" name="Oval 214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39" name="Oval 215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0" name="Oval 216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1" name="Oval 217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2" name="Oval 218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3" name="Oval 219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4" name="Oval 220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5" name="Oval 221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6" name="Oval 222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7" name="Oval 223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48" name="Oval 224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225"/>
            <p:cNvGrpSpPr>
              <a:grpSpLocks/>
            </p:cNvGrpSpPr>
            <p:nvPr/>
          </p:nvGrpSpPr>
          <p:grpSpPr bwMode="auto">
            <a:xfrm rot="5400000">
              <a:off x="3334" y="1842"/>
              <a:ext cx="815" cy="1541"/>
              <a:chOff x="2426" y="1026"/>
              <a:chExt cx="907" cy="907"/>
            </a:xfrm>
          </p:grpSpPr>
          <p:sp>
            <p:nvSpPr>
              <p:cNvPr id="26850" name="Oval 226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1" name="Oval 227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2" name="Oval 228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3" name="Oval 229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4" name="Oval 230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6855" name="Oval 231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6" name="Oval 232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7" name="Oval 233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8" name="Oval 234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59" name="Oval 235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0" name="Oval 236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1" name="Oval 237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2" name="Oval 238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3" name="Oval 239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4" name="Oval 240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5" name="Oval 241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6" name="Oval 242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7" name="Oval 243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8" name="Oval 244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69" name="Oval 245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0" name="Oval 246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1" name="Oval 247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2" name="Oval 248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3" name="Oval 249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4" name="Oval 250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5" name="Oval 251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6876" name="Oval 252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7" name="Oval 253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8" name="Oval 254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79" name="Oval 255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0" name="Oval 256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1" name="Oval 257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2" name="Oval 258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3" name="Oval 259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4" name="Oval 260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5" name="Oval 261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6" name="Oval 262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7" name="Oval 263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8" name="Oval 264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89" name="Oval 265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0" name="Oval 266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1" name="Oval 267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2" name="Oval 268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3" name="Oval 269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4" name="Oval 270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5" name="Oval 271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6" name="Oval 272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7" name="Oval 27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8" name="Oval 274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899" name="Oval 275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900" name="Oval 276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901" name="Oval 277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6902" name="Oval 278"/>
            <p:cNvSpPr>
              <a:spLocks noChangeArrowheads="1"/>
            </p:cNvSpPr>
            <p:nvPr/>
          </p:nvSpPr>
          <p:spPr bwMode="auto">
            <a:xfrm>
              <a:off x="2426" y="2478"/>
              <a:ext cx="318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903" name="Oval 279"/>
            <p:cNvSpPr>
              <a:spLocks noChangeArrowheads="1"/>
            </p:cNvSpPr>
            <p:nvPr/>
          </p:nvSpPr>
          <p:spPr bwMode="auto">
            <a:xfrm>
              <a:off x="2562" y="2568"/>
              <a:ext cx="273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904" name="Oval 280"/>
            <p:cNvSpPr>
              <a:spLocks noChangeArrowheads="1"/>
            </p:cNvSpPr>
            <p:nvPr/>
          </p:nvSpPr>
          <p:spPr bwMode="auto">
            <a:xfrm>
              <a:off x="2699" y="2478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905" name="Oval 281"/>
            <p:cNvSpPr>
              <a:spLocks noChangeArrowheads="1"/>
            </p:cNvSpPr>
            <p:nvPr/>
          </p:nvSpPr>
          <p:spPr bwMode="auto">
            <a:xfrm>
              <a:off x="2835" y="2614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906" name="Oval 282"/>
            <p:cNvSpPr>
              <a:spLocks noChangeArrowheads="1"/>
            </p:cNvSpPr>
            <p:nvPr/>
          </p:nvSpPr>
          <p:spPr bwMode="auto">
            <a:xfrm>
              <a:off x="2653" y="2614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907" name="Line 283"/>
            <p:cNvSpPr>
              <a:spLocks noChangeShapeType="1"/>
            </p:cNvSpPr>
            <p:nvPr/>
          </p:nvSpPr>
          <p:spPr bwMode="auto">
            <a:xfrm flipH="1">
              <a:off x="1020" y="2614"/>
              <a:ext cx="680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908" name="Line 284"/>
            <p:cNvSpPr>
              <a:spLocks noChangeShapeType="1"/>
            </p:cNvSpPr>
            <p:nvPr/>
          </p:nvSpPr>
          <p:spPr bwMode="auto">
            <a:xfrm>
              <a:off x="4422" y="2614"/>
              <a:ext cx="771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909" name="Line 285"/>
            <p:cNvSpPr>
              <a:spLocks noChangeShapeType="1"/>
            </p:cNvSpPr>
            <p:nvPr/>
          </p:nvSpPr>
          <p:spPr bwMode="auto">
            <a:xfrm>
              <a:off x="2517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910" name="Line 286"/>
            <p:cNvSpPr>
              <a:spLocks noChangeShapeType="1"/>
            </p:cNvSpPr>
            <p:nvPr/>
          </p:nvSpPr>
          <p:spPr bwMode="auto">
            <a:xfrm flipH="1">
              <a:off x="2789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11" name="Text Box 287"/>
          <p:cNvSpPr txBox="1">
            <a:spLocks noChangeArrowheads="1"/>
          </p:cNvSpPr>
          <p:nvPr/>
        </p:nvSpPr>
        <p:spPr bwMode="auto">
          <a:xfrm>
            <a:off x="4140200" y="3357563"/>
            <a:ext cx="460851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 b="1">
                <a:solidFill>
                  <a:srgbClr val="800000"/>
                </a:solidFill>
              </a:rPr>
              <a:t>F</a:t>
            </a:r>
            <a:r>
              <a:rPr lang="ru-RU" sz="8800" b="1" baseline="-25000">
                <a:solidFill>
                  <a:srgbClr val="800000"/>
                </a:solidFill>
              </a:rPr>
              <a:t>яс</a:t>
            </a:r>
            <a:r>
              <a:rPr lang="ru-RU" sz="8800" b="1"/>
              <a:t> </a:t>
            </a:r>
            <a:r>
              <a:rPr lang="en-US" sz="8800" b="1"/>
              <a:t>&lt;</a:t>
            </a:r>
            <a:r>
              <a:rPr lang="ru-RU" sz="8800" b="1"/>
              <a:t> </a:t>
            </a:r>
            <a:r>
              <a:rPr lang="en-US" sz="8800" b="1">
                <a:solidFill>
                  <a:srgbClr val="008000"/>
                </a:solidFill>
              </a:rPr>
              <a:t>F</a:t>
            </a:r>
            <a:r>
              <a:rPr lang="ru-RU" sz="88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6912" name="Oval 288"/>
          <p:cNvSpPr>
            <a:spLocks noChangeArrowheads="1"/>
          </p:cNvSpPr>
          <p:nvPr/>
        </p:nvSpPr>
        <p:spPr bwMode="auto">
          <a:xfrm>
            <a:off x="3563938" y="414972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13" name="Oval 289"/>
          <p:cNvSpPr>
            <a:spLocks noChangeArrowheads="1"/>
          </p:cNvSpPr>
          <p:nvPr/>
        </p:nvSpPr>
        <p:spPr bwMode="auto">
          <a:xfrm>
            <a:off x="4284663" y="414972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14" name="Oval 290"/>
          <p:cNvSpPr>
            <a:spLocks noChangeArrowheads="1"/>
          </p:cNvSpPr>
          <p:nvPr/>
        </p:nvSpPr>
        <p:spPr bwMode="auto">
          <a:xfrm>
            <a:off x="5076825" y="414972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915" name="Text Box 291"/>
          <p:cNvSpPr txBox="1">
            <a:spLocks noChangeArrowheads="1"/>
          </p:cNvSpPr>
          <p:nvPr/>
        </p:nvSpPr>
        <p:spPr bwMode="auto">
          <a:xfrm>
            <a:off x="5148263" y="-58738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n</a:t>
            </a:r>
            <a:endParaRPr lang="ru-RU" sz="4800"/>
          </a:p>
        </p:txBody>
      </p:sp>
      <p:sp>
        <p:nvSpPr>
          <p:cNvPr id="26916" name="Text Box 292"/>
          <p:cNvSpPr txBox="1">
            <a:spLocks noChangeArrowheads="1"/>
          </p:cNvSpPr>
          <p:nvPr/>
        </p:nvSpPr>
        <p:spPr bwMode="auto">
          <a:xfrm>
            <a:off x="2843213" y="4941888"/>
            <a:ext cx="375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800000"/>
                </a:solidFill>
                <a:cs typeface="Arial" charset="0"/>
              </a:rPr>
              <a:t>и гамма излучение</a:t>
            </a:r>
            <a:endParaRPr lang="el-GR" sz="320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6917" name="Text Box 293"/>
          <p:cNvSpPr txBox="1">
            <a:spLocks noChangeArrowheads="1"/>
          </p:cNvSpPr>
          <p:nvPr/>
        </p:nvSpPr>
        <p:spPr bwMode="auto">
          <a:xfrm>
            <a:off x="8675688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294" name="Line 60"/>
          <p:cNvSpPr>
            <a:spLocks noChangeShapeType="1"/>
          </p:cNvSpPr>
          <p:nvPr/>
        </p:nvSpPr>
        <p:spPr bwMode="auto">
          <a:xfrm flipH="1">
            <a:off x="4572000" y="2285992"/>
            <a:ext cx="1439863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26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26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26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26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2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2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6" grpId="1" animBg="1"/>
      <p:bldP spid="26682" grpId="0" animBg="1"/>
      <p:bldP spid="26683" grpId="0" animBg="1"/>
      <p:bldP spid="26684" grpId="0" animBg="1"/>
      <p:bldP spid="26685" grpId="0" animBg="1"/>
      <p:bldP spid="26686" grpId="0"/>
      <p:bldP spid="26687" grpId="0"/>
      <p:bldP spid="26911" grpId="0"/>
      <p:bldP spid="26911" grpId="1"/>
      <p:bldP spid="26912" grpId="0" animBg="1"/>
      <p:bldP spid="26912" grpId="1" animBg="1"/>
      <p:bldP spid="26913" grpId="0" animBg="1"/>
      <p:bldP spid="26913" grpId="1" animBg="1"/>
      <p:bldP spid="26914" grpId="0" animBg="1"/>
      <p:bldP spid="26914" grpId="1" animBg="1"/>
      <p:bldP spid="26916" grpId="0"/>
      <p:bldP spid="26916" grpId="1"/>
      <p:bldP spid="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4427538" y="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276600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6011863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5400000">
            <a:off x="3348038" y="981075"/>
            <a:ext cx="2590800" cy="2590800"/>
            <a:chOff x="2426" y="1026"/>
            <a:chExt cx="907" cy="907"/>
          </a:xfrm>
        </p:grpSpPr>
        <p:sp>
          <p:nvSpPr>
            <p:cNvPr id="27654" name="Oval 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8" name="Oval 3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9" name="Oval 3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7680" name="Oval 3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1" name="Oval 3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0" name="Oval 4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1" name="Oval 4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2" name="Oval 4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3" name="Oval 4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4" name="Oval 4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5" name="Oval 4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6" name="Oval 4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7" name="Oval 4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8" name="Oval 5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99" name="Oval 5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0" name="Oval 5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1" name="Oval 5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2" name="Oval 5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3" name="Oval 5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4" name="Oval 5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05" name="Oval 5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4572000" y="2492375"/>
            <a:ext cx="12239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 flipH="1">
            <a:off x="3492500" y="2492375"/>
            <a:ext cx="10795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 flipH="1">
            <a:off x="4572000" y="2276475"/>
            <a:ext cx="1439863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>
            <a:off x="3276600" y="2276475"/>
            <a:ext cx="1295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6011863" y="765175"/>
            <a:ext cx="295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800000"/>
                </a:solidFill>
              </a:rPr>
              <a:t>F</a:t>
            </a:r>
            <a:r>
              <a:rPr lang="ru-RU" sz="5400" b="1" baseline="-25000">
                <a:solidFill>
                  <a:srgbClr val="800000"/>
                </a:solidFill>
              </a:rPr>
              <a:t>яс</a:t>
            </a:r>
            <a:r>
              <a:rPr lang="ru-RU" sz="5400" b="1"/>
              <a:t> </a:t>
            </a:r>
            <a:r>
              <a:rPr lang="en-US" sz="5400" b="1"/>
              <a:t>&gt;</a:t>
            </a:r>
            <a:r>
              <a:rPr lang="ru-RU" sz="5400" b="1"/>
              <a:t> </a:t>
            </a:r>
            <a:r>
              <a:rPr lang="en-US" sz="5400" b="1">
                <a:solidFill>
                  <a:srgbClr val="008000"/>
                </a:solidFill>
              </a:rPr>
              <a:t>F</a:t>
            </a:r>
            <a:r>
              <a:rPr lang="ru-RU" sz="54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7711" name="Text Box 63"/>
          <p:cNvSpPr txBox="1">
            <a:spLocks noChangeArrowheads="1"/>
          </p:cNvSpPr>
          <p:nvPr/>
        </p:nvSpPr>
        <p:spPr bwMode="auto">
          <a:xfrm>
            <a:off x="5867400" y="1628775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800000"/>
                </a:solidFill>
              </a:rPr>
              <a:t>прит</a:t>
            </a:r>
            <a:r>
              <a:rPr lang="ru-RU" sz="3600" b="1"/>
              <a:t> </a:t>
            </a:r>
            <a:r>
              <a:rPr lang="en-US" sz="3600" b="1"/>
              <a:t>&gt;</a:t>
            </a:r>
            <a:r>
              <a:rPr lang="ru-RU" sz="3600" b="1"/>
              <a:t> </a:t>
            </a:r>
            <a:r>
              <a:rPr lang="ru-RU" sz="3600" b="1">
                <a:solidFill>
                  <a:srgbClr val="008000"/>
                </a:solidFill>
              </a:rPr>
              <a:t>оттал</a:t>
            </a:r>
            <a:endParaRPr lang="ru-RU" sz="3600" b="1" baseline="-25000">
              <a:solidFill>
                <a:srgbClr val="008000"/>
              </a:solidFill>
            </a:endParaRPr>
          </a:p>
        </p:txBody>
      </p:sp>
      <p:sp>
        <p:nvSpPr>
          <p:cNvPr id="27712" name="Text Box 64"/>
          <p:cNvSpPr txBox="1">
            <a:spLocks noChangeArrowheads="1"/>
          </p:cNvSpPr>
          <p:nvPr/>
        </p:nvSpPr>
        <p:spPr bwMode="auto">
          <a:xfrm>
            <a:off x="3276600" y="6156325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99"/>
                </a:solidFill>
              </a:rPr>
              <a:t>r</a:t>
            </a:r>
            <a:r>
              <a:rPr lang="ru-RU" sz="4000" b="1">
                <a:solidFill>
                  <a:srgbClr val="000099"/>
                </a:solidFill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≈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10 </a:t>
            </a:r>
            <a:r>
              <a:rPr lang="en-US" sz="4000" b="1" baseline="30000">
                <a:solidFill>
                  <a:srgbClr val="000099"/>
                </a:solidFill>
                <a:cs typeface="Arial" charset="0"/>
              </a:rPr>
              <a:t>-15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м</a:t>
            </a:r>
            <a:endParaRPr lang="en-US" sz="40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835150" y="3286125"/>
            <a:ext cx="1511300" cy="1295400"/>
            <a:chOff x="2426" y="1026"/>
            <a:chExt cx="907" cy="907"/>
          </a:xfrm>
        </p:grpSpPr>
        <p:sp>
          <p:nvSpPr>
            <p:cNvPr id="27714" name="Oval 6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15" name="Oval 6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16" name="Oval 6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17" name="Oval 6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18" name="Oval 7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7719" name="Oval 7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0" name="Oval 7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1" name="Oval 7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2" name="Oval 7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3" name="Oval 7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4" name="Oval 7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5" name="Oval 7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6" name="Oval 7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7" name="Oval 7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8" name="Oval 8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29" name="Oval 8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0" name="Oval 8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1" name="Oval 8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2" name="Oval 8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3" name="Oval 8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4" name="Oval 8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5" name="Oval 8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6" name="Oval 8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7" name="Oval 8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8" name="Oval 9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39" name="Oval 9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7740" name="Oval 9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1" name="Oval 9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2" name="Oval 9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3" name="Oval 9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4" name="Oval 9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5" name="Oval 9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6" name="Oval 9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7" name="Oval 9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8" name="Oval 10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49" name="Oval 10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0" name="Oval 10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1" name="Oval 10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2" name="Oval 10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3" name="Oval 10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4" name="Oval 10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5" name="Oval 10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6" name="Oval 10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7" name="Oval 10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8" name="Oval 11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59" name="Oval 11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0" name="Oval 11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1" name="Oval 11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2" name="Oval 11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3" name="Oval 11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4" name="Oval 11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5" name="Oval 11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5795963" y="3213100"/>
            <a:ext cx="2159000" cy="1798638"/>
            <a:chOff x="2426" y="1026"/>
            <a:chExt cx="907" cy="907"/>
          </a:xfrm>
        </p:grpSpPr>
        <p:sp>
          <p:nvSpPr>
            <p:cNvPr id="27767" name="Oval 119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8" name="Oval 120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69" name="Oval 121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0" name="Oval 122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1" name="Oval 123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7772" name="Oval 124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3" name="Oval 125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4" name="Oval 126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5" name="Oval 127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6" name="Oval 128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7" name="Oval 129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8" name="Oval 130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79" name="Oval 131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0" name="Oval 132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1" name="Oval 133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2" name="Oval 134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3" name="Oval 135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4" name="Oval 136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5" name="Oval 137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6" name="Oval 138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7" name="Oval 139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8" name="Oval 140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89" name="Oval 141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0" name="Oval 142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1" name="Oval 143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2" name="Oval 144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7793" name="Oval 145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4" name="Oval 146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5" name="Oval 147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6" name="Oval 148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7" name="Oval 149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8" name="Oval 150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799" name="Oval 151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0" name="Oval 152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1" name="Oval 153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2" name="Oval 154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3" name="Oval 155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4" name="Oval 156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5" name="Oval 157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6" name="Oval 158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7" name="Oval 159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8" name="Oval 160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09" name="Oval 161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0" name="Oval 162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1" name="Oval 163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2" name="Oval 164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3" name="Oval 165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4" name="Oval 16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5" name="Oval 167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6" name="Oval 168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7" name="Oval 169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818" name="Oval 170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1619250" y="2420938"/>
            <a:ext cx="6624638" cy="1293812"/>
            <a:chOff x="1020" y="2205"/>
            <a:chExt cx="4173" cy="815"/>
          </a:xfrm>
        </p:grpSpPr>
        <p:grpSp>
          <p:nvGrpSpPr>
            <p:cNvPr id="6" name="Group 172"/>
            <p:cNvGrpSpPr>
              <a:grpSpLocks/>
            </p:cNvGrpSpPr>
            <p:nvPr/>
          </p:nvGrpSpPr>
          <p:grpSpPr bwMode="auto">
            <a:xfrm rot="5400000">
              <a:off x="1724" y="2091"/>
              <a:ext cx="634" cy="1043"/>
              <a:chOff x="2426" y="1026"/>
              <a:chExt cx="907" cy="907"/>
            </a:xfrm>
          </p:grpSpPr>
          <p:sp>
            <p:nvSpPr>
              <p:cNvPr id="27821" name="Oval 173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22" name="Oval 174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23" name="Oval 175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24" name="Oval 176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25" name="Oval 177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7826" name="Oval 178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27" name="Oval 179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28" name="Oval 180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29" name="Oval 181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0" name="Oval 182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1" name="Oval 183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2" name="Oval 184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3" name="Oval 185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4" name="Oval 186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5" name="Oval 187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6" name="Oval 188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7" name="Oval 189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8" name="Oval 190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39" name="Oval 191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0" name="Oval 192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1" name="Oval 193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2" name="Oval 194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3" name="Oval 195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4" name="Oval 196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5" name="Oval 197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6" name="Oval 198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7847" name="Oval 199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8" name="Oval 200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49" name="Oval 201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0" name="Oval 202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1" name="Oval 20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2" name="Oval 204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3" name="Oval 205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4" name="Oval 206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5" name="Oval 207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6" name="Oval 208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7" name="Oval 209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8" name="Oval 210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59" name="Oval 211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0" name="Oval 212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1" name="Oval 213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2" name="Oval 214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3" name="Oval 215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4" name="Oval 216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5" name="Oval 217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6" name="Oval 218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7" name="Oval 219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8" name="Oval 220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69" name="Oval 221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70" name="Oval 222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71" name="Oval 223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72" name="Oval 224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225"/>
            <p:cNvGrpSpPr>
              <a:grpSpLocks/>
            </p:cNvGrpSpPr>
            <p:nvPr/>
          </p:nvGrpSpPr>
          <p:grpSpPr bwMode="auto">
            <a:xfrm rot="5400000">
              <a:off x="3334" y="1842"/>
              <a:ext cx="815" cy="1541"/>
              <a:chOff x="2426" y="1026"/>
              <a:chExt cx="907" cy="907"/>
            </a:xfrm>
          </p:grpSpPr>
          <p:sp>
            <p:nvSpPr>
              <p:cNvPr id="27874" name="Oval 226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75" name="Oval 227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76" name="Oval 228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77" name="Oval 229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78" name="Oval 230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7879" name="Oval 231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0" name="Oval 232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1" name="Oval 233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2" name="Oval 234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3" name="Oval 235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4" name="Oval 236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5" name="Oval 237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6" name="Oval 238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7" name="Oval 239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8" name="Oval 240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89" name="Oval 241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0" name="Oval 242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1" name="Oval 243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2" name="Oval 244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3" name="Oval 245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4" name="Oval 246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5" name="Oval 247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6" name="Oval 248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7" name="Oval 249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8" name="Oval 250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899" name="Oval 251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7900" name="Oval 252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1" name="Oval 253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2" name="Oval 254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3" name="Oval 255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4" name="Oval 256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5" name="Oval 257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6" name="Oval 258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7" name="Oval 259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8" name="Oval 260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09" name="Oval 261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0" name="Oval 262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1" name="Oval 263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2" name="Oval 264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3" name="Oval 265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4" name="Oval 266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5" name="Oval 267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6" name="Oval 268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7" name="Oval 269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8" name="Oval 270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19" name="Oval 271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20" name="Oval 272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21" name="Oval 27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22" name="Oval 274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23" name="Oval 275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24" name="Oval 276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925" name="Oval 277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926" name="Oval 278"/>
            <p:cNvSpPr>
              <a:spLocks noChangeArrowheads="1"/>
            </p:cNvSpPr>
            <p:nvPr/>
          </p:nvSpPr>
          <p:spPr bwMode="auto">
            <a:xfrm>
              <a:off x="2426" y="2478"/>
              <a:ext cx="318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27" name="Oval 279"/>
            <p:cNvSpPr>
              <a:spLocks noChangeArrowheads="1"/>
            </p:cNvSpPr>
            <p:nvPr/>
          </p:nvSpPr>
          <p:spPr bwMode="auto">
            <a:xfrm>
              <a:off x="2562" y="2568"/>
              <a:ext cx="273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28" name="Oval 280"/>
            <p:cNvSpPr>
              <a:spLocks noChangeArrowheads="1"/>
            </p:cNvSpPr>
            <p:nvPr/>
          </p:nvSpPr>
          <p:spPr bwMode="auto">
            <a:xfrm>
              <a:off x="2699" y="2478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29" name="Oval 281"/>
            <p:cNvSpPr>
              <a:spLocks noChangeArrowheads="1"/>
            </p:cNvSpPr>
            <p:nvPr/>
          </p:nvSpPr>
          <p:spPr bwMode="auto">
            <a:xfrm>
              <a:off x="2835" y="2614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30" name="Oval 282"/>
            <p:cNvSpPr>
              <a:spLocks noChangeArrowheads="1"/>
            </p:cNvSpPr>
            <p:nvPr/>
          </p:nvSpPr>
          <p:spPr bwMode="auto">
            <a:xfrm>
              <a:off x="2653" y="2614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31" name="Line 283"/>
            <p:cNvSpPr>
              <a:spLocks noChangeShapeType="1"/>
            </p:cNvSpPr>
            <p:nvPr/>
          </p:nvSpPr>
          <p:spPr bwMode="auto">
            <a:xfrm flipH="1">
              <a:off x="1020" y="2614"/>
              <a:ext cx="680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932" name="Line 284"/>
            <p:cNvSpPr>
              <a:spLocks noChangeShapeType="1"/>
            </p:cNvSpPr>
            <p:nvPr/>
          </p:nvSpPr>
          <p:spPr bwMode="auto">
            <a:xfrm>
              <a:off x="4422" y="2614"/>
              <a:ext cx="771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933" name="Line 285"/>
            <p:cNvSpPr>
              <a:spLocks noChangeShapeType="1"/>
            </p:cNvSpPr>
            <p:nvPr/>
          </p:nvSpPr>
          <p:spPr bwMode="auto">
            <a:xfrm>
              <a:off x="2517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934" name="Line 286"/>
            <p:cNvSpPr>
              <a:spLocks noChangeShapeType="1"/>
            </p:cNvSpPr>
            <p:nvPr/>
          </p:nvSpPr>
          <p:spPr bwMode="auto">
            <a:xfrm flipH="1">
              <a:off x="2789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935" name="Text Box 287"/>
          <p:cNvSpPr txBox="1">
            <a:spLocks noChangeArrowheads="1"/>
          </p:cNvSpPr>
          <p:nvPr/>
        </p:nvSpPr>
        <p:spPr bwMode="auto">
          <a:xfrm>
            <a:off x="4140200" y="3357563"/>
            <a:ext cx="460851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800" b="1">
                <a:solidFill>
                  <a:srgbClr val="800000"/>
                </a:solidFill>
              </a:rPr>
              <a:t>F</a:t>
            </a:r>
            <a:r>
              <a:rPr lang="ru-RU" sz="8800" b="1" baseline="-25000">
                <a:solidFill>
                  <a:srgbClr val="800000"/>
                </a:solidFill>
              </a:rPr>
              <a:t>яс</a:t>
            </a:r>
            <a:r>
              <a:rPr lang="ru-RU" sz="8800" b="1"/>
              <a:t> </a:t>
            </a:r>
            <a:r>
              <a:rPr lang="en-US" sz="8800" b="1"/>
              <a:t>&lt;</a:t>
            </a:r>
            <a:r>
              <a:rPr lang="ru-RU" sz="8800" b="1"/>
              <a:t> </a:t>
            </a:r>
            <a:r>
              <a:rPr lang="en-US" sz="8800" b="1">
                <a:solidFill>
                  <a:srgbClr val="008000"/>
                </a:solidFill>
              </a:rPr>
              <a:t>F</a:t>
            </a:r>
            <a:r>
              <a:rPr lang="ru-RU" sz="88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7936" name="Oval 288"/>
          <p:cNvSpPr>
            <a:spLocks noChangeArrowheads="1"/>
          </p:cNvSpPr>
          <p:nvPr/>
        </p:nvSpPr>
        <p:spPr bwMode="auto">
          <a:xfrm>
            <a:off x="3563938" y="414972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937" name="Oval 289"/>
          <p:cNvSpPr>
            <a:spLocks noChangeArrowheads="1"/>
          </p:cNvSpPr>
          <p:nvPr/>
        </p:nvSpPr>
        <p:spPr bwMode="auto">
          <a:xfrm>
            <a:off x="4284663" y="414972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938" name="Oval 290"/>
          <p:cNvSpPr>
            <a:spLocks noChangeArrowheads="1"/>
          </p:cNvSpPr>
          <p:nvPr/>
        </p:nvSpPr>
        <p:spPr bwMode="auto">
          <a:xfrm>
            <a:off x="5076825" y="414972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939" name="Text Box 291"/>
          <p:cNvSpPr txBox="1">
            <a:spLocks noChangeArrowheads="1"/>
          </p:cNvSpPr>
          <p:nvPr/>
        </p:nvSpPr>
        <p:spPr bwMode="auto">
          <a:xfrm>
            <a:off x="5148263" y="-58738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/>
              <a:t>n</a:t>
            </a:r>
            <a:endParaRPr lang="ru-RU" sz="4800"/>
          </a:p>
        </p:txBody>
      </p:sp>
      <p:sp>
        <p:nvSpPr>
          <p:cNvPr id="27940" name="Text Box 292"/>
          <p:cNvSpPr txBox="1">
            <a:spLocks noChangeArrowheads="1"/>
          </p:cNvSpPr>
          <p:nvPr/>
        </p:nvSpPr>
        <p:spPr bwMode="auto">
          <a:xfrm>
            <a:off x="2843213" y="4941888"/>
            <a:ext cx="3759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800000"/>
                </a:solidFill>
                <a:cs typeface="Arial" charset="0"/>
              </a:rPr>
              <a:t>и гамма излучение</a:t>
            </a:r>
            <a:endParaRPr lang="el-GR" sz="320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7941" name="Text Box 293"/>
          <p:cNvSpPr txBox="1">
            <a:spLocks noChangeArrowheads="1"/>
          </p:cNvSpPr>
          <p:nvPr/>
        </p:nvSpPr>
        <p:spPr bwMode="auto">
          <a:xfrm>
            <a:off x="8675688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27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27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27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27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2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2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0" grpId="1" animBg="1"/>
      <p:bldP spid="27706" grpId="0" animBg="1"/>
      <p:bldP spid="27707" grpId="0" animBg="1"/>
      <p:bldP spid="27708" grpId="0" animBg="1"/>
      <p:bldP spid="27709" grpId="0" animBg="1"/>
      <p:bldP spid="27710" grpId="0"/>
      <p:bldP spid="27711" grpId="0"/>
      <p:bldP spid="27935" grpId="0"/>
      <p:bldP spid="27935" grpId="1"/>
      <p:bldP spid="27936" grpId="0" animBg="1"/>
      <p:bldP spid="27936" grpId="1" animBg="1"/>
      <p:bldP spid="27937" grpId="0" animBg="1"/>
      <p:bldP spid="27937" grpId="1" animBg="1"/>
      <p:bldP spid="27938" grpId="0" animBg="1"/>
      <p:bldP spid="27938" grpId="1" animBg="1"/>
      <p:bldP spid="27940" grpId="0"/>
      <p:bldP spid="2794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4427538" y="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3276600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6011863" y="0"/>
            <a:ext cx="0" cy="66690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5400000">
            <a:off x="3348038" y="981075"/>
            <a:ext cx="2590800" cy="2590800"/>
            <a:chOff x="2426" y="1026"/>
            <a:chExt cx="907" cy="907"/>
          </a:xfrm>
        </p:grpSpPr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2" name="Oval 4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3" name="Oval 4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4" name="Oval 4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5" name="Oval 4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6" name="Oval 4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7" name="Oval 4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8" name="Oval 4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9" name="Oval 4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0" name="Oval 4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1" name="Oval 4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2" name="Oval 5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3" name="Oval 5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4" name="Oval 5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5" name="Oval 5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6" name="Oval 5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7" name="Oval 5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8" name="Oval 5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29" name="Oval 5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4572000" y="2492375"/>
            <a:ext cx="12239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H="1">
            <a:off x="3492500" y="2492375"/>
            <a:ext cx="10795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flipH="1">
            <a:off x="4572000" y="2276475"/>
            <a:ext cx="1439863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3276600" y="2276475"/>
            <a:ext cx="1295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6011863" y="765175"/>
            <a:ext cx="25701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800000"/>
                </a:solidFill>
              </a:rPr>
              <a:t>F</a:t>
            </a:r>
            <a:r>
              <a:rPr lang="ru-RU" sz="4800" b="1" baseline="-25000">
                <a:solidFill>
                  <a:srgbClr val="800000"/>
                </a:solidFill>
              </a:rPr>
              <a:t>яс</a:t>
            </a:r>
            <a:r>
              <a:rPr lang="ru-RU" sz="4800" b="1"/>
              <a:t> </a:t>
            </a:r>
            <a:r>
              <a:rPr lang="en-US" sz="4800" b="1"/>
              <a:t>&gt;</a:t>
            </a:r>
            <a:r>
              <a:rPr lang="ru-RU" sz="4800" b="1"/>
              <a:t> </a:t>
            </a:r>
            <a:r>
              <a:rPr lang="en-US" sz="4800" b="1">
                <a:solidFill>
                  <a:srgbClr val="008000"/>
                </a:solidFill>
              </a:rPr>
              <a:t>F</a:t>
            </a:r>
            <a:r>
              <a:rPr lang="ru-RU" sz="48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6156325" y="1628775"/>
            <a:ext cx="2808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800000"/>
                </a:solidFill>
              </a:rPr>
              <a:t>прит</a:t>
            </a:r>
            <a:r>
              <a:rPr lang="ru-RU" sz="3200" b="1"/>
              <a:t> </a:t>
            </a:r>
            <a:r>
              <a:rPr lang="en-US" sz="3200" b="1"/>
              <a:t>&gt;</a:t>
            </a:r>
            <a:r>
              <a:rPr lang="ru-RU" sz="3200" b="1"/>
              <a:t> </a:t>
            </a:r>
            <a:r>
              <a:rPr lang="ru-RU" sz="3200" b="1">
                <a:solidFill>
                  <a:srgbClr val="008000"/>
                </a:solidFill>
              </a:rPr>
              <a:t>оттал</a:t>
            </a:r>
            <a:endParaRPr lang="ru-RU" sz="3200" b="1" baseline="-25000">
              <a:solidFill>
                <a:srgbClr val="008000"/>
              </a:solidFill>
            </a:endParaRP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3276600" y="6156325"/>
            <a:ext cx="2663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000099"/>
                </a:solidFill>
              </a:rPr>
              <a:t>r</a:t>
            </a:r>
            <a:r>
              <a:rPr lang="ru-RU" sz="4000" b="1">
                <a:solidFill>
                  <a:srgbClr val="000099"/>
                </a:solidFill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≈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10 </a:t>
            </a:r>
            <a:r>
              <a:rPr lang="en-US" sz="4000" b="1" baseline="30000">
                <a:solidFill>
                  <a:srgbClr val="000099"/>
                </a:solidFill>
                <a:cs typeface="Arial" charset="0"/>
              </a:rPr>
              <a:t>-15</a:t>
            </a:r>
            <a:r>
              <a:rPr lang="en-US" sz="4000" b="1">
                <a:solidFill>
                  <a:srgbClr val="000099"/>
                </a:solidFill>
                <a:cs typeface="Arial" charset="0"/>
              </a:rPr>
              <a:t> </a:t>
            </a:r>
            <a:r>
              <a:rPr lang="ru-RU" sz="4000" b="1">
                <a:solidFill>
                  <a:srgbClr val="000099"/>
                </a:solidFill>
                <a:cs typeface="Arial" charset="0"/>
              </a:rPr>
              <a:t>м</a:t>
            </a:r>
            <a:endParaRPr lang="en-US" sz="4000" b="1">
              <a:solidFill>
                <a:srgbClr val="000099"/>
              </a:solidFill>
              <a:cs typeface="Arial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63713" y="5084763"/>
            <a:ext cx="1511300" cy="1295400"/>
            <a:chOff x="2426" y="1026"/>
            <a:chExt cx="907" cy="907"/>
          </a:xfrm>
        </p:grpSpPr>
        <p:sp>
          <p:nvSpPr>
            <p:cNvPr id="28738" name="Oval 66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39" name="Oval 67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0" name="Oval 68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1" name="Oval 69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2" name="Oval 70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43" name="Oval 71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4" name="Oval 72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5" name="Oval 73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6" name="Oval 74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7" name="Oval 75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8" name="Oval 76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9" name="Oval 77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0" name="Oval 78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1" name="Oval 79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2" name="Oval 80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3" name="Oval 81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4" name="Oval 82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5" name="Oval 83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6" name="Oval 84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7" name="Oval 85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8" name="Oval 86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9" name="Oval 87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0" name="Oval 88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1" name="Oval 89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2" name="Oval 90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3" name="Oval 91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64" name="Oval 92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5" name="Oval 93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6" name="Oval 94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7" name="Oval 95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8" name="Oval 9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69" name="Oval 97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0" name="Oval 98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1" name="Oval 99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2" name="Oval 100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3" name="Oval 101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4" name="Oval 102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5" name="Oval 103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6" name="Oval 104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7" name="Oval 105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8" name="Oval 106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79" name="Oval 107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0" name="Oval 108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1" name="Oval 109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2" name="Oval 110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3" name="Oval 111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4" name="Oval 112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5" name="Oval 113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6" name="Oval 114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7" name="Oval 115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8" name="Oval 116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89" name="Oval 117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6084888" y="4724400"/>
            <a:ext cx="2159000" cy="1798638"/>
            <a:chOff x="2426" y="1026"/>
            <a:chExt cx="907" cy="907"/>
          </a:xfrm>
        </p:grpSpPr>
        <p:sp>
          <p:nvSpPr>
            <p:cNvPr id="28791" name="Oval 119"/>
            <p:cNvSpPr>
              <a:spLocks noChangeArrowheads="1"/>
            </p:cNvSpPr>
            <p:nvPr/>
          </p:nvSpPr>
          <p:spPr bwMode="auto">
            <a:xfrm>
              <a:off x="2426" y="1026"/>
              <a:ext cx="907" cy="90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2" name="Oval 120"/>
            <p:cNvSpPr>
              <a:spLocks noChangeArrowheads="1"/>
            </p:cNvSpPr>
            <p:nvPr/>
          </p:nvSpPr>
          <p:spPr bwMode="auto">
            <a:xfrm>
              <a:off x="2608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3" name="Oval 121"/>
            <p:cNvSpPr>
              <a:spLocks noChangeArrowheads="1"/>
            </p:cNvSpPr>
            <p:nvPr/>
          </p:nvSpPr>
          <p:spPr bwMode="auto">
            <a:xfrm>
              <a:off x="2835" y="10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4" name="Oval 122"/>
            <p:cNvSpPr>
              <a:spLocks noChangeArrowheads="1"/>
            </p:cNvSpPr>
            <p:nvPr/>
          </p:nvSpPr>
          <p:spPr bwMode="auto">
            <a:xfrm>
              <a:off x="2789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5" name="Oval 123"/>
            <p:cNvSpPr>
              <a:spLocks noChangeArrowheads="1"/>
            </p:cNvSpPr>
            <p:nvPr/>
          </p:nvSpPr>
          <p:spPr bwMode="auto">
            <a:xfrm>
              <a:off x="3016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796" name="Oval 124"/>
            <p:cNvSpPr>
              <a:spLocks noChangeArrowheads="1"/>
            </p:cNvSpPr>
            <p:nvPr/>
          </p:nvSpPr>
          <p:spPr bwMode="auto">
            <a:xfrm>
              <a:off x="2427" y="120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7" name="Oval 125"/>
            <p:cNvSpPr>
              <a:spLocks noChangeArrowheads="1"/>
            </p:cNvSpPr>
            <p:nvPr/>
          </p:nvSpPr>
          <p:spPr bwMode="auto">
            <a:xfrm>
              <a:off x="2654" y="116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8" name="Oval 126"/>
            <p:cNvSpPr>
              <a:spLocks noChangeArrowheads="1"/>
            </p:cNvSpPr>
            <p:nvPr/>
          </p:nvSpPr>
          <p:spPr bwMode="auto">
            <a:xfrm>
              <a:off x="2608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99" name="Oval 127"/>
            <p:cNvSpPr>
              <a:spLocks noChangeArrowheads="1"/>
            </p:cNvSpPr>
            <p:nvPr/>
          </p:nvSpPr>
          <p:spPr bwMode="auto">
            <a:xfrm>
              <a:off x="2835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0" name="Oval 128"/>
            <p:cNvSpPr>
              <a:spLocks noChangeArrowheads="1"/>
            </p:cNvSpPr>
            <p:nvPr/>
          </p:nvSpPr>
          <p:spPr bwMode="auto">
            <a:xfrm>
              <a:off x="2608" y="12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1" name="Oval 129"/>
            <p:cNvSpPr>
              <a:spLocks noChangeArrowheads="1"/>
            </p:cNvSpPr>
            <p:nvPr/>
          </p:nvSpPr>
          <p:spPr bwMode="auto">
            <a:xfrm>
              <a:off x="2835" y="11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2" name="Oval 130"/>
            <p:cNvSpPr>
              <a:spLocks noChangeArrowheads="1"/>
            </p:cNvSpPr>
            <p:nvPr/>
          </p:nvSpPr>
          <p:spPr bwMode="auto">
            <a:xfrm>
              <a:off x="2789" y="134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3" name="Oval 131"/>
            <p:cNvSpPr>
              <a:spLocks noChangeArrowheads="1"/>
            </p:cNvSpPr>
            <p:nvPr/>
          </p:nvSpPr>
          <p:spPr bwMode="auto">
            <a:xfrm>
              <a:off x="3016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4" name="Oval 132"/>
            <p:cNvSpPr>
              <a:spLocks noChangeArrowheads="1"/>
            </p:cNvSpPr>
            <p:nvPr/>
          </p:nvSpPr>
          <p:spPr bwMode="auto">
            <a:xfrm>
              <a:off x="2427" y="134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5" name="Oval 133"/>
            <p:cNvSpPr>
              <a:spLocks noChangeArrowheads="1"/>
            </p:cNvSpPr>
            <p:nvPr/>
          </p:nvSpPr>
          <p:spPr bwMode="auto">
            <a:xfrm>
              <a:off x="2654" y="129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6" name="Oval 134"/>
            <p:cNvSpPr>
              <a:spLocks noChangeArrowheads="1"/>
            </p:cNvSpPr>
            <p:nvPr/>
          </p:nvSpPr>
          <p:spPr bwMode="auto">
            <a:xfrm>
              <a:off x="2608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7" name="Oval 135"/>
            <p:cNvSpPr>
              <a:spLocks noChangeArrowheads="1"/>
            </p:cNvSpPr>
            <p:nvPr/>
          </p:nvSpPr>
          <p:spPr bwMode="auto">
            <a:xfrm>
              <a:off x="2835" y="143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8" name="Oval 136"/>
            <p:cNvSpPr>
              <a:spLocks noChangeArrowheads="1"/>
            </p:cNvSpPr>
            <p:nvPr/>
          </p:nvSpPr>
          <p:spPr bwMode="auto">
            <a:xfrm>
              <a:off x="2925" y="10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09" name="Oval 137"/>
            <p:cNvSpPr>
              <a:spLocks noChangeArrowheads="1"/>
            </p:cNvSpPr>
            <p:nvPr/>
          </p:nvSpPr>
          <p:spPr bwMode="auto">
            <a:xfrm>
              <a:off x="2699" y="102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0" name="Oval 138"/>
            <p:cNvSpPr>
              <a:spLocks noChangeArrowheads="1"/>
            </p:cNvSpPr>
            <p:nvPr/>
          </p:nvSpPr>
          <p:spPr bwMode="auto">
            <a:xfrm>
              <a:off x="2744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1" name="Oval 139"/>
            <p:cNvSpPr>
              <a:spLocks noChangeArrowheads="1"/>
            </p:cNvSpPr>
            <p:nvPr/>
          </p:nvSpPr>
          <p:spPr bwMode="auto">
            <a:xfrm>
              <a:off x="2517" y="1117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2" name="Oval 140"/>
            <p:cNvSpPr>
              <a:spLocks noChangeArrowheads="1"/>
            </p:cNvSpPr>
            <p:nvPr/>
          </p:nvSpPr>
          <p:spPr bwMode="auto">
            <a:xfrm>
              <a:off x="2608" y="1162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3" name="Oval 141"/>
            <p:cNvSpPr>
              <a:spLocks noChangeArrowheads="1"/>
            </p:cNvSpPr>
            <p:nvPr/>
          </p:nvSpPr>
          <p:spPr bwMode="auto">
            <a:xfrm>
              <a:off x="2653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4" name="Oval 142"/>
            <p:cNvSpPr>
              <a:spLocks noChangeArrowheads="1"/>
            </p:cNvSpPr>
            <p:nvPr/>
          </p:nvSpPr>
          <p:spPr bwMode="auto">
            <a:xfrm>
              <a:off x="2880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5" name="Oval 143"/>
            <p:cNvSpPr>
              <a:spLocks noChangeArrowheads="1"/>
            </p:cNvSpPr>
            <p:nvPr/>
          </p:nvSpPr>
          <p:spPr bwMode="auto">
            <a:xfrm>
              <a:off x="2834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6" name="Oval 144"/>
            <p:cNvSpPr>
              <a:spLocks noChangeArrowheads="1"/>
            </p:cNvSpPr>
            <p:nvPr/>
          </p:nvSpPr>
          <p:spPr bwMode="auto">
            <a:xfrm>
              <a:off x="3061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28817" name="Oval 145"/>
            <p:cNvSpPr>
              <a:spLocks noChangeArrowheads="1"/>
            </p:cNvSpPr>
            <p:nvPr/>
          </p:nvSpPr>
          <p:spPr bwMode="auto">
            <a:xfrm>
              <a:off x="2699" y="139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8" name="Oval 146"/>
            <p:cNvSpPr>
              <a:spLocks noChangeArrowheads="1"/>
            </p:cNvSpPr>
            <p:nvPr/>
          </p:nvSpPr>
          <p:spPr bwMode="auto">
            <a:xfrm>
              <a:off x="2653" y="157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19" name="Oval 147"/>
            <p:cNvSpPr>
              <a:spLocks noChangeArrowheads="1"/>
            </p:cNvSpPr>
            <p:nvPr/>
          </p:nvSpPr>
          <p:spPr bwMode="auto">
            <a:xfrm>
              <a:off x="2880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0" name="Oval 148"/>
            <p:cNvSpPr>
              <a:spLocks noChangeArrowheads="1"/>
            </p:cNvSpPr>
            <p:nvPr/>
          </p:nvSpPr>
          <p:spPr bwMode="auto">
            <a:xfrm>
              <a:off x="2653" y="1434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1" name="Oval 149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2" name="Oval 150"/>
            <p:cNvSpPr>
              <a:spLocks noChangeArrowheads="1"/>
            </p:cNvSpPr>
            <p:nvPr/>
          </p:nvSpPr>
          <p:spPr bwMode="auto">
            <a:xfrm>
              <a:off x="2834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3" name="Oval 151"/>
            <p:cNvSpPr>
              <a:spLocks noChangeArrowheads="1"/>
            </p:cNvSpPr>
            <p:nvPr/>
          </p:nvSpPr>
          <p:spPr bwMode="auto">
            <a:xfrm>
              <a:off x="3061" y="1525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4" name="Oval 152"/>
            <p:cNvSpPr>
              <a:spLocks noChangeArrowheads="1"/>
            </p:cNvSpPr>
            <p:nvPr/>
          </p:nvSpPr>
          <p:spPr bwMode="auto">
            <a:xfrm>
              <a:off x="2699" y="152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5" name="Oval 153"/>
            <p:cNvSpPr>
              <a:spLocks noChangeArrowheads="1"/>
            </p:cNvSpPr>
            <p:nvPr/>
          </p:nvSpPr>
          <p:spPr bwMode="auto">
            <a:xfrm>
              <a:off x="2653" y="1707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6" name="Oval 154"/>
            <p:cNvSpPr>
              <a:spLocks noChangeArrowheads="1"/>
            </p:cNvSpPr>
            <p:nvPr/>
          </p:nvSpPr>
          <p:spPr bwMode="auto">
            <a:xfrm>
              <a:off x="2880" y="1662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7" name="Oval 155"/>
            <p:cNvSpPr>
              <a:spLocks noChangeArrowheads="1"/>
            </p:cNvSpPr>
            <p:nvPr/>
          </p:nvSpPr>
          <p:spPr bwMode="auto">
            <a:xfrm>
              <a:off x="2970" y="1298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8" name="Oval 156"/>
            <p:cNvSpPr>
              <a:spLocks noChangeArrowheads="1"/>
            </p:cNvSpPr>
            <p:nvPr/>
          </p:nvSpPr>
          <p:spPr bwMode="auto">
            <a:xfrm>
              <a:off x="2744" y="1253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29" name="Oval 157"/>
            <p:cNvSpPr>
              <a:spLocks noChangeArrowheads="1"/>
            </p:cNvSpPr>
            <p:nvPr/>
          </p:nvSpPr>
          <p:spPr bwMode="auto">
            <a:xfrm>
              <a:off x="2789" y="1616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0" name="Oval 158"/>
            <p:cNvSpPr>
              <a:spLocks noChangeArrowheads="1"/>
            </p:cNvSpPr>
            <p:nvPr/>
          </p:nvSpPr>
          <p:spPr bwMode="auto">
            <a:xfrm>
              <a:off x="2562" y="1344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1" name="Oval 159"/>
            <p:cNvSpPr>
              <a:spLocks noChangeArrowheads="1"/>
            </p:cNvSpPr>
            <p:nvPr/>
          </p:nvSpPr>
          <p:spPr bwMode="auto">
            <a:xfrm>
              <a:off x="2653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2" name="Oval 160"/>
            <p:cNvSpPr>
              <a:spLocks noChangeArrowheads="1"/>
            </p:cNvSpPr>
            <p:nvPr/>
          </p:nvSpPr>
          <p:spPr bwMode="auto">
            <a:xfrm>
              <a:off x="2472" y="157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3" name="Oval 161"/>
            <p:cNvSpPr>
              <a:spLocks noChangeArrowheads="1"/>
            </p:cNvSpPr>
            <p:nvPr/>
          </p:nvSpPr>
          <p:spPr bwMode="auto">
            <a:xfrm>
              <a:off x="2426" y="1480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4" name="Oval 162"/>
            <p:cNvSpPr>
              <a:spLocks noChangeArrowheads="1"/>
            </p:cNvSpPr>
            <p:nvPr/>
          </p:nvSpPr>
          <p:spPr bwMode="auto">
            <a:xfrm>
              <a:off x="2562" y="1661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5" name="Oval 163"/>
            <p:cNvSpPr>
              <a:spLocks noChangeArrowheads="1"/>
            </p:cNvSpPr>
            <p:nvPr/>
          </p:nvSpPr>
          <p:spPr bwMode="auto">
            <a:xfrm>
              <a:off x="2971" y="161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6" name="Oval 164"/>
            <p:cNvSpPr>
              <a:spLocks noChangeArrowheads="1"/>
            </p:cNvSpPr>
            <p:nvPr/>
          </p:nvSpPr>
          <p:spPr bwMode="auto">
            <a:xfrm>
              <a:off x="3061" y="1253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7" name="Oval 165"/>
            <p:cNvSpPr>
              <a:spLocks noChangeArrowheads="1"/>
            </p:cNvSpPr>
            <p:nvPr/>
          </p:nvSpPr>
          <p:spPr bwMode="auto">
            <a:xfrm>
              <a:off x="2789" y="1298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8" name="Oval 166"/>
            <p:cNvSpPr>
              <a:spLocks noChangeArrowheads="1"/>
            </p:cNvSpPr>
            <p:nvPr/>
          </p:nvSpPr>
          <p:spPr bwMode="auto">
            <a:xfrm>
              <a:off x="2880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39" name="Oval 167"/>
            <p:cNvSpPr>
              <a:spLocks noChangeArrowheads="1"/>
            </p:cNvSpPr>
            <p:nvPr/>
          </p:nvSpPr>
          <p:spPr bwMode="auto">
            <a:xfrm>
              <a:off x="2562" y="148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40" name="Oval 168"/>
            <p:cNvSpPr>
              <a:spLocks noChangeArrowheads="1"/>
            </p:cNvSpPr>
            <p:nvPr/>
          </p:nvSpPr>
          <p:spPr bwMode="auto">
            <a:xfrm>
              <a:off x="3107" y="1389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41" name="Oval 169"/>
            <p:cNvSpPr>
              <a:spLocks noChangeArrowheads="1"/>
            </p:cNvSpPr>
            <p:nvPr/>
          </p:nvSpPr>
          <p:spPr bwMode="auto">
            <a:xfrm>
              <a:off x="2789" y="1706"/>
              <a:ext cx="226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842" name="Oval 170"/>
            <p:cNvSpPr>
              <a:spLocks noChangeArrowheads="1"/>
            </p:cNvSpPr>
            <p:nvPr/>
          </p:nvSpPr>
          <p:spPr bwMode="auto">
            <a:xfrm>
              <a:off x="2880" y="1661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1619250" y="3500438"/>
            <a:ext cx="6624638" cy="1293812"/>
            <a:chOff x="1020" y="2205"/>
            <a:chExt cx="4173" cy="815"/>
          </a:xfrm>
        </p:grpSpPr>
        <p:grpSp>
          <p:nvGrpSpPr>
            <p:cNvPr id="6" name="Group 172"/>
            <p:cNvGrpSpPr>
              <a:grpSpLocks/>
            </p:cNvGrpSpPr>
            <p:nvPr/>
          </p:nvGrpSpPr>
          <p:grpSpPr bwMode="auto">
            <a:xfrm rot="5400000">
              <a:off x="1724" y="2091"/>
              <a:ext cx="634" cy="1043"/>
              <a:chOff x="2426" y="1026"/>
              <a:chExt cx="907" cy="907"/>
            </a:xfrm>
          </p:grpSpPr>
          <p:sp>
            <p:nvSpPr>
              <p:cNvPr id="28845" name="Oval 173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6" name="Oval 174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7" name="Oval 175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8" name="Oval 176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49" name="Oval 177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850" name="Oval 178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1" name="Oval 179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2" name="Oval 180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3" name="Oval 181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4" name="Oval 182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5" name="Oval 183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6" name="Oval 184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7" name="Oval 185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8" name="Oval 186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59" name="Oval 187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0" name="Oval 188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1" name="Oval 189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2" name="Oval 190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3" name="Oval 191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4" name="Oval 192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5" name="Oval 193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6" name="Oval 194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7" name="Oval 195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8" name="Oval 196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69" name="Oval 197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0" name="Oval 198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871" name="Oval 199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2" name="Oval 200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3" name="Oval 201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4" name="Oval 202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5" name="Oval 20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6" name="Oval 204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7" name="Oval 205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8" name="Oval 206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79" name="Oval 207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0" name="Oval 208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1" name="Oval 209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2" name="Oval 210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3" name="Oval 211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4" name="Oval 212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5" name="Oval 213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6" name="Oval 214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7" name="Oval 215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8" name="Oval 216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89" name="Oval 217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0" name="Oval 218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1" name="Oval 219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2" name="Oval 220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3" name="Oval 221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4" name="Oval 222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5" name="Oval 223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6" name="Oval 224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225"/>
            <p:cNvGrpSpPr>
              <a:grpSpLocks/>
            </p:cNvGrpSpPr>
            <p:nvPr/>
          </p:nvGrpSpPr>
          <p:grpSpPr bwMode="auto">
            <a:xfrm rot="5400000">
              <a:off x="3334" y="1842"/>
              <a:ext cx="815" cy="1541"/>
              <a:chOff x="2426" y="1026"/>
              <a:chExt cx="907" cy="907"/>
            </a:xfrm>
          </p:grpSpPr>
          <p:sp>
            <p:nvSpPr>
              <p:cNvPr id="28898" name="Oval 226"/>
              <p:cNvSpPr>
                <a:spLocks noChangeArrowheads="1"/>
              </p:cNvSpPr>
              <p:nvPr/>
            </p:nvSpPr>
            <p:spPr bwMode="auto">
              <a:xfrm>
                <a:off x="2426" y="1026"/>
                <a:ext cx="907" cy="90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899" name="Oval 227"/>
              <p:cNvSpPr>
                <a:spLocks noChangeArrowheads="1"/>
              </p:cNvSpPr>
              <p:nvPr/>
            </p:nvSpPr>
            <p:spPr bwMode="auto">
              <a:xfrm>
                <a:off x="2608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0" name="Oval 228"/>
              <p:cNvSpPr>
                <a:spLocks noChangeArrowheads="1"/>
              </p:cNvSpPr>
              <p:nvPr/>
            </p:nvSpPr>
            <p:spPr bwMode="auto">
              <a:xfrm>
                <a:off x="2835" y="10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1" name="Oval 229"/>
              <p:cNvSpPr>
                <a:spLocks noChangeArrowheads="1"/>
              </p:cNvSpPr>
              <p:nvPr/>
            </p:nvSpPr>
            <p:spPr bwMode="auto">
              <a:xfrm>
                <a:off x="2789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2" name="Oval 230"/>
              <p:cNvSpPr>
                <a:spLocks noChangeArrowheads="1"/>
              </p:cNvSpPr>
              <p:nvPr/>
            </p:nvSpPr>
            <p:spPr bwMode="auto">
              <a:xfrm>
                <a:off x="3016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903" name="Oval 231"/>
              <p:cNvSpPr>
                <a:spLocks noChangeArrowheads="1"/>
              </p:cNvSpPr>
              <p:nvPr/>
            </p:nvSpPr>
            <p:spPr bwMode="auto">
              <a:xfrm>
                <a:off x="2427" y="120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4" name="Oval 232"/>
              <p:cNvSpPr>
                <a:spLocks noChangeArrowheads="1"/>
              </p:cNvSpPr>
              <p:nvPr/>
            </p:nvSpPr>
            <p:spPr bwMode="auto">
              <a:xfrm>
                <a:off x="2654" y="116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5" name="Oval 233"/>
              <p:cNvSpPr>
                <a:spLocks noChangeArrowheads="1"/>
              </p:cNvSpPr>
              <p:nvPr/>
            </p:nvSpPr>
            <p:spPr bwMode="auto">
              <a:xfrm>
                <a:off x="2608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6" name="Oval 234"/>
              <p:cNvSpPr>
                <a:spLocks noChangeArrowheads="1"/>
              </p:cNvSpPr>
              <p:nvPr/>
            </p:nvSpPr>
            <p:spPr bwMode="auto">
              <a:xfrm>
                <a:off x="2835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7" name="Oval 235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8" name="Oval 236"/>
              <p:cNvSpPr>
                <a:spLocks noChangeArrowheads="1"/>
              </p:cNvSpPr>
              <p:nvPr/>
            </p:nvSpPr>
            <p:spPr bwMode="auto">
              <a:xfrm>
                <a:off x="2835" y="11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09" name="Oval 237"/>
              <p:cNvSpPr>
                <a:spLocks noChangeArrowheads="1"/>
              </p:cNvSpPr>
              <p:nvPr/>
            </p:nvSpPr>
            <p:spPr bwMode="auto">
              <a:xfrm>
                <a:off x="2789" y="134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0" name="Oval 238"/>
              <p:cNvSpPr>
                <a:spLocks noChangeArrowheads="1"/>
              </p:cNvSpPr>
              <p:nvPr/>
            </p:nvSpPr>
            <p:spPr bwMode="auto">
              <a:xfrm>
                <a:off x="3016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1" name="Oval 239"/>
              <p:cNvSpPr>
                <a:spLocks noChangeArrowheads="1"/>
              </p:cNvSpPr>
              <p:nvPr/>
            </p:nvSpPr>
            <p:spPr bwMode="auto">
              <a:xfrm>
                <a:off x="2427" y="134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2" name="Oval 240"/>
              <p:cNvSpPr>
                <a:spLocks noChangeArrowheads="1"/>
              </p:cNvSpPr>
              <p:nvPr/>
            </p:nvSpPr>
            <p:spPr bwMode="auto">
              <a:xfrm>
                <a:off x="2654" y="129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3" name="Oval 241"/>
              <p:cNvSpPr>
                <a:spLocks noChangeArrowheads="1"/>
              </p:cNvSpPr>
              <p:nvPr/>
            </p:nvSpPr>
            <p:spPr bwMode="auto">
              <a:xfrm>
                <a:off x="2608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4" name="Oval 242"/>
              <p:cNvSpPr>
                <a:spLocks noChangeArrowheads="1"/>
              </p:cNvSpPr>
              <p:nvPr/>
            </p:nvSpPr>
            <p:spPr bwMode="auto">
              <a:xfrm>
                <a:off x="2835" y="143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5" name="Oval 243"/>
              <p:cNvSpPr>
                <a:spLocks noChangeArrowheads="1"/>
              </p:cNvSpPr>
              <p:nvPr/>
            </p:nvSpPr>
            <p:spPr bwMode="auto">
              <a:xfrm>
                <a:off x="2925" y="10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6" name="Oval 244"/>
              <p:cNvSpPr>
                <a:spLocks noChangeArrowheads="1"/>
              </p:cNvSpPr>
              <p:nvPr/>
            </p:nvSpPr>
            <p:spPr bwMode="auto">
              <a:xfrm>
                <a:off x="2699" y="102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7" name="Oval 245"/>
              <p:cNvSpPr>
                <a:spLocks noChangeArrowheads="1"/>
              </p:cNvSpPr>
              <p:nvPr/>
            </p:nvSpPr>
            <p:spPr bwMode="auto">
              <a:xfrm>
                <a:off x="2744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8" name="Oval 246"/>
              <p:cNvSpPr>
                <a:spLocks noChangeArrowheads="1"/>
              </p:cNvSpPr>
              <p:nvPr/>
            </p:nvSpPr>
            <p:spPr bwMode="auto">
              <a:xfrm>
                <a:off x="2517" y="1117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19" name="Oval 247"/>
              <p:cNvSpPr>
                <a:spLocks noChangeArrowheads="1"/>
              </p:cNvSpPr>
              <p:nvPr/>
            </p:nvSpPr>
            <p:spPr bwMode="auto">
              <a:xfrm>
                <a:off x="2608" y="1162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0" name="Oval 248"/>
              <p:cNvSpPr>
                <a:spLocks noChangeArrowheads="1"/>
              </p:cNvSpPr>
              <p:nvPr/>
            </p:nvSpPr>
            <p:spPr bwMode="auto">
              <a:xfrm>
                <a:off x="2653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1" name="Oval 249"/>
              <p:cNvSpPr>
                <a:spLocks noChangeArrowheads="1"/>
              </p:cNvSpPr>
              <p:nvPr/>
            </p:nvSpPr>
            <p:spPr bwMode="auto">
              <a:xfrm>
                <a:off x="2880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2" name="Oval 250"/>
              <p:cNvSpPr>
                <a:spLocks noChangeArrowheads="1"/>
              </p:cNvSpPr>
              <p:nvPr/>
            </p:nvSpPr>
            <p:spPr bwMode="auto">
              <a:xfrm>
                <a:off x="2834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3" name="Oval 251"/>
              <p:cNvSpPr>
                <a:spLocks noChangeArrowheads="1"/>
              </p:cNvSpPr>
              <p:nvPr/>
            </p:nvSpPr>
            <p:spPr bwMode="auto">
              <a:xfrm>
                <a:off x="3061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vert="eaVert" wrap="none" anchor="ctr"/>
              <a:lstStyle/>
              <a:p>
                <a:pPr algn="ctr"/>
                <a:endParaRPr lang="ru-RU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28924" name="Oval 252"/>
              <p:cNvSpPr>
                <a:spLocks noChangeArrowheads="1"/>
              </p:cNvSpPr>
              <p:nvPr/>
            </p:nvSpPr>
            <p:spPr bwMode="auto">
              <a:xfrm>
                <a:off x="2699" y="139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5" name="Oval 253"/>
              <p:cNvSpPr>
                <a:spLocks noChangeArrowheads="1"/>
              </p:cNvSpPr>
              <p:nvPr/>
            </p:nvSpPr>
            <p:spPr bwMode="auto">
              <a:xfrm>
                <a:off x="2653" y="157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6" name="Oval 254"/>
              <p:cNvSpPr>
                <a:spLocks noChangeArrowheads="1"/>
              </p:cNvSpPr>
              <p:nvPr/>
            </p:nvSpPr>
            <p:spPr bwMode="auto">
              <a:xfrm>
                <a:off x="2880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7" name="Oval 255"/>
              <p:cNvSpPr>
                <a:spLocks noChangeArrowheads="1"/>
              </p:cNvSpPr>
              <p:nvPr/>
            </p:nvSpPr>
            <p:spPr bwMode="auto">
              <a:xfrm>
                <a:off x="2653" y="1434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8" name="Oval 256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29" name="Oval 257"/>
              <p:cNvSpPr>
                <a:spLocks noChangeArrowheads="1"/>
              </p:cNvSpPr>
              <p:nvPr/>
            </p:nvSpPr>
            <p:spPr bwMode="auto">
              <a:xfrm>
                <a:off x="2834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0" name="Oval 258"/>
              <p:cNvSpPr>
                <a:spLocks noChangeArrowheads="1"/>
              </p:cNvSpPr>
              <p:nvPr/>
            </p:nvSpPr>
            <p:spPr bwMode="auto">
              <a:xfrm>
                <a:off x="3061" y="1525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1" name="Oval 259"/>
              <p:cNvSpPr>
                <a:spLocks noChangeArrowheads="1"/>
              </p:cNvSpPr>
              <p:nvPr/>
            </p:nvSpPr>
            <p:spPr bwMode="auto">
              <a:xfrm>
                <a:off x="2699" y="152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2" name="Oval 260"/>
              <p:cNvSpPr>
                <a:spLocks noChangeArrowheads="1"/>
              </p:cNvSpPr>
              <p:nvPr/>
            </p:nvSpPr>
            <p:spPr bwMode="auto">
              <a:xfrm>
                <a:off x="2653" y="1707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3" name="Oval 261"/>
              <p:cNvSpPr>
                <a:spLocks noChangeArrowheads="1"/>
              </p:cNvSpPr>
              <p:nvPr/>
            </p:nvSpPr>
            <p:spPr bwMode="auto">
              <a:xfrm>
                <a:off x="2880" y="1662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4" name="Oval 262"/>
              <p:cNvSpPr>
                <a:spLocks noChangeArrowheads="1"/>
              </p:cNvSpPr>
              <p:nvPr/>
            </p:nvSpPr>
            <p:spPr bwMode="auto">
              <a:xfrm>
                <a:off x="2970" y="1298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5" name="Oval 263"/>
              <p:cNvSpPr>
                <a:spLocks noChangeArrowheads="1"/>
              </p:cNvSpPr>
              <p:nvPr/>
            </p:nvSpPr>
            <p:spPr bwMode="auto">
              <a:xfrm>
                <a:off x="2744" y="1253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6" name="Oval 264"/>
              <p:cNvSpPr>
                <a:spLocks noChangeArrowheads="1"/>
              </p:cNvSpPr>
              <p:nvPr/>
            </p:nvSpPr>
            <p:spPr bwMode="auto">
              <a:xfrm>
                <a:off x="2789" y="1616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7" name="Oval 265"/>
              <p:cNvSpPr>
                <a:spLocks noChangeArrowheads="1"/>
              </p:cNvSpPr>
              <p:nvPr/>
            </p:nvSpPr>
            <p:spPr bwMode="auto">
              <a:xfrm>
                <a:off x="2562" y="1344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8" name="Oval 266"/>
              <p:cNvSpPr>
                <a:spLocks noChangeArrowheads="1"/>
              </p:cNvSpPr>
              <p:nvPr/>
            </p:nvSpPr>
            <p:spPr bwMode="auto">
              <a:xfrm>
                <a:off x="2653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39" name="Oval 267"/>
              <p:cNvSpPr>
                <a:spLocks noChangeArrowheads="1"/>
              </p:cNvSpPr>
              <p:nvPr/>
            </p:nvSpPr>
            <p:spPr bwMode="auto">
              <a:xfrm>
                <a:off x="2472" y="157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0" name="Oval 268"/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1" name="Oval 269"/>
              <p:cNvSpPr>
                <a:spLocks noChangeArrowheads="1"/>
              </p:cNvSpPr>
              <p:nvPr/>
            </p:nvSpPr>
            <p:spPr bwMode="auto">
              <a:xfrm>
                <a:off x="2562" y="1661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2" name="Oval 270"/>
              <p:cNvSpPr>
                <a:spLocks noChangeArrowheads="1"/>
              </p:cNvSpPr>
              <p:nvPr/>
            </p:nvSpPr>
            <p:spPr bwMode="auto">
              <a:xfrm>
                <a:off x="2971" y="161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3" name="Oval 271"/>
              <p:cNvSpPr>
                <a:spLocks noChangeArrowheads="1"/>
              </p:cNvSpPr>
              <p:nvPr/>
            </p:nvSpPr>
            <p:spPr bwMode="auto">
              <a:xfrm>
                <a:off x="3061" y="1253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4" name="Oval 272"/>
              <p:cNvSpPr>
                <a:spLocks noChangeArrowheads="1"/>
              </p:cNvSpPr>
              <p:nvPr/>
            </p:nvSpPr>
            <p:spPr bwMode="auto">
              <a:xfrm>
                <a:off x="2789" y="1298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5" name="Oval 273"/>
              <p:cNvSpPr>
                <a:spLocks noChangeArrowheads="1"/>
              </p:cNvSpPr>
              <p:nvPr/>
            </p:nvSpPr>
            <p:spPr bwMode="auto">
              <a:xfrm>
                <a:off x="2880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6" name="Oval 274"/>
              <p:cNvSpPr>
                <a:spLocks noChangeArrowheads="1"/>
              </p:cNvSpPr>
              <p:nvPr/>
            </p:nvSpPr>
            <p:spPr bwMode="auto">
              <a:xfrm>
                <a:off x="2562" y="1480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7" name="Oval 275"/>
              <p:cNvSpPr>
                <a:spLocks noChangeArrowheads="1"/>
              </p:cNvSpPr>
              <p:nvPr/>
            </p:nvSpPr>
            <p:spPr bwMode="auto">
              <a:xfrm>
                <a:off x="3107" y="1389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8" name="Oval 276"/>
              <p:cNvSpPr>
                <a:spLocks noChangeArrowheads="1"/>
              </p:cNvSpPr>
              <p:nvPr/>
            </p:nvSpPr>
            <p:spPr bwMode="auto">
              <a:xfrm>
                <a:off x="2789" y="1706"/>
                <a:ext cx="226" cy="22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949" name="Oval 277"/>
              <p:cNvSpPr>
                <a:spLocks noChangeArrowheads="1"/>
              </p:cNvSpPr>
              <p:nvPr/>
            </p:nvSpPr>
            <p:spPr bwMode="auto">
              <a:xfrm>
                <a:off x="2880" y="1661"/>
                <a:ext cx="226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8950" name="Oval 278"/>
            <p:cNvSpPr>
              <a:spLocks noChangeArrowheads="1"/>
            </p:cNvSpPr>
            <p:nvPr/>
          </p:nvSpPr>
          <p:spPr bwMode="auto">
            <a:xfrm>
              <a:off x="2426" y="2478"/>
              <a:ext cx="318" cy="2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1" name="Oval 279"/>
            <p:cNvSpPr>
              <a:spLocks noChangeArrowheads="1"/>
            </p:cNvSpPr>
            <p:nvPr/>
          </p:nvSpPr>
          <p:spPr bwMode="auto">
            <a:xfrm>
              <a:off x="2562" y="2568"/>
              <a:ext cx="273" cy="22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2" name="Oval 280"/>
            <p:cNvSpPr>
              <a:spLocks noChangeArrowheads="1"/>
            </p:cNvSpPr>
            <p:nvPr/>
          </p:nvSpPr>
          <p:spPr bwMode="auto">
            <a:xfrm>
              <a:off x="2699" y="2478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3" name="Oval 281"/>
            <p:cNvSpPr>
              <a:spLocks noChangeArrowheads="1"/>
            </p:cNvSpPr>
            <p:nvPr/>
          </p:nvSpPr>
          <p:spPr bwMode="auto">
            <a:xfrm>
              <a:off x="2835" y="2614"/>
              <a:ext cx="272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4" name="Oval 282"/>
            <p:cNvSpPr>
              <a:spLocks noChangeArrowheads="1"/>
            </p:cNvSpPr>
            <p:nvPr/>
          </p:nvSpPr>
          <p:spPr bwMode="auto">
            <a:xfrm>
              <a:off x="2653" y="2614"/>
              <a:ext cx="3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955" name="Line 283"/>
            <p:cNvSpPr>
              <a:spLocks noChangeShapeType="1"/>
            </p:cNvSpPr>
            <p:nvPr/>
          </p:nvSpPr>
          <p:spPr bwMode="auto">
            <a:xfrm flipH="1">
              <a:off x="1020" y="2614"/>
              <a:ext cx="680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56" name="Line 284"/>
            <p:cNvSpPr>
              <a:spLocks noChangeShapeType="1"/>
            </p:cNvSpPr>
            <p:nvPr/>
          </p:nvSpPr>
          <p:spPr bwMode="auto">
            <a:xfrm>
              <a:off x="4422" y="2614"/>
              <a:ext cx="771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57" name="Line 285"/>
            <p:cNvSpPr>
              <a:spLocks noChangeShapeType="1"/>
            </p:cNvSpPr>
            <p:nvPr/>
          </p:nvSpPr>
          <p:spPr bwMode="auto">
            <a:xfrm>
              <a:off x="2517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958" name="Line 286"/>
            <p:cNvSpPr>
              <a:spLocks noChangeShapeType="1"/>
            </p:cNvSpPr>
            <p:nvPr/>
          </p:nvSpPr>
          <p:spPr bwMode="auto">
            <a:xfrm flipH="1">
              <a:off x="2789" y="2614"/>
              <a:ext cx="27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959" name="Text Box 287"/>
          <p:cNvSpPr txBox="1">
            <a:spLocks noChangeArrowheads="1"/>
          </p:cNvSpPr>
          <p:nvPr/>
        </p:nvSpPr>
        <p:spPr bwMode="auto">
          <a:xfrm>
            <a:off x="6372225" y="2997200"/>
            <a:ext cx="25701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800000"/>
                </a:solidFill>
              </a:rPr>
              <a:t>F</a:t>
            </a:r>
            <a:r>
              <a:rPr lang="ru-RU" sz="4800" b="1" baseline="-25000">
                <a:solidFill>
                  <a:srgbClr val="800000"/>
                </a:solidFill>
              </a:rPr>
              <a:t>яс</a:t>
            </a:r>
            <a:r>
              <a:rPr lang="ru-RU" sz="4800" b="1"/>
              <a:t> </a:t>
            </a:r>
            <a:r>
              <a:rPr lang="en-US" sz="4800" b="1"/>
              <a:t>&lt;</a:t>
            </a:r>
            <a:r>
              <a:rPr lang="ru-RU" sz="4800" b="1"/>
              <a:t> </a:t>
            </a:r>
            <a:r>
              <a:rPr lang="en-US" sz="4800" b="1">
                <a:solidFill>
                  <a:srgbClr val="008000"/>
                </a:solidFill>
              </a:rPr>
              <a:t>F</a:t>
            </a:r>
            <a:r>
              <a:rPr lang="ru-RU" sz="4800" b="1" baseline="-25000">
                <a:solidFill>
                  <a:srgbClr val="008000"/>
                </a:solidFill>
              </a:rPr>
              <a:t>эл</a:t>
            </a:r>
          </a:p>
        </p:txBody>
      </p:sp>
      <p:sp>
        <p:nvSpPr>
          <p:cNvPr id="28960" name="Oval 288"/>
          <p:cNvSpPr>
            <a:spLocks noChangeArrowheads="1"/>
          </p:cNvSpPr>
          <p:nvPr/>
        </p:nvSpPr>
        <p:spPr bwMode="auto">
          <a:xfrm>
            <a:off x="3563938" y="573405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961" name="Oval 289"/>
          <p:cNvSpPr>
            <a:spLocks noChangeArrowheads="1"/>
          </p:cNvSpPr>
          <p:nvPr/>
        </p:nvSpPr>
        <p:spPr bwMode="auto">
          <a:xfrm>
            <a:off x="4427538" y="573405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962" name="Oval 290"/>
          <p:cNvSpPr>
            <a:spLocks noChangeArrowheads="1"/>
          </p:cNvSpPr>
          <p:nvPr/>
        </p:nvSpPr>
        <p:spPr bwMode="auto">
          <a:xfrm>
            <a:off x="5219700" y="573405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963" name="Text Box 291"/>
          <p:cNvSpPr txBox="1">
            <a:spLocks noChangeArrowheads="1"/>
          </p:cNvSpPr>
          <p:nvPr/>
        </p:nvSpPr>
        <p:spPr bwMode="auto">
          <a:xfrm>
            <a:off x="2392363" y="679450"/>
            <a:ext cx="1611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92</a:t>
            </a:r>
            <a:r>
              <a:rPr lang="en-US" sz="4400" b="1"/>
              <a:t>U</a:t>
            </a:r>
            <a:r>
              <a:rPr lang="en-US" sz="4400" b="1" baseline="30000"/>
              <a:t>235</a:t>
            </a:r>
            <a:endParaRPr lang="ru-RU" sz="4400" b="1" baseline="30000"/>
          </a:p>
        </p:txBody>
      </p:sp>
      <p:sp>
        <p:nvSpPr>
          <p:cNvPr id="28964" name="Text Box 292"/>
          <p:cNvSpPr txBox="1">
            <a:spLocks noChangeArrowheads="1"/>
          </p:cNvSpPr>
          <p:nvPr/>
        </p:nvSpPr>
        <p:spPr bwMode="auto">
          <a:xfrm>
            <a:off x="5076825" y="0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65" name="Text Box 293"/>
          <p:cNvSpPr txBox="1">
            <a:spLocks noChangeArrowheads="1"/>
          </p:cNvSpPr>
          <p:nvPr/>
        </p:nvSpPr>
        <p:spPr bwMode="auto">
          <a:xfrm>
            <a:off x="323850" y="4581525"/>
            <a:ext cx="1922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56</a:t>
            </a:r>
            <a:r>
              <a:rPr lang="en-US" sz="4400" b="1"/>
              <a:t>Ba</a:t>
            </a:r>
            <a:r>
              <a:rPr lang="en-US" sz="4400" b="1" baseline="30000"/>
              <a:t>144</a:t>
            </a:r>
            <a:endParaRPr lang="ru-RU" sz="4400" b="1" baseline="30000"/>
          </a:p>
        </p:txBody>
      </p:sp>
      <p:sp>
        <p:nvSpPr>
          <p:cNvPr id="28966" name="Text Box 294"/>
          <p:cNvSpPr txBox="1">
            <a:spLocks noChangeArrowheads="1"/>
          </p:cNvSpPr>
          <p:nvPr/>
        </p:nvSpPr>
        <p:spPr bwMode="auto">
          <a:xfrm>
            <a:off x="7308850" y="4508500"/>
            <a:ext cx="1624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36</a:t>
            </a:r>
            <a:r>
              <a:rPr lang="en-US" sz="4400" b="1"/>
              <a:t>Kr</a:t>
            </a:r>
            <a:r>
              <a:rPr lang="en-US" sz="4400" b="1" baseline="30000"/>
              <a:t>89</a:t>
            </a:r>
            <a:endParaRPr lang="ru-RU" sz="4400" b="1" baseline="30000"/>
          </a:p>
        </p:txBody>
      </p:sp>
      <p:sp>
        <p:nvSpPr>
          <p:cNvPr id="28967" name="Text Box 295"/>
          <p:cNvSpPr txBox="1">
            <a:spLocks noChangeArrowheads="1"/>
          </p:cNvSpPr>
          <p:nvPr/>
        </p:nvSpPr>
        <p:spPr bwMode="auto">
          <a:xfrm>
            <a:off x="3419475" y="5229225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68" name="Text Box 296"/>
          <p:cNvSpPr txBox="1">
            <a:spLocks noChangeArrowheads="1"/>
          </p:cNvSpPr>
          <p:nvPr/>
        </p:nvSpPr>
        <p:spPr bwMode="auto">
          <a:xfrm>
            <a:off x="4284663" y="5229225"/>
            <a:ext cx="935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69" name="Text Box 297"/>
          <p:cNvSpPr txBox="1">
            <a:spLocks noChangeArrowheads="1"/>
          </p:cNvSpPr>
          <p:nvPr/>
        </p:nvSpPr>
        <p:spPr bwMode="auto">
          <a:xfrm>
            <a:off x="5076825" y="5229225"/>
            <a:ext cx="9350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0</a:t>
            </a:r>
            <a:r>
              <a:rPr lang="en-US" sz="4400" b="1"/>
              <a:t>n</a:t>
            </a:r>
            <a:r>
              <a:rPr lang="en-US" sz="4400" b="1" baseline="30000"/>
              <a:t>1</a:t>
            </a:r>
            <a:endParaRPr lang="ru-RU" sz="4400" b="1" baseline="30000"/>
          </a:p>
        </p:txBody>
      </p:sp>
      <p:sp>
        <p:nvSpPr>
          <p:cNvPr id="28970" name="Text Box 298"/>
          <p:cNvSpPr txBox="1">
            <a:spLocks noChangeArrowheads="1"/>
          </p:cNvSpPr>
          <p:nvPr/>
        </p:nvSpPr>
        <p:spPr bwMode="auto">
          <a:xfrm>
            <a:off x="1547813" y="3068638"/>
            <a:ext cx="1611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baseline="-25000"/>
              <a:t>92</a:t>
            </a:r>
            <a:r>
              <a:rPr lang="en-US" sz="4400" b="1"/>
              <a:t>U</a:t>
            </a:r>
            <a:r>
              <a:rPr lang="en-US" sz="4400" b="1" baseline="30000"/>
              <a:t>236</a:t>
            </a:r>
            <a:endParaRPr lang="ru-RU" sz="4400" b="1" baseline="30000"/>
          </a:p>
        </p:txBody>
      </p:sp>
      <p:sp>
        <p:nvSpPr>
          <p:cNvPr id="28971" name="Text Box 299"/>
          <p:cNvSpPr txBox="1">
            <a:spLocks noChangeArrowheads="1"/>
          </p:cNvSpPr>
          <p:nvPr/>
        </p:nvSpPr>
        <p:spPr bwMode="auto">
          <a:xfrm>
            <a:off x="0" y="0"/>
            <a:ext cx="3735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Скорость нейтрона </a:t>
            </a:r>
            <a:r>
              <a:rPr lang="ru-RU" sz="2000">
                <a:cs typeface="Arial" charset="0"/>
              </a:rPr>
              <a:t>≈ 1000 м/с</a:t>
            </a:r>
          </a:p>
        </p:txBody>
      </p:sp>
      <p:sp>
        <p:nvSpPr>
          <p:cNvPr id="28972" name="Text Box 300"/>
          <p:cNvSpPr txBox="1">
            <a:spLocks noChangeArrowheads="1"/>
          </p:cNvSpPr>
          <p:nvPr/>
        </p:nvSpPr>
        <p:spPr bwMode="auto">
          <a:xfrm>
            <a:off x="2771775" y="4797425"/>
            <a:ext cx="352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00000"/>
                </a:solidFill>
                <a:cs typeface="Arial" charset="0"/>
              </a:rPr>
              <a:t>и гамма излучение</a:t>
            </a:r>
            <a:endParaRPr lang="el-GR" sz="2800" b="1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8973" name="Line 301"/>
          <p:cNvSpPr>
            <a:spLocks noChangeShapeType="1"/>
          </p:cNvSpPr>
          <p:nvPr/>
        </p:nvSpPr>
        <p:spPr bwMode="auto">
          <a:xfrm>
            <a:off x="8388350" y="5949950"/>
            <a:ext cx="5762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974" name="Line 302"/>
          <p:cNvSpPr>
            <a:spLocks noChangeShapeType="1"/>
          </p:cNvSpPr>
          <p:nvPr/>
        </p:nvSpPr>
        <p:spPr bwMode="auto">
          <a:xfrm flipH="1">
            <a:off x="323850" y="5949950"/>
            <a:ext cx="1042988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975" name="Text Box 303"/>
          <p:cNvSpPr txBox="1">
            <a:spLocks noChangeArrowheads="1"/>
          </p:cNvSpPr>
          <p:nvPr/>
        </p:nvSpPr>
        <p:spPr bwMode="auto">
          <a:xfrm>
            <a:off x="8675688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323850" y="404813"/>
            <a:ext cx="9070975" cy="588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sz="4000">
              <a:solidFill>
                <a:srgbClr val="FF3300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23850" y="692150"/>
            <a:ext cx="8999538" cy="61658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>
              <a:lnSpc>
                <a:spcPct val="90000"/>
              </a:lnSpc>
            </a:pPr>
            <a:r>
              <a:rPr lang="ru-RU" sz="3500" dirty="0"/>
              <a:t>Изменение атомных ядер при взаимодействии их с элементарными частицами или друг с другом называется </a:t>
            </a:r>
            <a:r>
              <a:rPr lang="ru-RU" sz="3500" dirty="0">
                <a:solidFill>
                  <a:srgbClr val="FF3300"/>
                </a:solidFill>
              </a:rPr>
              <a:t>ядерными реакциями</a:t>
            </a:r>
            <a:r>
              <a:rPr lang="ru-RU" sz="3500" dirty="0"/>
              <a:t>.</a:t>
            </a:r>
          </a:p>
          <a:p>
            <a:pPr algn="l">
              <a:lnSpc>
                <a:spcPct val="90000"/>
              </a:lnSpc>
            </a:pPr>
            <a:r>
              <a:rPr lang="ru-RU" sz="3500" dirty="0"/>
              <a:t> </a:t>
            </a:r>
            <a:r>
              <a:rPr lang="ru-RU" sz="3500" dirty="0">
                <a:solidFill>
                  <a:schemeClr val="accent2"/>
                </a:solidFill>
              </a:rPr>
              <a:t>Ядерные реакции </a:t>
            </a:r>
            <a:r>
              <a:rPr lang="ru-RU" sz="3500" dirty="0" smtClean="0">
                <a:solidFill>
                  <a:schemeClr val="accent2"/>
                </a:solidFill>
              </a:rPr>
              <a:t>происходят, если:</a:t>
            </a:r>
            <a:endParaRPr lang="ru-RU" sz="3500" dirty="0">
              <a:solidFill>
                <a:schemeClr val="accent2"/>
              </a:solidFill>
            </a:endParaRP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ru-RU" sz="3500" dirty="0"/>
              <a:t> Частицы вплотную приближаются к ядру и опадают в сферу действия ядерных сил, им сообщается большая энергия.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ru-RU" sz="3500" dirty="0"/>
              <a:t> Атомные ядра, содержащие большое число нуклонов, неустойчивы и могут распадаться.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487</Words>
  <Application>Microsoft Office PowerPoint</Application>
  <PresentationFormat>Экран (4:3)</PresentationFormat>
  <Paragraphs>135</Paragraphs>
  <Slides>18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Апекс</vt:lpstr>
      <vt:lpstr>Формула</vt:lpstr>
      <vt:lpstr>Слайд 1</vt:lpstr>
      <vt:lpstr>Ответы</vt:lpstr>
      <vt:lpstr>Электромагнитное взаимодействие: </vt:lpstr>
      <vt:lpstr>Сильное ядерное взаимодействие: </vt:lpstr>
      <vt:lpstr>Силы действующие внутри атомного ядра</vt:lpstr>
      <vt:lpstr>Слайд 6</vt:lpstr>
      <vt:lpstr>Слайд 7</vt:lpstr>
      <vt:lpstr>Слайд 8</vt:lpstr>
      <vt:lpstr>Слайд 9</vt:lpstr>
      <vt:lpstr> В конце 30-х г. Флеров и Петржак обнаружили самопроизвольное деление ядер урана.  В 1938 г. Ган и Штрассман открыли, что ядро урана бомбардируя       образует другие элементы. </vt:lpstr>
      <vt:lpstr>Слайд 11</vt:lpstr>
      <vt:lpstr>Схема развития цепной реакции </vt:lpstr>
      <vt:lpstr>цепная реакция</vt:lpstr>
      <vt:lpstr>Виды цепных реакций</vt:lpstr>
      <vt:lpstr>Слайд 15</vt:lpstr>
      <vt:lpstr>основные факторы способны влиять на протекание цепной реакции</vt:lpstr>
      <vt:lpstr>                           Механизм                деления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Егорова</cp:lastModifiedBy>
  <cp:revision>13</cp:revision>
  <dcterms:created xsi:type="dcterms:W3CDTF">2010-04-16T08:57:51Z</dcterms:created>
  <dcterms:modified xsi:type="dcterms:W3CDTF">2010-04-20T12:57:23Z</dcterms:modified>
</cp:coreProperties>
</file>