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42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7" r:id="rId35"/>
    <p:sldId id="282" r:id="rId36"/>
    <p:sldId id="283" r:id="rId37"/>
    <p:sldId id="288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  <a:srgbClr val="FF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1B916F-84BB-4B11-A437-C095E9EF943B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9DDA8E8-D19B-4866-9C97-5C0B21D9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Вопросы для двух команд (1 балл за правильный ответ)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35AB0-DB4C-431B-8923-39664EFF999D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Вытягивают номера вопросов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257553-40B2-4D4E-BC1D-E4B6C6B55625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DAE0F-D16B-4122-B10E-4381C7FAF20A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Вопросы : 1 команда - красный цвет; 2 команда – зелёный цвет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BA8D65-4EAA-45B1-AEB8-F977A1A6819E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72F6-E919-4F1C-93AB-437D9280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CA8D-8C97-43E2-87EC-A7E58792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2326-35F7-431A-9B03-90346152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188A2-FC65-4D68-8FBE-A7F9B3F83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5D16-5069-4AF8-B244-55A73211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3B0B-1194-489A-BE5B-F5FFA62F8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6CFB-12CE-482F-9E18-28A46750B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E98C-9791-4166-A21B-509835A8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AF3D-2570-4B00-8AA3-DA4F92C7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9EA6-2EBE-478D-9517-D85B2121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E35D-7EB1-40E3-A735-3B56D6B7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3403-4677-4918-81CF-EF34407B0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0FFCA-F520-4587-865A-2DC74433E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3282-BDFB-4A12-89A0-AF4BD780D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AC31-0281-4327-9C19-36E8CA6DC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3800-8B51-41EF-9465-F2341791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3FEB-7F04-47B6-914F-CE084733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5E22-5868-43FC-B769-1887EB6B6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16C-3174-4D4E-85A7-21229C6C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97BD-8D16-4D5F-9332-3D0C820B8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6C9B-9DA0-4041-A40B-0D9BEAE3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3086-F49A-4017-AD73-626132E6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3385-F7DC-43B6-AE05-33234E034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A229-DF3E-4312-93BE-2F67536D8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FFA1-D609-4904-968B-97F4D6483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43DD-3073-43C0-BE7F-3091EF7B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C877-149E-4F90-8495-C360C785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2D1F-59DA-46AD-97E5-1ED9579E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A9A0-8384-4F99-AC07-19086EDE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C4C1-A18C-483E-833E-D224AB6C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3AE0-52BC-484E-977D-025DEB1D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62F4-315A-4126-BAD9-5E806F24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CF2-47AE-47D1-B2AE-3C886204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B406-E404-44F5-B1EE-AD458E99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0844-AA90-48DF-A7C3-E89F274E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6FB8-0053-4DC7-AEB9-1692A3CA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663-DD01-4D8D-8C0E-7A2B88C9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DA80-65F6-4A69-8232-240347508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8DC2-B953-4A08-8EE4-55F80E15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A8E7-6714-44A1-A12D-03A591D82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68AB-D322-4BBC-B3C9-38D1D464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3DAC-47C6-4BB8-8A7B-321351DF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9B49-9BDB-4FFC-AF30-0C3B4980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6355-4A1C-48D0-8459-35D0CD01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F7E0-AF1E-4736-ACC5-F9D548C2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15A5-E80E-4643-B4A6-A2FFC0E30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F050-FCBD-4D40-897E-BCD96ED66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3386-9CFE-410C-85AE-AEEBAE8FD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5629-D6C3-4ECB-89E0-55EF47746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F810-A429-4D92-894D-E7758ED44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432A4-9EEB-42B6-91C2-CD0484EB6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2B748-D3AC-45A4-A7E1-E09440D2A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FD22-8CC0-4619-828B-46197725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8C38-ADFD-4428-9CD3-A50192DF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DDAD-09DB-4D5B-A765-284F535B7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A0DE-CFEF-4719-8B19-9F2A22600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16EB-2514-4CBB-B921-424C2F9FC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3B8-2243-4A80-A671-9FC2BABA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B7D3-B939-4A51-943F-AD540BBE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323E-6CD7-4FD7-B88C-F75A121D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7DC5-F2DB-4AD4-9DCA-F6E05894F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4B3B-5332-4C7C-B619-585AFB8AB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F222-BD9F-4C2D-8754-90AC9A61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D100-5493-403E-A5DC-65EC0CF0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18C5-C1FD-4439-A764-9FEEBA49A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BE56-F6CB-48D5-8426-DCE7B40BF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8CDD-5E20-482D-9825-AE25528E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0338-A49D-4922-AB15-BC8BDD577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0E8F-B788-462B-8AAE-797BCAB20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787C-A8A3-489B-A4D7-C6F46AF9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81C7-3942-44E2-A591-FD94B89B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1411-3D69-4F07-B477-6F657EE4E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6095-975C-4D7D-A8D3-7EA1FD3F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46F0-066C-43B3-8C14-B274BE42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5BD9-9492-4FFD-A538-70AF08CE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5FAB4-7C2E-430C-AF26-E438B384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2F0B-25AC-433F-97EF-2A48D3B9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F04B-B0B3-46D5-85FD-535D035C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6E11-9BCA-4E4B-A9EF-EEC98E5A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4690-4D2A-48CF-8B81-F800D8D98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8389-4828-4DD4-9804-F1F5380B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5B2C-F15E-4F34-A555-55EA1543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C0B19-53C7-4561-9458-C392E98D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D1EA-BFEF-4C84-A8FE-3EBE3032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9793-0259-44B1-BA51-E7800AC36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7D43-8D25-47D6-9792-BCE4AA62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3B9B9-DD49-43F3-B18F-4170D68C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A57B-744E-4413-95A1-B005F7FE0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97DD-45CC-44E9-BB90-8022ACDD1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609F-E440-4D8D-AC94-9542D064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52AD-C500-4FCA-B6ED-3B0A1C589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A53E-C0A6-4695-8EE6-9B085CB3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CD89-382E-42B3-8E77-8992BC57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2EF6-AE25-40E7-A620-1F4CF57C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9436-3F67-4785-9D27-654C0DAA1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049C8-B171-4757-A2A4-D5736A0D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FDB3-8EA6-4847-AEE7-E70509531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F8E6-DE26-42FA-ACFA-DDA2700EC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25D7-1F23-4A3F-AC50-5E0045D3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836122A-3749-44B4-8F6D-0A7D8EB5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AF3DFA-7E51-4609-99D9-B20CA144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B0255C4-1A03-4512-BC64-BA32969C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DF285-8117-4DE2-858C-6EA0C6CCF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7DB94DF-36AC-49DE-B7EA-B2B7E7989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AF1FD3F-B447-4FFA-9183-ECF2A51A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F82C043-71BB-4341-BB26-E698B8880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06B24A-DB07-4D97-BE59-496DB500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E434E10-3073-4A86-BD2A-4AB59CFF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150"/>
            <a:ext cx="91440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Математическая игра</a:t>
            </a:r>
          </a:p>
          <a:p>
            <a:pPr algn="ctr">
              <a:defRPr/>
            </a:pPr>
            <a:r>
              <a:rPr lang="ru-RU" sz="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«Счастливый случай»</a:t>
            </a:r>
          </a:p>
          <a:p>
            <a:pPr algn="ctr">
              <a:defRPr/>
            </a:pP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70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5 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5877272"/>
            <a:ext cx="443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Лушина Екатерина Юрьевна</a:t>
            </a:r>
          </a:p>
          <a:p>
            <a:pPr algn="ctr"/>
            <a:r>
              <a:rPr lang="ru-RU" dirty="0" smtClean="0"/>
              <a:t>учитель математики, высшая категория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50825" y="333375"/>
            <a:ext cx="8435975" cy="4319588"/>
          </a:xfrm>
          <a:prstGeom prst="rect">
            <a:avLst/>
          </a:prstGeom>
        </p:spPr>
        <p:txBody>
          <a:bodyPr/>
          <a:lstStyle/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13. Двое играли в шахматы 4 часа. Сколько времени играл каждый?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14. Назовите имена трёх медведей из сказки Толстого «Три медведя».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Анастасия Петровна, Михаил </a:t>
            </a:r>
            <a:r>
              <a:rPr lang="ru-RU" sz="3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Потапыч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Мишутка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1844675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 часа</a:t>
            </a:r>
          </a:p>
        </p:txBody>
      </p:sp>
      <p:pic>
        <p:nvPicPr>
          <p:cNvPr id="39938" name="Picture 2" descr="http://umm4.com/wp-content/uploads/2011/05/tri-medvedya-1.jpg"/>
          <p:cNvPicPr>
            <a:picLocks noChangeAspect="1" noChangeArrowheads="1"/>
          </p:cNvPicPr>
          <p:nvPr/>
        </p:nvPicPr>
        <p:blipFill>
          <a:blip r:embed="rId2" cstate="print"/>
          <a:srcRect l="4545" r="4545" b="8245"/>
          <a:stretch>
            <a:fillRect/>
          </a:stretch>
        </p:blipFill>
        <p:spPr bwMode="auto">
          <a:xfrm>
            <a:off x="3059832" y="4293096"/>
            <a:ext cx="2880320" cy="20162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357188"/>
            <a:ext cx="792321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«Тёмная  лошадка»</a:t>
            </a:r>
          </a:p>
        </p:txBody>
      </p:sp>
      <p:pic>
        <p:nvPicPr>
          <p:cNvPr id="3075" name="Picture 3" descr="C:\Documents and Settings\User\Local Settings\Temporary Internet Files\Content.IE5\PL43P6BS\MC9003189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02446" cy="3853023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388" y="476250"/>
            <a:ext cx="8713787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>
                <a:solidFill>
                  <a:srgbClr val="C00000"/>
                </a:solidFill>
                <a:latin typeface="Segoe Script" pitchFamily="34" charset="0"/>
                <a:ea typeface="Times New Roman" pitchFamily="18" charset="0"/>
                <a:cs typeface="Arial" charset="0"/>
              </a:rPr>
              <a:t>«Этот  учёный был одержим математикой. Родился в 287 году до нашей эры в Греции. Это древнегреческий математик, физик, механик и инженер. Увлекаясь вычислениями, он забывал о пище, совершенно не заботился о себе. Его работы относились почти ко всем областям математики того времени: ему принадлежат замечательные исследования по геометрии, арифметике, алгебре. </a:t>
            </a:r>
          </a:p>
          <a:p>
            <a:pPr eaLnBrk="0" hangingPunct="0"/>
            <a:r>
              <a:rPr lang="ru-RU" sz="2600">
                <a:solidFill>
                  <a:srgbClr val="C00000"/>
                </a:solidFill>
                <a:latin typeface="Segoe Script" pitchFamily="34" charset="0"/>
                <a:ea typeface="Times New Roman" pitchFamily="18" charset="0"/>
                <a:cs typeface="Arial" charset="0"/>
              </a:rPr>
              <a:t>Лучшим своим достижением он считал определение поверхности и объёма шара — задача, которую до него никто решить не мог. Этот человек просил выбить на своей могиле шар, вписанный в цилиндр.»</a:t>
            </a:r>
          </a:p>
        </p:txBody>
      </p:sp>
      <p:pic>
        <p:nvPicPr>
          <p:cNvPr id="3" name="Picture 3" descr="C:\Documents and Settings\User\Local Settings\Temporary Internet Files\Content.IE5\PL43P6BS\MC9003189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56376" y="0"/>
            <a:ext cx="717236" cy="812218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27088" y="300038"/>
            <a:ext cx="56991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Нет, не всегда смешон и узок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Мудрец, глухой к делам земли: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Уже на рейде в Сиракузах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Стояли римлян корабли.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Над математиком курчавым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Солдат занес короткий нож,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А он на отмели песчаной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Окружность вписывал в чертеж.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Ах, если б смерть — лихую гостью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Мне так же встретить повезло,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Как                   , чертивший тростью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 минуту гибели — число!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Дмитрий Кедрин</a:t>
            </a: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19250" y="5300663"/>
            <a:ext cx="161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Архимед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837" t="2128" r="3551" b="4260"/>
          <a:stretch>
            <a:fillRect/>
          </a:stretch>
        </p:blipFill>
        <p:spPr bwMode="auto">
          <a:xfrm>
            <a:off x="5940152" y="980728"/>
            <a:ext cx="2376264" cy="3168352"/>
          </a:xfrm>
          <a:prstGeom prst="ellipse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PL43P6BS\MC900318938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0348" y="260648"/>
            <a:ext cx="717236" cy="812218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25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7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Заморочки</a:t>
            </a:r>
            <a:r>
              <a:rPr lang="ru-RU" sz="7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из бочки</a:t>
            </a: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16" name="Цилиндр 15">
            <a:hlinkClick r:id="rId3" action="ppaction://hlinksldjump"/>
          </p:cNvPr>
          <p:cNvSpPr/>
          <p:nvPr/>
        </p:nvSpPr>
        <p:spPr>
          <a:xfrm>
            <a:off x="539750" y="2636838"/>
            <a:ext cx="1571625" cy="1643062"/>
          </a:xfrm>
          <a:prstGeom prst="can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Цилиндр 16">
            <a:hlinkClick r:id="rId4" action="ppaction://hlinksldjump"/>
          </p:cNvPr>
          <p:cNvSpPr/>
          <p:nvPr/>
        </p:nvSpPr>
        <p:spPr>
          <a:xfrm>
            <a:off x="1403350" y="4714875"/>
            <a:ext cx="1571625" cy="1643063"/>
          </a:xfrm>
          <a:prstGeom prst="can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Цилиндр 17">
            <a:hlinkClick r:id="rId5" action="ppaction://hlinksldjump"/>
          </p:cNvPr>
          <p:cNvSpPr/>
          <p:nvPr/>
        </p:nvSpPr>
        <p:spPr>
          <a:xfrm>
            <a:off x="4211638" y="4714875"/>
            <a:ext cx="1571625" cy="1643063"/>
          </a:xfrm>
          <a:prstGeom prst="can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9" name="Цилиндр 18">
            <a:hlinkClick r:id="rId6" action="ppaction://hlinksldjump"/>
          </p:cNvPr>
          <p:cNvSpPr/>
          <p:nvPr/>
        </p:nvSpPr>
        <p:spPr>
          <a:xfrm>
            <a:off x="3144838" y="2643188"/>
            <a:ext cx="1571625" cy="1643062"/>
          </a:xfrm>
          <a:prstGeom prst="can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Цилиндр 19">
            <a:hlinkClick r:id="rId7" action="ppaction://hlinksldjump"/>
          </p:cNvPr>
          <p:cNvSpPr/>
          <p:nvPr/>
        </p:nvSpPr>
        <p:spPr>
          <a:xfrm>
            <a:off x="7019925" y="4652963"/>
            <a:ext cx="1571625" cy="1643062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1" name="Цилиндр 20">
            <a:hlinkClick r:id="rId8" action="ppaction://hlinksldjump"/>
          </p:cNvPr>
          <p:cNvSpPr/>
          <p:nvPr/>
        </p:nvSpPr>
        <p:spPr>
          <a:xfrm>
            <a:off x="5808663" y="2643188"/>
            <a:ext cx="1571625" cy="1643062"/>
          </a:xfrm>
          <a:prstGeom prst="can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Управляющая кнопка: далее 3">
            <a:hlinkClick r:id="rId9" action="ppaction://hlinksldjump" highlightClick="1"/>
          </p:cNvPr>
          <p:cNvSpPr/>
          <p:nvPr/>
        </p:nvSpPr>
        <p:spPr>
          <a:xfrm>
            <a:off x="8532813" y="6357938"/>
            <a:ext cx="431800" cy="384175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" name="Цилиндр 19">
            <a:hlinkClick r:id="rId2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>
            <a:hlinkClick r:id="rId2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6" name="Picture 5" descr="C:\Documents and Settings\User\Local Settings\Temporary Internet Files\Content.IE5\04RLO0ZK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9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Прямоугольник 12"/>
          <p:cNvSpPr>
            <a:spLocks noChangeArrowheads="1"/>
          </p:cNvSpPr>
          <p:nvPr/>
        </p:nvSpPr>
        <p:spPr bwMode="auto">
          <a:xfrm>
            <a:off x="468313" y="908050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800000"/>
                </a:solidFill>
                <a:latin typeface="Bookman Old Style" pitchFamily="18" charset="0"/>
              </a:rPr>
              <a:t>1. Баба Яга утверждает, что Змей Горыныч не пролетит 1000 км без дозаправки. Кощей Бессмертный поспорил с ней на бочку кваса, что пролетит. Змей Горыныч пролетел 4 часа со скоростью 247 км/ч, совершив вынужденную посадку, и съел Ивана Царевича. Проспорила Баба Яга бочку кваса или нет?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995738" y="5732463"/>
            <a:ext cx="3565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Monotype Corsiva" pitchFamily="66" charset="0"/>
              </a:rPr>
              <a:t>Не проспорила</a:t>
            </a:r>
          </a:p>
        </p:txBody>
      </p:sp>
      <p:pic>
        <p:nvPicPr>
          <p:cNvPr id="24589" name="Picture 2" descr="http://img-fotki.yandex.ru/get/4513/paulina67.70/0_5440f_52c2170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933825"/>
            <a:ext cx="2181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4" descr="http://f1.live4fun.ru/small_pictures/img_14836340_3406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933825"/>
            <a:ext cx="1412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4163" y="3789363"/>
            <a:ext cx="2071687" cy="200025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 мин</a:t>
            </a:r>
          </a:p>
        </p:txBody>
      </p:sp>
      <p:sp>
        <p:nvSpPr>
          <p:cNvPr id="12" name="Цилиндр 11">
            <a:hlinkClick r:id="rId2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>
            <a:hlinkClick r:id="rId2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7" name="Picture 5" descr="C:\Documents and Settings\User\Local Settings\Temporary Internet Files\Content.IE5\04RLO0ZK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9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323850" y="692150"/>
            <a:ext cx="8496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Monotype Corsiva" pitchFamily="66" charset="0"/>
              </a:rPr>
              <a:t>2. Коля и Толя купили по 5 пирожных. Коля съел свои пирожные за 6 минут и стал сходить с ума от зависти, глядя, как Толя ел каждое пирожное по 4 минуты. Долго ли будет сходить с ума от зависти Коля?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4163" y="4221163"/>
            <a:ext cx="2071687" cy="200025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</a:t>
            </a:r>
          </a:p>
        </p:txBody>
      </p:sp>
      <p:sp>
        <p:nvSpPr>
          <p:cNvPr id="13" name="Цилиндр 12">
            <a:hlinkClick r:id="rId2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hlinkClick r:id="rId2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1" name="Picture 5" descr="C:\Documents and Settings\User\Local Settings\Temporary Internet Files\Content.IE5\04RLO0ZK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9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395288" y="609600"/>
            <a:ext cx="84248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5D18B8"/>
                </a:solidFill>
                <a:latin typeface="Monotype Corsiva" pitchFamily="66" charset="0"/>
              </a:rPr>
              <a:t>3. Грузоподъемность лифта 450 кг. В лифт вошли 2 первоклассника по 20 кг каждый, 2 третьеклассницы по 25 кг каждая, 3 пятиклассника по 40 кг каждый и завуч Маргарита Багратионовна, которая весит столько же , сколько 1 первоклассник, 2 третьеклассницы и 3 пятиклассника вместе взятые. Поедет ли лифт вверх?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611188" y="1052513"/>
            <a:ext cx="7859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Счастливый случай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571625" y="5072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2876550"/>
            <a:ext cx="4667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5000" b="1">
                <a:latin typeface="Cambria" pitchFamily="18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>
                <a:latin typeface="Cambria" pitchFamily="18" charset="0"/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0" y="6600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Цилиндр 20">
            <a:hlinkClick r:id="rId3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>
            <a:hlinkClick r:id="rId3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7088" y="4005263"/>
            <a:ext cx="7785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5D18B8"/>
                </a:solidFill>
                <a:latin typeface="Segoe Script" pitchFamily="34" charset="0"/>
              </a:rPr>
              <a:t>ПОЗДРАВЛЯЕМ!</a:t>
            </a:r>
          </a:p>
        </p:txBody>
      </p:sp>
      <p:pic>
        <p:nvPicPr>
          <p:cNvPr id="12" name="Picture 15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300663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031b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95439">
            <a:off x="941841" y="2447791"/>
            <a:ext cx="9366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3" descr="031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04561" flipH="1">
            <a:off x="7062788" y="2592388"/>
            <a:ext cx="9366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1" descr="d5380c06703dd87f191f80d1d7a0b9d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0413" y="2205038"/>
            <a:ext cx="2495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Бублик разделили на 3 части.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Сколько сделали разрезов?</a:t>
            </a:r>
          </a:p>
        </p:txBody>
      </p:sp>
      <p:sp>
        <p:nvSpPr>
          <p:cNvPr id="5" name="Овал 4"/>
          <p:cNvSpPr/>
          <p:nvPr/>
        </p:nvSpPr>
        <p:spPr>
          <a:xfrm>
            <a:off x="5429250" y="3860800"/>
            <a:ext cx="2071688" cy="2000250"/>
          </a:xfrm>
          <a:prstGeom prst="ellipse">
            <a:avLst/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Цилиндр 5">
            <a:hlinkClick r:id="rId2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8" name="Picture 5" descr="C:\Documents and Settings\User\Local Settings\Temporary Internet Files\Content.IE5\04RLO0ZK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9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6121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Мой юный друг!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Сегодня ты пришел вот в этот класс,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Чтоб посидеть, подумать,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тдохнуть.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Умом своим на все взглянуть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Пусть ты не станешь Пифагором,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Каким хотел бы, может быть,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Но будешь ты рабочим, а может быть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И будешь математику любить.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63613" y="785813"/>
            <a:ext cx="69992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Батон разрезали на 3 части.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Сколько сделали разрезов?</a:t>
            </a:r>
          </a:p>
        </p:txBody>
      </p:sp>
      <p:sp>
        <p:nvSpPr>
          <p:cNvPr id="5" name="Овал 4"/>
          <p:cNvSpPr/>
          <p:nvPr/>
        </p:nvSpPr>
        <p:spPr>
          <a:xfrm>
            <a:off x="5429250" y="3573463"/>
            <a:ext cx="2071688" cy="200025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" name="Цилиндр 5">
            <a:hlinkClick r:id="rId2" action="ppaction://hlinksldjump"/>
          </p:cNvPr>
          <p:cNvSpPr/>
          <p:nvPr/>
        </p:nvSpPr>
        <p:spPr>
          <a:xfrm>
            <a:off x="8215313" y="6000750"/>
            <a:ext cx="642937" cy="64293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429625" y="6286500"/>
            <a:ext cx="357188" cy="2143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702" name="Picture 5" descr="C:\Documents and Settings\User\Local Settings\Temporary Internet Files\Content.IE5\04RLO0ZK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9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3" y="908050"/>
            <a:ext cx="853122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«Конкурс капитанов»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71550" y="2276475"/>
            <a:ext cx="7345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Bookman Old Style" pitchFamily="18" charset="0"/>
              </a:rPr>
              <a:t>Одновременно левой рукой рисуем прямоугольник, а правой – треугольник; левой рукой цифру </a:t>
            </a:r>
            <a:r>
              <a:rPr lang="ru-RU" sz="36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r>
              <a:rPr lang="ru-RU" sz="3600">
                <a:latin typeface="Bookman Old Style" pitchFamily="18" charset="0"/>
              </a:rPr>
              <a:t>, а правой </a:t>
            </a:r>
            <a:r>
              <a:rPr lang="ru-RU" sz="36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r>
              <a:rPr lang="ru-RU" sz="3600">
                <a:latin typeface="Bookman Old Style" pitchFamily="18" charset="0"/>
              </a:rPr>
              <a:t>.</a:t>
            </a:r>
          </a:p>
          <a:p>
            <a:endParaRPr lang="ru-RU" sz="3600">
              <a:latin typeface="Bookman Old Style" pitchFamily="18" charset="0"/>
            </a:endParaRPr>
          </a:p>
          <a:p>
            <a:pPr algn="ctr"/>
            <a:endParaRPr lang="ru-RU" sz="3600" b="1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30724" name="Picture 10" descr="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16450"/>
            <a:ext cx="1344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724400"/>
            <a:ext cx="1293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(447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8688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6035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000" b="1">
                <a:solidFill>
                  <a:srgbClr val="002060"/>
                </a:solidFill>
                <a:latin typeface="Monotype Corsiva" pitchFamily="66" charset="0"/>
              </a:rPr>
              <a:t>«Командное соревнование»</a:t>
            </a:r>
            <a:endParaRPr lang="ru-RU" sz="700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188" y="1700213"/>
            <a:ext cx="8064500" cy="42497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За 2 минуты нарисовать</a:t>
            </a:r>
          </a:p>
          <a:p>
            <a:pPr fontAlgn="auto"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 «Живые цифры», то есть изобразить с помощью  цифр</a:t>
            </a:r>
          </a:p>
          <a:p>
            <a:pPr fontAlgn="auto"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 зверей, птиц или цветы  (на что у команды хватит фантазии)</a:t>
            </a:r>
          </a:p>
        </p:txBody>
      </p:sp>
      <p:pic>
        <p:nvPicPr>
          <p:cNvPr id="31748" name="Picture 20" descr="a59362440bf19ea7890c0c047daca70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445125"/>
            <a:ext cx="8112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18288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4800" dirty="0">
                <a:solidFill>
                  <a:srgbClr val="FF0000"/>
                </a:solidFill>
                <a:latin typeface="+mn-lt"/>
              </a:rPr>
              <a:t>Составить слова</a:t>
            </a:r>
          </a:p>
          <a:p>
            <a:pPr marL="228600" indent="-18288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4800" dirty="0">
                <a:solidFill>
                  <a:srgbClr val="FF0000"/>
                </a:solidFill>
                <a:latin typeface="+mn-lt"/>
              </a:rPr>
              <a:t> из букв слова </a:t>
            </a:r>
          </a:p>
          <a:p>
            <a:pPr marL="228600" indent="-18288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6600" dirty="0">
                <a:solidFill>
                  <a:srgbClr val="002060"/>
                </a:solidFill>
                <a:latin typeface="+mn-lt"/>
              </a:rPr>
              <a:t>«Арифметика»</a:t>
            </a:r>
          </a:p>
          <a:p>
            <a:pPr marL="228600" indent="-18288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228600" indent="-18288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2 минуты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2771" name="Picture 11" descr="gbook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797425"/>
            <a:ext cx="13700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836613"/>
            <a:ext cx="8229600" cy="5400675"/>
          </a:xfrm>
          <a:prstGeom prst="rect">
            <a:avLst/>
          </a:prstGeom>
        </p:spPr>
        <p:txBody>
          <a:bodyPr/>
          <a:lstStyle/>
          <a:p>
            <a:pPr algn="just" fontAlgn="auto"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5400" dirty="0">
                <a:solidFill>
                  <a:srgbClr val="002060"/>
                </a:solidFill>
                <a:latin typeface="Monotype Corsiva" pitchFamily="66" charset="0"/>
              </a:rPr>
              <a:t>За 2 минуты вспомнить и записать русские пословицы и поговорки, названия сказок, песен и других произведений,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/>
            </a:pPr>
            <a:r>
              <a:rPr lang="ru-RU" sz="5400" dirty="0">
                <a:solidFill>
                  <a:srgbClr val="002060"/>
                </a:solidFill>
                <a:latin typeface="Monotype Corsiva" pitchFamily="66" charset="0"/>
              </a:rPr>
              <a:t>в которых встречаются числа.</a:t>
            </a:r>
          </a:p>
        </p:txBody>
      </p:sp>
      <p:pic>
        <p:nvPicPr>
          <p:cNvPr id="33795" name="Picture 7" descr="5c2528beb8a81be56479ae2c59ba5dd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373688"/>
            <a:ext cx="16557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88"/>
            <a:ext cx="9144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«Дальше… </a:t>
            </a:r>
            <a:r>
              <a:rPr lang="ru-RU" sz="5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дальше</a:t>
            </a:r>
            <a:r>
              <a:rPr lang="ru-RU" sz="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…</a:t>
            </a:r>
            <a:r>
              <a:rPr lang="ru-RU" sz="5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дальше</a:t>
            </a:r>
            <a:r>
              <a:rPr lang="ru-RU" sz="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…»</a:t>
            </a:r>
          </a:p>
        </p:txBody>
      </p:sp>
      <p:pic>
        <p:nvPicPr>
          <p:cNvPr id="4" name="Picture 6" descr="C:\Documents and Settings\User\Local Settings\Temporary Internet Files\Content.IE5\PL43P6BS\MC9002404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76475"/>
            <a:ext cx="21939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://www.starstore.com/acatalog/langrish-running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357563"/>
            <a:ext cx="45831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91680" y="1268760"/>
            <a:ext cx="5400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Вопросы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47664" y="2996952"/>
            <a:ext cx="5328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первой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907704" y="5085184"/>
            <a:ext cx="5400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команде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2600" y="395288"/>
            <a:ext cx="7689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 Что тяжелее: 1 кг ваты или 1 кг железа?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1044575"/>
            <a:ext cx="706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Чему равно  2  в четвертой степени?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1628775"/>
            <a:ext cx="738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Как называется результат вычитания?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40650" y="1177925"/>
            <a:ext cx="549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16</a:t>
            </a:r>
            <a:endParaRPr lang="ru-RU" sz="28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0" name="Picture 4" descr="C:\Documents and Settings\User\Local Settings\Temporary Internet Files\Content.IE5\PL43P6BS\MC9004326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45163"/>
            <a:ext cx="111283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13" y="2268538"/>
            <a:ext cx="447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Сколько секунд в 1 ч?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76825" y="2349500"/>
            <a:ext cx="549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60</a:t>
            </a:r>
            <a:endParaRPr lang="ru-RU" sz="28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8313" y="2924175"/>
            <a:ext cx="8281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5. Сколько козлят было у многодетной козы?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1800" y="3576638"/>
            <a:ext cx="867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6. На руках 10 пальцев. Сколько пальцев на 10 руках?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59638" y="746125"/>
            <a:ext cx="18843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одинаково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2060575"/>
            <a:ext cx="156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разность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16913" y="3284538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16</a:t>
            </a:r>
            <a:endParaRPr lang="ru-RU" sz="28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59563" y="4149725"/>
            <a:ext cx="601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8938" y="4572000"/>
            <a:ext cx="6343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7. Наименьшее двузначное число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43663" y="4797425"/>
            <a:ext cx="601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5288" y="5232400"/>
            <a:ext cx="77771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8. Три сотни умножили на две сотни. Сколько будет сотен?</a:t>
            </a:r>
            <a:endParaRPr lang="ru-RU" sz="32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43663" y="5876925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600</a:t>
            </a:r>
          </a:p>
        </p:txBody>
      </p:sp>
      <p:pic>
        <p:nvPicPr>
          <p:cNvPr id="32" name="Picture 6" descr="C:\Documents and Settings\User\Local Settings\Temporary Internet Files\Content.IE5\PL43P6BS\MC9002404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37063"/>
            <a:ext cx="10969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7" grpId="0"/>
      <p:bldP spid="18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5225" y="817563"/>
            <a:ext cx="527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9. Очень плохая оценка знаний.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1393825"/>
            <a:ext cx="434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10. Знак для записи числа.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8888" y="2041525"/>
            <a:ext cx="628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11. Количество музыкантов в квартете.</a:t>
            </a:r>
          </a:p>
        </p:txBody>
      </p:sp>
      <p:pic>
        <p:nvPicPr>
          <p:cNvPr id="12" name="Picture 6" descr="C:\Documents and Settings\User\Local Settings\Temporary Internet Files\Content.IE5\PL43P6BS\MC90024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700"/>
            <a:ext cx="10969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40650" y="2133600"/>
            <a:ext cx="366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0788" y="1484313"/>
            <a:ext cx="1198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цифра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40650" y="765175"/>
            <a:ext cx="366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pic>
        <p:nvPicPr>
          <p:cNvPr id="19458" name="Picture 2" descr="http://www.proza.ru/pics/2009/11/14/1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565400"/>
            <a:ext cx="40322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91680" y="1268760"/>
            <a:ext cx="5400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Вопросы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47664" y="2996952"/>
            <a:ext cx="5328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второй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907704" y="5085184"/>
            <a:ext cx="5400000" cy="208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1400" b="1" kern="1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команде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653463" cy="532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Чтобы спорилось нужное дело,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Чтобы в жизни не знать неудач,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Мы в поход отправляемся смело -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В мир загадок и сложных задач.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Не беда, что идти далеко.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Не боимся, что путь будет труден.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Достижения крупные людям</a:t>
            </a:r>
            <a:endParaRPr lang="ru-RU" b="1" smtClean="0">
              <a:solidFill>
                <a:srgbClr val="7030A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7030A0"/>
                </a:solidFill>
              </a:rPr>
              <a:t>Никогда не давались легко.</a:t>
            </a:r>
            <a:endParaRPr lang="ru-RU" b="1" smtClean="0">
              <a:solidFill>
                <a:srgbClr val="7030A0"/>
              </a:solidFill>
            </a:endParaRP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8424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1. Что длиннее: 1 км шоссе или 1000 м тропинки?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484313"/>
            <a:ext cx="6642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2. Чему равно  3  в третьей степени?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08850" y="1412875"/>
            <a:ext cx="601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27</a:t>
            </a:r>
            <a:endParaRPr lang="ru-RU" sz="32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133600"/>
            <a:ext cx="721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3. Как называется результат сложения?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2708275"/>
            <a:ext cx="5816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4. Сколько миллиметров в 1 м?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2708275"/>
            <a:ext cx="101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ru-RU" sz="28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981075"/>
            <a:ext cx="188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одинаково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0" y="2420938"/>
            <a:ext cx="119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сумма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3284538"/>
            <a:ext cx="828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5.</a:t>
            </a:r>
            <a:r>
              <a:rPr lang="ru-RU" sz="3200" b="1" i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У Сережи 3 брата и 2 сестры. Сколько братьев и сестёр у его сестры Наташи?</a:t>
            </a:r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0200" y="4221163"/>
            <a:ext cx="467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4 брата и 1 сестра.</a:t>
            </a:r>
            <a:endParaRPr lang="ru-RU" sz="32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4652963"/>
            <a:ext cx="8207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6. Как называется прибор для измерения длины отрезков?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4663" y="5300663"/>
            <a:ext cx="150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линейка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8313" y="5949950"/>
            <a:ext cx="650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7. Наибольшее трёхзначное число?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19925" y="5949950"/>
            <a:ext cx="733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999</a:t>
            </a:r>
          </a:p>
        </p:txBody>
      </p:sp>
      <p:pic>
        <p:nvPicPr>
          <p:cNvPr id="18434" name="Picture 2" descr="http://img0.liveinternet.ru/images/attach/c/1/58/246/58246753_rul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5157788"/>
            <a:ext cx="64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6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620713"/>
            <a:ext cx="86407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8.</a:t>
            </a:r>
            <a:r>
              <a:rPr lang="ru-RU" sz="3200"/>
              <a:t> </a:t>
            </a:r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Что найдем, если время умножим на скорость?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3429000"/>
            <a:ext cx="86407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10.</a:t>
            </a:r>
            <a:r>
              <a:rPr lang="ru-RU" sz="3200"/>
              <a:t> </a:t>
            </a:r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Число гномов в одном из мультсериалов Диснея?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5084763"/>
            <a:ext cx="84248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11.</a:t>
            </a:r>
            <a:r>
              <a:rPr lang="ru-RU" sz="3200"/>
              <a:t> </a:t>
            </a:r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Шесть  квадратов на двенадцати рёбрах. Какая это фигура?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4663" y="2133600"/>
            <a:ext cx="6977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9.</a:t>
            </a:r>
            <a:r>
              <a:rPr lang="ru-RU" sz="3200"/>
              <a:t> </a:t>
            </a:r>
            <a:r>
              <a:rPr lang="ru-RU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Единица со свитой из шести нулей?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6688" y="40767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5805488"/>
            <a:ext cx="722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куб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9975" y="2781300"/>
            <a:ext cx="549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миллион                       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1000000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59563" y="1268413"/>
            <a:ext cx="86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путь</a:t>
            </a:r>
          </a:p>
        </p:txBody>
      </p:sp>
      <p:pic>
        <p:nvPicPr>
          <p:cNvPr id="17410" name="Picture 2" descr="http://cs315425.userapi.com/v315425914/3c97/D6NXwH20S4A.jpg"/>
          <p:cNvPicPr>
            <a:picLocks noChangeAspect="1" noChangeArrowheads="1"/>
          </p:cNvPicPr>
          <p:nvPr/>
        </p:nvPicPr>
        <p:blipFill>
          <a:blip r:embed="rId2" cstate="print"/>
          <a:srcRect l="3163" t="19339" r="1942" b="20885"/>
          <a:stretch>
            <a:fillRect/>
          </a:stretch>
        </p:blipFill>
        <p:spPr bwMode="auto">
          <a:xfrm>
            <a:off x="2987675" y="4005263"/>
            <a:ext cx="25733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kinder-bum.ucoz.ru/_ph/15/2/973185647.jpg"/>
          <p:cNvPicPr>
            <a:picLocks noChangeAspect="1" noChangeArrowheads="1"/>
          </p:cNvPicPr>
          <p:nvPr/>
        </p:nvPicPr>
        <p:blipFill>
          <a:blip r:embed="rId3" cstate="print"/>
          <a:srcRect l="5556" r="11111"/>
          <a:stretch>
            <a:fillRect/>
          </a:stretch>
        </p:blipFill>
        <p:spPr bwMode="auto">
          <a:xfrm>
            <a:off x="6732588" y="5732463"/>
            <a:ext cx="803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2857500"/>
            <a:ext cx="4419600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785813"/>
            <a:ext cx="84296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357290" y="1123727"/>
            <a:ext cx="6346825" cy="46815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01155"/>
              </a:avLst>
            </a:prstTxWarp>
          </a:bodyPr>
          <a:lstStyle/>
          <a:p>
            <a:pPr algn="ctr">
              <a:defRPr/>
            </a:pPr>
            <a:r>
              <a:rPr lang="ru-RU" sz="9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М О Л О Д Ц Ы !</a:t>
            </a:r>
          </a:p>
        </p:txBody>
      </p:sp>
      <p:pic>
        <p:nvPicPr>
          <p:cNvPr id="6146" name="Picture 2" descr="D:\Мама\рисунки\анимашки\пятер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3716338"/>
            <a:ext cx="24876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ама\рисунки\анимашки\пятер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584325"/>
            <a:ext cx="23066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ама\рисунки\анимашки\пятер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029075"/>
            <a:ext cx="26114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2" descr="http://school-ppt.3dn.ru/animashki/prasdniki/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349500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2" descr="http://school-ppt.3dn.ru/animashki/prasdniki/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781300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2" descr="http://school-ppt.3dn.ru/animashki/prasdniki/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365625"/>
            <a:ext cx="1323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888"/>
            <a:ext cx="9144000" cy="7694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Этапы игры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1. Представление команд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2. Разминка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3. Тёмная лошадка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4. </a:t>
            </a:r>
            <a:r>
              <a:rPr lang="ru-RU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Заморочки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из бочки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5. Конкурс капитанов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6. Командное соревнование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7. Дальше, дальше, дальше…</a:t>
            </a:r>
          </a:p>
          <a:p>
            <a:pPr marL="1143000" indent="-1143000"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8. Подведение итогов</a:t>
            </a:r>
          </a:p>
          <a:p>
            <a:pPr marL="1143000" indent="-1143000" algn="ctr">
              <a:defRPr/>
            </a:pPr>
            <a:endParaRPr lang="ru-RU" sz="7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395288" y="908050"/>
            <a:ext cx="8435975" cy="4781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FF0000"/>
                </a:solidFill>
              </a:rPr>
              <a:t>Представление команд:</a:t>
            </a:r>
          </a:p>
          <a:p>
            <a:pPr eaLnBrk="1" hangingPunct="1">
              <a:buFont typeface="Wingdings" pitchFamily="2" charset="2"/>
              <a:buChar char=""/>
            </a:pPr>
            <a:r>
              <a:rPr lang="ru-RU" sz="4800" smtClean="0">
                <a:solidFill>
                  <a:srgbClr val="7030A0"/>
                </a:solidFill>
              </a:rPr>
              <a:t>Название.</a:t>
            </a:r>
          </a:p>
          <a:p>
            <a:pPr eaLnBrk="1" hangingPunct="1">
              <a:buFont typeface="Wingdings" pitchFamily="2" charset="2"/>
              <a:buChar char=""/>
            </a:pPr>
            <a:r>
              <a:rPr lang="ru-RU" sz="4800" smtClean="0">
                <a:solidFill>
                  <a:srgbClr val="7030A0"/>
                </a:solidFill>
              </a:rPr>
              <a:t>Эмблема.</a:t>
            </a:r>
          </a:p>
          <a:p>
            <a:pPr eaLnBrk="1" hangingPunct="1">
              <a:buFont typeface="Wingdings" pitchFamily="2" charset="2"/>
              <a:buChar char=""/>
            </a:pPr>
            <a:r>
              <a:rPr lang="ru-RU" sz="4800" smtClean="0">
                <a:solidFill>
                  <a:srgbClr val="7030A0"/>
                </a:solidFill>
              </a:rPr>
              <a:t>Девиз.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z="2400" smtClean="0"/>
          </a:p>
        </p:txBody>
      </p:sp>
      <p:pic>
        <p:nvPicPr>
          <p:cNvPr id="14339" name="Picture 10" descr="86e0c91bdf7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571875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0125"/>
            <a:ext cx="91440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Разминка</a:t>
            </a:r>
          </a:p>
        </p:txBody>
      </p:sp>
      <p:pic>
        <p:nvPicPr>
          <p:cNvPr id="15363" name="Picture 4" descr="C:\Documents and Settings\User\Local Settings\Temporary Internet Files\Content.IE5\PL43P6BS\MC9004326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868863"/>
            <a:ext cx="111283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An-bur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03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6" descr="An-bur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50850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An-bur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28453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11purplefirework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51577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11purplefirework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860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11purplefirework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981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sta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7163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8" descr="sta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1577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33375"/>
            <a:ext cx="66595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 Высший балл в школах России.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5825" y="260350"/>
            <a:ext cx="469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25538"/>
            <a:ext cx="788511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Назовите слово в котором 40 гласных.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08850" y="1700213"/>
            <a:ext cx="1465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Сорока</a:t>
            </a:r>
          </a:p>
        </p:txBody>
      </p:sp>
      <p:pic>
        <p:nvPicPr>
          <p:cNvPr id="16390" name="Picture 4" descr="C:\Documents and Settings\User\Local Settings\Temporary Internet Files\Content.IE5\PL43P6BS\MC9004326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516563"/>
            <a:ext cx="11128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205038"/>
            <a:ext cx="88931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3400" b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Сколько человек играли на музыкальных инструментах в басне И.Крылова «Квартет»? </a:t>
            </a:r>
            <a:endParaRPr lang="ru-RU" sz="3400" b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48488" y="3284538"/>
            <a:ext cx="2025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Ни одного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860800"/>
            <a:ext cx="88931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Назовите 5 дней подряд, не пользуясь указанием числа, месяца и не называя дней недели.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5300663"/>
            <a:ext cx="49704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позавчера, вчера, сегодня,</a:t>
            </a:r>
          </a:p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завтра, послезавтра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60350"/>
            <a:ext cx="8820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5. Сколько подвигов совершил Геракл?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01013" y="333375"/>
            <a:ext cx="60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8" y="981075"/>
            <a:ext cx="90725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6. Трое играли в шашки и сыграли три партии. Сколько партий сыграл каждый?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01013" y="1557338"/>
            <a:ext cx="392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8" y="2276475"/>
            <a:ext cx="90725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7. Кто в году четыре раза переодевается?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" y="3173413"/>
            <a:ext cx="500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8. Что больше: 5</a:t>
            </a:r>
            <a:r>
              <a:rPr lang="ru-RU" sz="3400" b="1" baseline="3000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или 10?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8" y="4005263"/>
            <a:ext cx="90725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9. На грядке сидят 6 воробьёв. К ним прилетели ещё 5. Кот подкрался и   схватил одного воробушка. Сколько осталось воробьёв на грядке?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96188" y="2852738"/>
            <a:ext cx="1300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Земля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5963" y="3357563"/>
            <a:ext cx="184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3200" b="1" baseline="30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=25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10</a:t>
            </a:r>
            <a:endParaRPr lang="ru-RU" sz="3200" b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5949950"/>
            <a:ext cx="276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Ни одного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115888"/>
            <a:ext cx="9144000" cy="3457575"/>
          </a:xfrm>
          <a:prstGeom prst="rect">
            <a:avLst/>
          </a:prstGeom>
        </p:spPr>
        <p:txBody>
          <a:bodyPr/>
          <a:lstStyle/>
          <a:p>
            <a:pPr fontAlgn="auto"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10. Два сына и два отца съели три яйца.</a:t>
            </a:r>
          </a:p>
          <a:p>
            <a:pPr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По  сколько яиц съел каждый?            </a:t>
            </a:r>
            <a:endParaRPr lang="ru-RU" sz="3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11. На столе лежали конфеты в кучке.   Две матери и две дочери, да бабушка с внучкой</a:t>
            </a:r>
          </a:p>
          <a:p>
            <a:pPr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взяли конфеты по одной штучке – и не стало этой кучки. Сколько было конфет в кучке?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endParaRPr lang="ru-RU" sz="3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/>
            </a:pP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644900"/>
            <a:ext cx="9072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12. Семь тарелок им умыты, восемь чашек не забыты, ложек – дюжина. Частота кругом видна! Вы готовы дать ответы, сколько всей посуды этой перемыл он – сын-проказник? Это было в мамин праздник.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0063" y="5949950"/>
            <a:ext cx="276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27=7+8+12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8350" y="2924175"/>
            <a:ext cx="566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6688" y="692150"/>
            <a:ext cx="23034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 одному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052">
  <a:themeElements>
    <a:clrScheme name="052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0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2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2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2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052</Template>
  <TotalTime>109</TotalTime>
  <Words>1111</Words>
  <Application>Microsoft Office PowerPoint</Application>
  <PresentationFormat>Экран (4:3)</PresentationFormat>
  <Paragraphs>174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052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Катенька</cp:lastModifiedBy>
  <cp:revision>14</cp:revision>
  <dcterms:created xsi:type="dcterms:W3CDTF">2010-07-16T11:25:25Z</dcterms:created>
  <dcterms:modified xsi:type="dcterms:W3CDTF">2013-03-06T05:02:01Z</dcterms:modified>
</cp:coreProperties>
</file>