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C8B5-25E0-4629-8E1B-82ADB201CEF2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99D1-B2D8-4224-8317-6BA4AFCA7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4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C78B-D842-4051-8685-ED560F3BC194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257A-0384-4E99-8908-3B65567E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78D9-C46E-4FD7-86BE-DEC22F758F84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81E7-08CB-4407-8034-0D43A2D9D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5AF5-77C6-43C5-8A13-BE4BD6030F54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CDC0-2AC9-4770-86CC-93DCEF2A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0435-66A4-4A59-B055-F921C44E58F0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74DBE-0E8E-4495-909A-24DB39009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9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18E20-E3AC-4EBF-90A2-4E289E1607FC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3F4B-C011-46E9-B9F5-AE3D4E63D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4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DD3D-8346-402A-BB6A-6B73CA9BDB2B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6801-EE43-482F-B0DC-FE5B9369F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7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675F-CE3F-4E2C-8459-DC8C84D0CBC3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9BAB-A1FC-4CBF-88D9-B496456E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7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C356-E2E6-49FB-B520-64EFD48A8740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2E86-E808-4124-BD4F-F30E32315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3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83F7-CA62-4FFC-BDF7-8DE2E0092FC8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EC35-A68B-4B04-A076-F62656E4E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3B39-2F8A-412B-9AB5-25BA935830FB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8E18-641B-453F-AEAC-6A629BE6E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3006EF-F276-4622-920D-21CA950D41D3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34A04-AAD9-4D85-81FC-B3B81683F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6013" y="1341438"/>
            <a:ext cx="7416800" cy="4679950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de-DE" sz="7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</a:t>
            </a:r>
            <a:r>
              <a:rPr lang="de-DE" sz="7200" dirty="0" err="1">
                <a:solidFill>
                  <a:schemeClr val="accent5">
                    <a:lumMod val="75000"/>
                  </a:schemeClr>
                </a:solidFill>
              </a:rPr>
              <a:t>ng</a:t>
            </a:r>
            <a:r>
              <a:rPr lang="de-DE" sz="7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]</a:t>
            </a:r>
            <a:endParaRPr lang="ru-RU" sz="6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de-D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</a:t>
            </a:r>
            <a:r>
              <a:rPr lang="de-DE" sz="5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endParaRPr lang="de-DE" sz="5400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Kli</a:t>
            </a:r>
            <a:r>
              <a:rPr lang="de-DE" sz="54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-kla</a:t>
            </a:r>
            <a:r>
              <a:rPr lang="de-DE" sz="54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-di</a:t>
            </a:r>
            <a:r>
              <a:rPr lang="de-DE" sz="54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de-DE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de-DE" sz="5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r>
              <a:rPr lang="de-DE" sz="5400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endParaRPr lang="de-DE" sz="5400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8268">
            <a:off x="584200" y="1341438"/>
            <a:ext cx="2701925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46743"/>
            <a:ext cx="6511925" cy="1143000"/>
          </a:xfrm>
        </p:spPr>
        <p:txBody>
          <a:bodyPr/>
          <a:lstStyle/>
          <a:p>
            <a:pPr>
              <a:defRPr/>
            </a:pPr>
            <a:r>
              <a:rPr lang="en-ZA" dirty="0" smtClean="0"/>
              <a:t>Baron von M</a:t>
            </a:r>
            <a:r>
              <a:rPr lang="de-DE" dirty="0" smtClean="0"/>
              <a:t>ünhausen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333375"/>
            <a:ext cx="8496300" cy="34734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de-DE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Das ist ein Mann. Er ist nicht besonders alt, aber auch nicht jung. Er kommt aus Braunschweig. Er ist tapfer, aber fantasiert gern. </a:t>
            </a:r>
            <a:r>
              <a:rPr lang="en-ZA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 ist das</a:t>
            </a:r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22624" cy="384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2820"/>
            <a:ext cx="6511925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de-DE" dirty="0" smtClean="0"/>
              <a:t>Däumelinchen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731838"/>
            <a:ext cx="8640763" cy="14732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en-ZA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ist ein </a:t>
            </a:r>
            <a:r>
              <a:rPr lang="de-DE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de-DE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dchen</a:t>
            </a: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ist sehr klein, aber gut und nett. Es ist hilfsbereit und freundlich. Es kommt aus einem Märchen. Das Märchen ist interessant. Wer ist das?</a:t>
            </a:r>
            <a:r>
              <a:rPr lang="de-DE" sz="24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5480304" cy="358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7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115888"/>
            <a:ext cx="8137525" cy="5545137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de-DE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de-DE" sz="6600" dirty="0" err="1">
                <a:solidFill>
                  <a:schemeClr val="accent5">
                    <a:lumMod val="75000"/>
                  </a:schemeClr>
                </a:solidFill>
              </a:rPr>
              <a:t>ig</a:t>
            </a:r>
            <a:r>
              <a:rPr lang="de-DE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de-D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lust</a:t>
            </a:r>
            <a:r>
              <a:rPr lang="de-DE" sz="5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r>
              <a:rPr lang="de-DE" sz="5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de-DE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traur</a:t>
            </a:r>
            <a:r>
              <a:rPr lang="de-DE" sz="5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07919"/>
            <a:ext cx="3627401" cy="406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" y="116632"/>
            <a:ext cx="2020193" cy="161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99810"/>
            <a:ext cx="3024336" cy="428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81410"/>
            <a:ext cx="2133338" cy="213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988" y="765175"/>
            <a:ext cx="7345362" cy="3475038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900430" algn="l"/>
              </a:tabLst>
              <a:defRPr/>
            </a:pPr>
            <a:r>
              <a:rPr lang="de-DE" sz="2800" dirty="0">
                <a:solidFill>
                  <a:srgbClr val="000000"/>
                </a:solidFill>
                <a:latin typeface="Times New Roman"/>
                <a:ea typeface="Times New Roman"/>
              </a:rPr>
              <a:t>Eins, zwei, drei, vier – ein Junge ist hier.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900430" algn="l"/>
              </a:tabLst>
              <a:defRPr/>
            </a:pPr>
            <a:r>
              <a:rPr lang="de-DE" sz="2800" dirty="0">
                <a:solidFill>
                  <a:srgbClr val="000000"/>
                </a:solidFill>
                <a:latin typeface="Times New Roman"/>
                <a:ea typeface="Times New Roman"/>
              </a:rPr>
              <a:t>Eins, zwei, drei, vier – eine Hexe ist hier.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900430" algn="l"/>
              </a:tabLst>
              <a:defRPr/>
            </a:pPr>
            <a:r>
              <a:rPr lang="de-DE" sz="2800" dirty="0">
                <a:solidFill>
                  <a:srgbClr val="000000"/>
                </a:solidFill>
                <a:latin typeface="Times New Roman"/>
                <a:ea typeface="Times New Roman"/>
              </a:rPr>
              <a:t>Eins, zwei, drei, vier – e</a:t>
            </a:r>
            <a:r>
              <a:rPr lang="x-none" sz="2800">
                <a:solidFill>
                  <a:srgbClr val="000000"/>
                </a:solidFill>
                <a:latin typeface="Times New Roman"/>
                <a:ea typeface="Times New Roman"/>
              </a:rPr>
              <a:t>in Mädchen ist hier.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900430" algn="l"/>
              </a:tabLst>
              <a:defRPr/>
            </a:pPr>
            <a:r>
              <a:rPr lang="x-none" sz="2800">
                <a:solidFill>
                  <a:srgbClr val="000000"/>
                </a:solidFill>
                <a:latin typeface="Times New Roman"/>
                <a:ea typeface="Times New Roman"/>
              </a:rPr>
              <a:t>Der </a:t>
            </a:r>
            <a:r>
              <a:rPr lang="de-DE" sz="2800" dirty="0">
                <a:solidFill>
                  <a:srgbClr val="000000"/>
                </a:solidFill>
                <a:latin typeface="Times New Roman"/>
                <a:ea typeface="Times New Roman"/>
              </a:rPr>
              <a:t>Junge</a:t>
            </a:r>
            <a:r>
              <a:rPr lang="x-none" sz="2800">
                <a:solidFill>
                  <a:srgbClr val="000000"/>
                </a:solidFill>
                <a:latin typeface="Times New Roman"/>
                <a:ea typeface="Times New Roman"/>
              </a:rPr>
              <a:t>, die Hexe, das Mädchen</a:t>
            </a:r>
            <a:r>
              <a:rPr lang="de-DE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5" descr="вед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0" y="3261887"/>
            <a:ext cx="2568575" cy="306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девочк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0" y="3490487"/>
            <a:ext cx="3848100" cy="264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1" descr="1272462627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" y="3490487"/>
            <a:ext cx="2995613" cy="258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052513"/>
            <a:ext cx="8496300" cy="4537075"/>
          </a:xfrm>
        </p:spPr>
        <p:txBody>
          <a:bodyPr rtlCol="0">
            <a:normAutofit/>
          </a:bodyPr>
          <a:lstStyle/>
          <a:p>
            <a:pPr marL="342900" indent="-342900" algn="ctr" eaLnBrk="1" hangingPunct="1"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5400" i="1" kern="0" dirty="0" smtClean="0">
                <a:solidFill>
                  <a:srgbClr val="006699"/>
                </a:solidFill>
                <a:cs typeface="Arial"/>
              </a:rPr>
              <a:t>Артикли </a:t>
            </a:r>
            <a:endParaRPr lang="de-DE" sz="5400" i="1" kern="0" dirty="0" smtClean="0">
              <a:solidFill>
                <a:srgbClr val="006699"/>
              </a:solidFill>
              <a:cs typeface="Arial"/>
            </a:endParaRPr>
          </a:p>
          <a:p>
            <a:pPr marL="342900" indent="-342900" algn="ctr" eaLnBrk="1" hangingPunct="1"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endParaRPr lang="de-DE" sz="5400" i="1" kern="0" dirty="0">
              <a:solidFill>
                <a:srgbClr val="006699"/>
              </a:solidFill>
              <a:cs typeface="Arial"/>
            </a:endParaRPr>
          </a:p>
          <a:p>
            <a:pPr marL="342900" indent="-342900" eaLnBrk="1" hangingPunct="1"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3600" i="1" kern="0" dirty="0" smtClean="0">
                <a:solidFill>
                  <a:srgbClr val="006699"/>
                </a:solidFill>
                <a:cs typeface="Arial"/>
              </a:rPr>
              <a:t> Определенные         Неопределенные</a:t>
            </a:r>
            <a:endParaRPr lang="ru-RU" sz="3600" i="1" kern="0" dirty="0">
              <a:solidFill>
                <a:srgbClr val="006699"/>
              </a:solidFill>
              <a:cs typeface="Arial"/>
            </a:endParaRPr>
          </a:p>
          <a:p>
            <a:pPr marL="342900" indent="-342900" eaLnBrk="1" hangingPunct="1">
              <a:spcAft>
                <a:spcPct val="0"/>
              </a:spcAft>
              <a:buClrTx/>
              <a:buSzTx/>
              <a:buFont typeface="Georgia" pitchFamily="18" charset="0"/>
              <a:buNone/>
              <a:defRPr/>
            </a:pPr>
            <a:r>
              <a:rPr lang="ru-RU" sz="5400" i="1" kern="0" dirty="0" err="1" smtClean="0">
                <a:solidFill>
                  <a:srgbClr val="006699"/>
                </a:solidFill>
                <a:cs typeface="Arial"/>
              </a:rPr>
              <a:t>der</a:t>
            </a:r>
            <a:r>
              <a:rPr lang="ru-RU" sz="5400" i="1" kern="0" dirty="0" smtClean="0">
                <a:solidFill>
                  <a:srgbClr val="006699"/>
                </a:solidFill>
                <a:cs typeface="Arial"/>
              </a:rPr>
              <a:t> die das</a:t>
            </a:r>
            <a:r>
              <a:rPr lang="ru-RU" sz="5400" kern="0" dirty="0" smtClean="0">
                <a:solidFill>
                  <a:srgbClr val="006699"/>
                </a:solidFill>
                <a:cs typeface="Arial"/>
              </a:rPr>
              <a:t>        </a:t>
            </a:r>
            <a:r>
              <a:rPr lang="ru-RU" sz="5400" i="1" kern="0" dirty="0" err="1" smtClean="0">
                <a:solidFill>
                  <a:srgbClr val="006699"/>
                </a:solidFill>
                <a:cs typeface="Arial"/>
              </a:rPr>
              <a:t>ein</a:t>
            </a:r>
            <a:r>
              <a:rPr lang="ru-RU" sz="5400" i="1" kern="0" dirty="0" smtClean="0">
                <a:solidFill>
                  <a:srgbClr val="006699"/>
                </a:solidFill>
                <a:cs typeface="Arial"/>
              </a:rPr>
              <a:t> </a:t>
            </a:r>
            <a:r>
              <a:rPr lang="ru-RU" sz="5400" i="1" kern="0" dirty="0" err="1" smtClean="0">
                <a:solidFill>
                  <a:srgbClr val="006699"/>
                </a:solidFill>
                <a:cs typeface="Arial"/>
              </a:rPr>
              <a:t>eine</a:t>
            </a:r>
            <a:r>
              <a:rPr lang="ru-RU" sz="5400" i="1" kern="0" dirty="0" smtClean="0">
                <a:solidFill>
                  <a:srgbClr val="006699"/>
                </a:solidFill>
                <a:cs typeface="Arial"/>
              </a:rPr>
              <a:t> </a:t>
            </a:r>
            <a:endParaRPr lang="ru-RU" sz="5400" kern="0" dirty="0" smtClean="0">
              <a:solidFill>
                <a:srgbClr val="006699"/>
              </a:solidFill>
              <a:cs typeface="Arial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731838"/>
            <a:ext cx="8064500" cy="3475037"/>
          </a:xfrm>
        </p:spPr>
        <p:txBody>
          <a:bodyPr>
            <a:normAutofit/>
          </a:bodyPr>
          <a:lstStyle/>
          <a:p>
            <a:pPr marL="44450" indent="0" algn="ctr" eaLnBrk="1" hangingPunct="1">
              <a:buFont typeface="Georgia" pitchFamily="18" charset="0"/>
              <a:buNone/>
              <a:defRPr/>
            </a:pPr>
            <a:r>
              <a:rPr lang="ru-RU" sz="3200" i="1" smtClean="0">
                <a:solidFill>
                  <a:srgbClr val="000000"/>
                </a:solidFill>
                <a:cs typeface="Times New Roman" pitchFamily="18" charset="0"/>
              </a:rPr>
              <a:t>Памятка</a:t>
            </a:r>
          </a:p>
          <a:p>
            <a:pPr marL="44450" indent="0" algn="ctr" eaLnBrk="1" hangingPunct="1">
              <a:buFont typeface="Georgia" pitchFamily="18" charset="0"/>
              <a:buNone/>
              <a:defRPr/>
            </a:pPr>
            <a:endParaRPr lang="ru-RU" sz="3200" i="1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sz="2400" smtClean="0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Неопределенный артикль </a:t>
            </a: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употребляется, когда мы называем лицо или предмет </a:t>
            </a:r>
            <a:r>
              <a:rPr lang="ru-RU" sz="2400" smtClean="0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первично.</a:t>
            </a: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ru-RU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r>
              <a:rPr lang="ru-RU" sz="2400" i="1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Определенный артикль </a:t>
            </a:r>
            <a:r>
              <a:rPr lang="ru-RU" sz="2400" smtClean="0">
                <a:solidFill>
                  <a:srgbClr val="000000"/>
                </a:solidFill>
                <a:cs typeface="Times New Roman" pitchFamily="18" charset="0"/>
              </a:rPr>
              <a:t>употребляется, когда мы называем лицо или предмет </a:t>
            </a:r>
            <a:r>
              <a:rPr lang="ru-RU" sz="2400" smtClean="0">
                <a:solidFill>
                  <a:srgbClr val="C326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повторно.</a:t>
            </a:r>
            <a:endParaRPr lang="ru-RU" smtClean="0">
              <a:solidFill>
                <a:srgbClr val="C326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93988"/>
            <a:ext cx="2317375" cy="3069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13"/>
          </p:nvPr>
        </p:nvSpPr>
        <p:spPr>
          <a:xfrm>
            <a:off x="1331913" y="476250"/>
            <a:ext cx="6400800" cy="3475038"/>
          </a:xfrm>
        </p:spPr>
        <p:txBody>
          <a:bodyPr/>
          <a:lstStyle/>
          <a:p>
            <a:pPr marL="44450" indent="0" eaLnBrk="1" hangingPunct="1">
              <a:spcAft>
                <a:spcPct val="0"/>
              </a:spcAft>
              <a:buFont typeface="Georgia" pitchFamily="18" charset="0"/>
              <a:buNone/>
              <a:tabLst>
                <a:tab pos="900113" algn="l"/>
              </a:tabLst>
            </a:pP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Junge – e… </a:t>
            </a:r>
            <a:endParaRPr lang="ru-RU" sz="3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spcAft>
                <a:spcPct val="0"/>
              </a:spcAft>
              <a:buFont typeface="Georgia" pitchFamily="18" charset="0"/>
              <a:buNone/>
              <a:tabLst>
                <a:tab pos="900113" algn="l"/>
              </a:tabLs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 Hexe </a:t>
            </a: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s… </a:t>
            </a:r>
            <a:endParaRPr lang="ru-RU" sz="36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eaLnBrk="1" hangingPunct="1">
              <a:spcAft>
                <a:spcPct val="0"/>
              </a:spcAft>
              <a:buFont typeface="Georgia" pitchFamily="18" charset="0"/>
              <a:buNone/>
              <a:tabLst>
                <a:tab pos="900113" algn="l"/>
              </a:tabLs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das Mädchen</a:t>
            </a: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e…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26075" y="473075"/>
            <a:ext cx="30575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450">
              <a:spcBef>
                <a:spcPct val="20000"/>
              </a:spcBef>
              <a:buClr>
                <a:srgbClr val="C3260C"/>
              </a:buClr>
              <a:buSzPct val="130000"/>
              <a:tabLst>
                <a:tab pos="900113" algn="l"/>
              </a:tabLst>
            </a:pP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>
              <a:spcBef>
                <a:spcPct val="20000"/>
              </a:spcBef>
              <a:buClr>
                <a:srgbClr val="C3260C"/>
              </a:buClr>
              <a:buSzPct val="130000"/>
              <a:tabLst>
                <a:tab pos="900113" algn="l"/>
              </a:tabLst>
            </a:pP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>
              <a:spcBef>
                <a:spcPct val="20000"/>
              </a:spcBef>
              <a:buClr>
                <a:srgbClr val="C3260C"/>
              </a:buClr>
              <a:buSzPct val="130000"/>
              <a:tabLst>
                <a:tab pos="900113" algn="l"/>
              </a:tabLst>
            </a:pP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14" y="3501008"/>
            <a:ext cx="437808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1108"/>
            <a:ext cx="3039126" cy="405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09975"/>
            <a:ext cx="3326797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9"/>
          <a:stretch/>
        </p:blipFill>
        <p:spPr>
          <a:xfrm>
            <a:off x="1043608" y="188640"/>
            <a:ext cx="7064796" cy="6010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8775" y="404813"/>
            <a:ext cx="8426450" cy="347503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 ist groß und lustig. Er lacht gern über </a:t>
            </a:r>
            <a:b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andere. Er kommt aus einer Sage. </a:t>
            </a: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 ist </a:t>
            </a:r>
            <a:b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das? </a:t>
            </a:r>
            <a:endParaRPr lang="ru-RU" sz="32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66238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16013" y="4437063"/>
            <a:ext cx="298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ZA" sz="32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3200">
                <a:latin typeface="Times New Roman" pitchFamily="18" charset="0"/>
                <a:cs typeface="Times New Roman" pitchFamily="18" charset="0"/>
              </a:rPr>
              <a:t>ill Eulenspiegel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4725144"/>
            <a:ext cx="6511925" cy="1143000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en-ZA" dirty="0" err="1" smtClean="0"/>
              <a:t>Aschenputtel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620713"/>
            <a:ext cx="7632700" cy="347503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ist ein Mädchen. Es ist fleißig und </a:t>
            </a:r>
            <a:b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nett. Es ist schön und gut. Es ist hilfsbereit </a:t>
            </a:r>
            <a:b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 freundlich. Ein Prinz sucht es. </a:t>
            </a:r>
            <a:b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 ist das?</a:t>
            </a:r>
            <a:r>
              <a:rPr lang="de-DE" sz="28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9" t="16916" r="24483"/>
          <a:stretch>
            <a:fillRect/>
          </a:stretch>
        </p:blipFill>
        <p:spPr bwMode="auto">
          <a:xfrm>
            <a:off x="5580063" y="2133600"/>
            <a:ext cx="30765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456</TotalTime>
  <Words>221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Aschenputtel</vt:lpstr>
      <vt:lpstr>Baron von Münhausen</vt:lpstr>
      <vt:lpstr>Däumelinchen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26</cp:revision>
  <dcterms:created xsi:type="dcterms:W3CDTF">2014-01-23T13:50:42Z</dcterms:created>
  <dcterms:modified xsi:type="dcterms:W3CDTF">2015-05-20T16:51:31Z</dcterms:modified>
</cp:coreProperties>
</file>