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8" r:id="rId9"/>
    <p:sldId id="267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541d46a5900t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cb4031e37cd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2914650"/>
            <a:ext cx="33147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0_89604_568ac41e_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844675"/>
            <a:ext cx="13001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4CC7-A314-42BE-84DA-20C59B3C6912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DAA0-A546-4F0F-9082-05755553D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_a1a93_57fe433b_ori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263683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4db66d823c0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2813" y="4219575"/>
            <a:ext cx="3151187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1835150" y="5661025"/>
            <a:ext cx="7308850" cy="1196975"/>
            <a:chOff x="0" y="4793739"/>
            <a:chExt cx="9144000" cy="2064261"/>
          </a:xfrm>
        </p:grpSpPr>
        <p:pic>
          <p:nvPicPr>
            <p:cNvPr id="7" name="Рисунок 9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0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4"/>
          <p:cNvGrpSpPr>
            <a:grpSpLocks/>
          </p:cNvGrpSpPr>
          <p:nvPr/>
        </p:nvGrpSpPr>
        <p:grpSpPr bwMode="auto">
          <a:xfrm>
            <a:off x="0" y="5661025"/>
            <a:ext cx="7308850" cy="1196975"/>
            <a:chOff x="0" y="4793739"/>
            <a:chExt cx="9144000" cy="2064261"/>
          </a:xfrm>
        </p:grpSpPr>
        <p:pic>
          <p:nvPicPr>
            <p:cNvPr id="10" name="Рисунок 12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3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Рисунок 14" descr="Рисунок1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52963"/>
            <a:ext cx="1476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215CC-9D17-465A-ACD7-5551ED864662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463FE-8E27-4A43-A6DC-A11087440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baby3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21163"/>
            <a:ext cx="2646363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551f743ee18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8550" y="4221163"/>
            <a:ext cx="296545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1258888" y="6092825"/>
            <a:ext cx="7885112" cy="765175"/>
            <a:chOff x="1" y="5770398"/>
            <a:chExt cx="9143999" cy="1087602"/>
          </a:xfrm>
        </p:grpSpPr>
        <p:pic>
          <p:nvPicPr>
            <p:cNvPr id="6" name="Рисунок 9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1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2"/>
          <p:cNvGrpSpPr>
            <a:grpSpLocks/>
          </p:cNvGrpSpPr>
          <p:nvPr/>
        </p:nvGrpSpPr>
        <p:grpSpPr bwMode="auto">
          <a:xfrm>
            <a:off x="0" y="6092825"/>
            <a:ext cx="7885113" cy="765175"/>
            <a:chOff x="1" y="5770398"/>
            <a:chExt cx="9143999" cy="1087602"/>
          </a:xfrm>
        </p:grpSpPr>
        <p:pic>
          <p:nvPicPr>
            <p:cNvPr id="10" name="Рисунок 13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4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5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866C7-97CE-49A9-AF97-7F0DA80CEDCC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0D64-A8B8-43B4-96E2-BD81197F6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b9c0b6dd666b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4005263"/>
            <a:ext cx="21256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0" y="5778500"/>
            <a:ext cx="9144000" cy="1079500"/>
            <a:chOff x="0" y="5777880"/>
            <a:chExt cx="9144000" cy="1080120"/>
          </a:xfrm>
        </p:grpSpPr>
        <p:pic>
          <p:nvPicPr>
            <p:cNvPr id="4" name="Рисунок 8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23511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9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87624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0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Рисунок 11" descr="386da46faaeb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1313" y="3619500"/>
            <a:ext cx="25558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5B60F-9337-4045-A335-1851845F1012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1C88-0EF0-4CC0-831F-45A7EF4C2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42373f9d298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860800"/>
            <a:ext cx="298767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ec75d3390f5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83088"/>
            <a:ext cx="216693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1835150" y="5876925"/>
            <a:ext cx="7308850" cy="981075"/>
            <a:chOff x="0" y="4793739"/>
            <a:chExt cx="9144000" cy="2064261"/>
          </a:xfrm>
        </p:grpSpPr>
        <p:pic>
          <p:nvPicPr>
            <p:cNvPr id="6" name="Рисунок 9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1"/>
          <p:cNvGrpSpPr>
            <a:grpSpLocks/>
          </p:cNvGrpSpPr>
          <p:nvPr/>
        </p:nvGrpSpPr>
        <p:grpSpPr bwMode="auto">
          <a:xfrm>
            <a:off x="0" y="5876925"/>
            <a:ext cx="7308850" cy="981075"/>
            <a:chOff x="0" y="4793739"/>
            <a:chExt cx="9144000" cy="2064261"/>
          </a:xfrm>
        </p:grpSpPr>
        <p:pic>
          <p:nvPicPr>
            <p:cNvPr id="9" name="Рисунок 12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3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3231-B9C7-4C01-9D81-618EF5E07473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2138-D87C-44CB-B6B2-A94691222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rgbClr val="CCFFFF"/>
            </a:gs>
            <a:gs pos="100000">
              <a:schemeClr val="accent3">
                <a:lumMod val="20000"/>
                <a:lumOff val="8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E562E2-9AFB-4249-B8BC-C89DE84829E8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0757D2-CF52-422E-B4BC-2D146FD2C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547813" y="1500174"/>
            <a:ext cx="4752975" cy="42322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643050"/>
            <a:ext cx="54292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КРАТКАЯ ПРЕЗЕНТАЦИЯ ОБРАЗОВАТЕЛЬНОЙ ПРОГРАММЫ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МУНИЦИПАЛЬНОГО БЮДЖЕТНОГО ДОШКОЛЬНОГО ОБРАЗОВАТЕЛЬНОГО УЧРЕЖДЕНИЯ «ДЕТСКИЙ САД  № 81»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Энгельсского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Саратовской области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2015-2016 учебный год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воспитательно-образовательном процессе используются современные технологии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928670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051426"/>
            <a:ext cx="807249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452438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452438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Технологии, характеризующие отношение взрослых к ребенку: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Личностно-ориентированная (в центр образовательной системы ставится личность ребенка, обеспечение комфортных, бесконфликтных и безопасных условий ее развития, реализация ее природных потенциалов);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Гуманно-личностная технология (своей гуманистической сущностью исповедует идеи всестороннего уважения и любви к ребенку, оптимистическую веру в его творческие силы);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Технология сотрудничества (реализует  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демократизм, равенство, партнерство в 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отношениях педагога и ребенка); 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1"/>
            <a:ext cx="878687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2438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Педагогические технологии образовательного процесса: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(Проектная деятельность выступает уникальным средством поддержания инициативы конкретного ребенка, семьи, коллектива педагогов детского коллектива, а так же объединяет участников образовательного процесса и социальных партнеров.);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071677"/>
            <a:ext cx="871543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+mn-lt"/>
              </a:rPr>
              <a:t>Технология познавательно-речевого развития детей (методический комплекс «Я познаю мир!» Т.А. </a:t>
            </a:r>
            <a:r>
              <a:rPr lang="ru-RU" dirty="0" err="1" smtClean="0">
                <a:latin typeface="+mn-lt"/>
              </a:rPr>
              <a:t>Сидорчук</a:t>
            </a:r>
            <a:r>
              <a:rPr lang="ru-RU" dirty="0" smtClean="0">
                <a:latin typeface="+mn-lt"/>
              </a:rPr>
              <a:t> заключается в целенаправленном формировании у дошкольников интеллектуально-творческой и познавательной деятельности);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Технология экспериментирования и проживания (заключается в развитии познавательной деятельности ребенка, освоении детьми различных форм приобретения опыта, помогающая ребенку получить знания об окружающем мире и о себе);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Организационно-средовые. Развивающая среда, необходимая для реализации задач Программы, служит интересам и потребностям ребенка, </a:t>
            </a:r>
          </a:p>
          <a:p>
            <a:pPr marL="269875" lvl="0" indent="182563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способствует его развитию и эмоциональному благополучию.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57166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</a:t>
            </a:r>
            <a:b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семьями воспитанников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66870"/>
            <a:ext cx="850112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452438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452438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взаимодействия с родителями мы считаем возрождение традиций семейного воспитания и вовлечение семьи в образовательный процесс.</a:t>
            </a:r>
          </a:p>
          <a:p>
            <a:pPr marL="273050" lvl="0" indent="179388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направленные на реализацию цели:</a:t>
            </a:r>
          </a:p>
          <a:p>
            <a:pPr lvl="1" indent="-274320" algn="just">
              <a:buClr>
                <a:srgbClr val="7FD13B"/>
              </a:buClr>
              <a:buSzPct val="80000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74320" algn="just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педагогических знаний родителей;</a:t>
            </a:r>
          </a:p>
          <a:p>
            <a:pPr lvl="1" indent="-274320" algn="just">
              <a:buClr>
                <a:srgbClr val="7FD13B"/>
              </a:buClr>
              <a:buSzPct val="80000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74320" algn="just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приобщение родителей к участию в жизни дошкольного учреждения;</a:t>
            </a:r>
          </a:p>
          <a:p>
            <a:pPr lvl="1" indent="-274320" algn="just">
              <a:buClr>
                <a:srgbClr val="7FD13B"/>
              </a:buClr>
              <a:buSzPct val="80000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74320" algn="just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оказание помощи семьям воспитанников в развитии, воспитании и обучении детей;</a:t>
            </a:r>
          </a:p>
          <a:p>
            <a:pPr lvl="1" indent="-274320" algn="just">
              <a:buClr>
                <a:srgbClr val="7FD13B"/>
              </a:buClr>
              <a:buSzPct val="80000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74320" algn="just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и пропаганда лучшего семейного опыта.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14290"/>
            <a:ext cx="5643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latin typeface="Arial Narrow" pitchFamily="34" charset="0"/>
              </a:rPr>
              <a:t>   </a:t>
            </a:r>
            <a:endParaRPr lang="ru-RU" sz="1400" dirty="0">
              <a:latin typeface="+mn-lt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20457"/>
            <a:ext cx="7572428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179388" algn="ctr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работы с родителями включает:</a:t>
            </a:r>
          </a:p>
          <a:p>
            <a:pPr marL="182563" lvl="0" indent="-182563" algn="just">
              <a:spcBef>
                <a:spcPts val="600"/>
              </a:spcBef>
              <a:buClr>
                <a:srgbClr val="7FD13B"/>
              </a:buClr>
              <a:buSzPct val="70000"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lvl="0" indent="-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ознакомление родителей с результатами работы дошкольного учреждения на общих родительских собраниях, анализом участия родительской общественности в жизни дошкольного учреждения;</a:t>
            </a:r>
          </a:p>
          <a:p>
            <a:pPr marL="182563" lvl="0" indent="-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ознакомление родителей с содержанием работы дошкольного образовательного учреждения, направленной на физическое, психическое и социально-эмоциональное развитие ребенка;</a:t>
            </a:r>
          </a:p>
          <a:p>
            <a:pPr marL="182563" lvl="0" indent="-182563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родителей в спортивных и культурно-массовых мероприятий, работе родительского клуба «За круглым столом»;</a:t>
            </a:r>
          </a:p>
          <a:p>
            <a:pPr marL="182563" lvl="0" indent="-182563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ознакомление родителей с  конкретными приемами и методами   воспитания и развития ребенка в разных видах детской деятельности на семинарах-практикумах, консультациях и открытых занятиях.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547813" y="1500174"/>
            <a:ext cx="4752975" cy="42322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643050"/>
            <a:ext cx="54292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500175"/>
            <a:ext cx="55007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Добро пожаловать в МБДОУ «Детский сад № 81»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786058"/>
            <a:ext cx="5429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en-US" sz="3600" b="1" i="1" dirty="0" smtClean="0">
                <a:latin typeface="Times New Roman" pitchFamily="18" charset="0"/>
                <a:cs typeface="Times New Roman" pitchFamily="18" charset="0"/>
              </a:rPr>
              <a:t>     Наш адрес: </a:t>
            </a:r>
          </a:p>
          <a:p>
            <a:pPr lvl="0" algn="ctr"/>
            <a:r>
              <a:rPr lang="ru-RU" altLang="en-US" sz="3600" b="1" i="1" dirty="0" smtClean="0">
                <a:latin typeface="Times New Roman" pitchFamily="18" charset="0"/>
                <a:cs typeface="Times New Roman" pitchFamily="18" charset="0"/>
              </a:rPr>
              <a:t>  Саратовская область</a:t>
            </a:r>
          </a:p>
          <a:p>
            <a:pPr lvl="0" algn="ctr"/>
            <a:r>
              <a:rPr lang="ru-RU" altLang="en-US" sz="3600" b="1" i="1" dirty="0" smtClean="0">
                <a:latin typeface="Times New Roman" pitchFamily="18" charset="0"/>
                <a:cs typeface="Times New Roman" pitchFamily="18" charset="0"/>
              </a:rPr>
              <a:t>    г. </a:t>
            </a:r>
            <a:r>
              <a:rPr lang="ru-RU" altLang="en-US" sz="3600" b="1" i="1" smtClean="0">
                <a:latin typeface="Times New Roman" pitchFamily="18" charset="0"/>
                <a:cs typeface="Times New Roman" pitchFamily="18" charset="0"/>
              </a:rPr>
              <a:t>Энгельс</a:t>
            </a:r>
            <a:endParaRPr lang="ru-RU" alt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r>
              <a:rPr lang="ru-RU" sz="18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муниципального бюджетного дошкольного образовательного учреждения «Детский сад № 81» </a:t>
            </a:r>
            <a:r>
              <a:rPr lang="ru-RU" sz="1800" b="1" cap="sm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Энгельсского</a:t>
            </a:r>
            <a:r>
              <a:rPr lang="ru-RU" sz="18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района Саратовской области (Далее – Программа) разработана в</a:t>
            </a:r>
            <a:r>
              <a:rPr lang="en-US" sz="18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соответствии с</a:t>
            </a:r>
            <a:r>
              <a:rPr lang="en-US" sz="18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стандартом дошкольного образования.</a:t>
            </a:r>
            <a:endParaRPr lang="ru-RU" sz="1800" b="1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68313" y="2714620"/>
            <a:ext cx="8229600" cy="3368680"/>
          </a:xfrm>
        </p:spPr>
        <p:txBody>
          <a:bodyPr/>
          <a:lstStyle/>
          <a:p>
            <a:pPr lvl="0"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направлена на обеспечение развития личности детей дошкольного возраста в различных видах общения и деятельности с учётом их возрастных, индивидуальных психологических и физиологических особенностей.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285728"/>
            <a:ext cx="51990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b="1" cap="sm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sz="2000" b="1" i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cap="sm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lang="en-US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cap="sm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en-US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857232"/>
            <a:ext cx="542927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условий для развития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образовательной среды дошкольного образовательного учреждения, способствующей сохранению и укреплению физического и психического здоровья детей, в том числе и их эмоционального благополучия;</a:t>
            </a: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 через внедрение в образовательный процесс современных педагогических технологий;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2" descr="ec75d3390f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285728"/>
            <a:ext cx="79216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14290"/>
            <a:ext cx="5643602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smtClean="0">
                <a:latin typeface="Arial Narrow" pitchFamily="34" charset="0"/>
              </a:rPr>
              <a:t>     </a:t>
            </a:r>
            <a:r>
              <a:rPr lang="ru-RU" sz="1400" dirty="0" smtClean="0">
                <a:latin typeface="Arial Narrow" pitchFamily="34" charset="0"/>
              </a:rPr>
              <a:t>о</a:t>
            </a:r>
            <a:r>
              <a:rPr lang="ru-RU" sz="1400" dirty="0" smtClean="0">
                <a:latin typeface="+mn-lt"/>
              </a:rPr>
              <a:t>бъединение обучения и воспитания в целостный образовательный процесс на основе духовно-нравственных и </a:t>
            </a:r>
            <a:r>
              <a:rPr lang="ru-RU" sz="1400" dirty="0" err="1" smtClean="0">
                <a:latin typeface="+mn-lt"/>
              </a:rPr>
              <a:t>социокультурных</a:t>
            </a:r>
            <a:r>
              <a:rPr lang="ru-RU" sz="1400" dirty="0" smtClean="0">
                <a:latin typeface="+mn-lt"/>
              </a:rPr>
              <a:t> ценностей; духовно-нравственное развитие и воспитание детей посредством приобщения к традиционным духовным ценностям России, понимания значимости  традиционных нравственных идеалов  моральных норм в интересах человека, семьи, общества;</a:t>
            </a:r>
          </a:p>
          <a:p>
            <a:pPr lvl="0"/>
            <a:r>
              <a:rPr lang="en-US" sz="1400" dirty="0" smtClean="0">
                <a:latin typeface="+mn-lt"/>
              </a:rPr>
              <a:t>    </a:t>
            </a:r>
            <a:r>
              <a:rPr lang="ru-RU" sz="1400" dirty="0" smtClean="0">
                <a:latin typeface="+mn-lt"/>
              </a:rPr>
              <a:t> приобретение культурологических знаний, необходимых для разностороннего развития детей,  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en-US" sz="1400" dirty="0" smtClean="0">
                <a:latin typeface="+mn-lt"/>
                <a:cs typeface="Times New Roman" pitchFamily="18" charset="0"/>
              </a:rPr>
              <a:t>    </a:t>
            </a:r>
            <a:r>
              <a:rPr lang="ru-RU" sz="1400" dirty="0" smtClean="0">
                <a:latin typeface="+mn-lt"/>
                <a:cs typeface="Times New Roman" pitchFamily="18" charset="0"/>
              </a:rPr>
              <a:t>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</a:t>
            </a: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en-US" sz="1400" dirty="0" smtClean="0">
                <a:latin typeface="+mn-lt"/>
                <a:cs typeface="Times New Roman" pitchFamily="18" charset="0"/>
              </a:rPr>
              <a:t>   </a:t>
            </a:r>
            <a:r>
              <a:rPr lang="ru-RU" sz="1400" dirty="0" smtClean="0">
                <a:latin typeface="+mn-lt"/>
                <a:cs typeface="Times New Roman" pitchFamily="18" charset="0"/>
              </a:rPr>
              <a:t>формирование </a:t>
            </a:r>
            <a:r>
              <a:rPr lang="ru-RU" sz="1400" dirty="0" err="1" smtClean="0">
                <a:latin typeface="+mn-lt"/>
                <a:cs typeface="Times New Roman" pitchFamily="18" charset="0"/>
              </a:rPr>
              <a:t>социокультурной</a:t>
            </a:r>
            <a:r>
              <a:rPr lang="ru-RU" sz="1400" dirty="0" smtClean="0">
                <a:latin typeface="+mn-lt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en-US" sz="1400" dirty="0" smtClean="0">
                <a:latin typeface="+mn-lt"/>
                <a:cs typeface="Times New Roman" pitchFamily="18" charset="0"/>
              </a:rPr>
              <a:t>   </a:t>
            </a:r>
            <a:r>
              <a:rPr lang="ru-RU" sz="1400" dirty="0" smtClean="0">
                <a:latin typeface="+mn-lt"/>
                <a:cs typeface="Times New Roman" pitchFamily="18" charset="0"/>
              </a:rPr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endParaRPr lang="ru-RU" sz="1400" dirty="0">
              <a:latin typeface="+mn-lt"/>
              <a:cs typeface="Times New Roman" pitchFamily="18" charset="0"/>
            </a:endParaRPr>
          </a:p>
        </p:txBody>
      </p:sp>
      <p:pic>
        <p:nvPicPr>
          <p:cNvPr id="6" name="Picture 22" descr="ec75d3390f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285728"/>
            <a:ext cx="79216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контингента детей, воспитывающихся в МБДОУ «Детский сад № 81»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928670"/>
            <a:ext cx="771530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структурной единицей дошкольного образовательного учреждения является группа детей дошкольного возраста. </a:t>
            </a:r>
          </a:p>
          <a:p>
            <a:pPr lvl="0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В настоящее время в учреждении функционирует 20 групп, из них 18 групп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направленности: </a:t>
            </a:r>
          </a:p>
          <a:p>
            <a:pPr marL="1347788" lvl="0" indent="-269875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3-х лет до 4-х лет - 3 группы, </a:t>
            </a:r>
          </a:p>
          <a:p>
            <a:pPr marL="1347788" lvl="0" indent="-269875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2-х лет до 3-х лет - 3 группы, </a:t>
            </a:r>
          </a:p>
          <a:p>
            <a:pPr marL="1347788" lvl="0" indent="-269875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4-х лет до 5-и лет - 4 групп, </a:t>
            </a:r>
          </a:p>
          <a:p>
            <a:pPr marL="1347788" lvl="0" indent="-269875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5-и лет до 6-и лет - 5 группы, </a:t>
            </a:r>
          </a:p>
          <a:p>
            <a:pPr marL="1347788" lvl="0" indent="-269875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6-и лет до 7-и лет – 3 группы, </a:t>
            </a:r>
          </a:p>
          <a:p>
            <a:pPr marL="273050" lvl="0" indent="449263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lvl="0" indent="449263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2 группы компенсирующей направленности: </a:t>
            </a:r>
          </a:p>
          <a:p>
            <a:pPr marL="1347788" lvl="0" indent="-269875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детей  с нарушением речи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2" name="Picture 22" descr="ec75d3390f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285728"/>
            <a:ext cx="792163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785786" y="285728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2000" b="1" cap="sm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000" b="1" cap="sm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рограммы</a:t>
            </a:r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реализуемые в МБДОУ «Детский сад №81» </a:t>
            </a:r>
            <a:endParaRPr lang="ru-RU" sz="2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857224" y="1142984"/>
            <a:ext cx="721523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cap="small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000" cap="small" dirty="0" smtClean="0">
                <a:latin typeface="+mn-lt"/>
                <a:cs typeface="Times New Roman" pitchFamily="18" charset="0"/>
              </a:rPr>
              <a:t>в группах </a:t>
            </a:r>
            <a:r>
              <a:rPr lang="ru-RU" sz="2000" cap="small" dirty="0" err="1" smtClean="0">
                <a:latin typeface="+mn-lt"/>
                <a:cs typeface="Times New Roman" pitchFamily="18" charset="0"/>
              </a:rPr>
              <a:t>общеразвивающей</a:t>
            </a:r>
            <a:r>
              <a:rPr lang="ru-RU" sz="2000" cap="small" dirty="0" smtClean="0">
                <a:latin typeface="+mn-lt"/>
                <a:cs typeface="Times New Roman" pitchFamily="18" charset="0"/>
              </a:rPr>
              <a:t> направленности дошкольное образование осуществляется в соответствии с общеобразовательной программой </a:t>
            </a:r>
            <a:r>
              <a:rPr lang="ru-RU" sz="2000" cap="small" dirty="0" err="1" smtClean="0">
                <a:latin typeface="+mn-lt"/>
                <a:cs typeface="Times New Roman" pitchFamily="18" charset="0"/>
              </a:rPr>
              <a:t>доу</a:t>
            </a:r>
            <a:r>
              <a:rPr lang="ru-RU" sz="2000" cap="small" dirty="0" smtClean="0">
                <a:latin typeface="+mn-lt"/>
                <a:cs typeface="Times New Roman" pitchFamily="18" charset="0"/>
              </a:rPr>
              <a:t> разработанной в соответствии с </a:t>
            </a:r>
            <a:r>
              <a:rPr lang="ru-RU" sz="2000" cap="small" dirty="0" err="1" smtClean="0">
                <a:latin typeface="+mn-lt"/>
                <a:cs typeface="Times New Roman" pitchFamily="18" charset="0"/>
              </a:rPr>
              <a:t>фгос</a:t>
            </a:r>
            <a:r>
              <a:rPr lang="ru-RU" sz="2000" cap="small" dirty="0" smtClean="0">
                <a:latin typeface="+mn-lt"/>
                <a:cs typeface="Times New Roman" pitchFamily="18" charset="0"/>
              </a:rPr>
              <a:t> до.</a:t>
            </a:r>
            <a:br>
              <a:rPr lang="ru-RU" sz="2000" cap="small" dirty="0" smtClean="0">
                <a:latin typeface="+mn-lt"/>
                <a:cs typeface="Times New Roman" pitchFamily="18" charset="0"/>
              </a:rPr>
            </a:br>
            <a:r>
              <a:rPr lang="ru-RU" sz="2000" cap="small" dirty="0" smtClean="0">
                <a:latin typeface="+mn-lt"/>
                <a:cs typeface="Times New Roman" pitchFamily="18" charset="0"/>
              </a:rPr>
              <a:t>      </a:t>
            </a:r>
            <a:r>
              <a:rPr lang="ru-RU" cap="small" dirty="0" smtClean="0">
                <a:latin typeface="+mn-lt"/>
                <a:cs typeface="Times New Roman" pitchFamily="18" charset="0"/>
              </a:rPr>
              <a:t>в группе компенсирующей направленности для детей  с нарушением речи в соответствии с программами</a:t>
            </a:r>
            <a:r>
              <a:rPr lang="ru-RU" sz="2000" cap="small" dirty="0" smtClean="0">
                <a:latin typeface="+mn-lt"/>
                <a:cs typeface="Times New Roman" pitchFamily="18" charset="0"/>
              </a:rPr>
              <a:t>: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>
                <a:latin typeface="+mn-lt"/>
              </a:rPr>
              <a:t>    </a:t>
            </a:r>
            <a:r>
              <a:rPr lang="ru-RU" dirty="0" smtClean="0">
                <a:latin typeface="+mn-lt"/>
              </a:rPr>
              <a:t>Программа обучения и воспитания детей с фонетико-фонематическим недоразвитием  речи (старшая группа).    Т.Б. Филичева, Г. В. Чиркина. М.: Просвещение, 1993 год.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>
                <a:latin typeface="+mn-lt"/>
              </a:rPr>
              <a:t>    </a:t>
            </a:r>
            <a:r>
              <a:rPr lang="ru-RU" dirty="0" smtClean="0">
                <a:latin typeface="+mn-lt"/>
              </a:rPr>
              <a:t>Программа обучения детей с недоразвитием фонетического строя речи (подготовительная к школе группа).      </a:t>
            </a:r>
            <a:r>
              <a:rPr lang="en-US" dirty="0" smtClean="0">
                <a:latin typeface="+mn-lt"/>
              </a:rPr>
              <a:t>Г.А. </a:t>
            </a:r>
            <a:r>
              <a:rPr lang="en-US" dirty="0" err="1" smtClean="0">
                <a:latin typeface="+mn-lt"/>
              </a:rPr>
              <a:t>Каше</a:t>
            </a:r>
            <a:r>
              <a:rPr lang="en-US" dirty="0" smtClean="0">
                <a:latin typeface="+mn-lt"/>
              </a:rPr>
              <a:t>, Т.Б. </a:t>
            </a:r>
            <a:r>
              <a:rPr lang="en-US" dirty="0" err="1" smtClean="0">
                <a:latin typeface="+mn-lt"/>
              </a:rPr>
              <a:t>Филичева</a:t>
            </a:r>
            <a:r>
              <a:rPr lang="en-US" dirty="0" smtClean="0">
                <a:latin typeface="+mn-lt"/>
              </a:rPr>
              <a:t>. М.: </a:t>
            </a:r>
            <a:r>
              <a:rPr lang="en-US" dirty="0" err="1" smtClean="0">
                <a:latin typeface="+mn-lt"/>
              </a:rPr>
              <a:t>Просвещение</a:t>
            </a:r>
            <a:r>
              <a:rPr lang="en-US" dirty="0" smtClean="0">
                <a:latin typeface="+mn-lt"/>
              </a:rPr>
              <a:t>, 1978 </a:t>
            </a:r>
            <a:r>
              <a:rPr lang="en-US" dirty="0" err="1" smtClean="0">
                <a:latin typeface="+mn-lt"/>
              </a:rPr>
              <a:t>год</a:t>
            </a:r>
            <a:r>
              <a:rPr lang="en-US" dirty="0" smtClean="0">
                <a:latin typeface="+mn-lt"/>
              </a:rPr>
              <a:t>.</a:t>
            </a:r>
            <a:endParaRPr lang="ru-RU" dirty="0" smtClean="0">
              <a:latin typeface="+mn-lt"/>
            </a:endParaRPr>
          </a:p>
          <a:p>
            <a:pPr lvl="0">
              <a:buFont typeface="Wingdings" pitchFamily="2" charset="2"/>
              <a:buChar char="ü"/>
            </a:pPr>
            <a:r>
              <a:rPr lang="en-US" dirty="0" smtClean="0">
                <a:latin typeface="+mn-lt"/>
              </a:rPr>
              <a:t>     </a:t>
            </a:r>
            <a:r>
              <a:rPr lang="ru-RU" dirty="0" smtClean="0">
                <a:latin typeface="+mn-lt"/>
              </a:rPr>
              <a:t>Подготовка к школе детей с ОНР в условиях специального детского сада» в 2-х ч, Т.Б. Филичева, Г. В. Чиркина . М.Альфа 1993г.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Парциальные программы:</a:t>
            </a:r>
            <a:r>
              <a:rPr lang="ru-RU" sz="1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программы, углубляющие или дополняющие содержание комплексной программы (одно или несколько направлений развития ребенка дошкольного возраста). Парциальные программы реализуются в рамках основной образовательной деятельности дошкольного учреждения</a:t>
            </a:r>
            <a:r>
              <a:rPr lang="ru-RU" sz="1800" b="1" dirty="0" smtClean="0">
                <a:latin typeface="Times New Roman"/>
                <a:ea typeface="Times New Roman"/>
              </a:rPr>
              <a:t>.)</a:t>
            </a:r>
            <a:endParaRPr lang="ru-RU" sz="1800" b="1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785785" y="1557338"/>
            <a:ext cx="7912127" cy="4525962"/>
          </a:xfrm>
        </p:spPr>
        <p:txBody>
          <a:bodyPr/>
          <a:lstStyle/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«Основы Безопасности Жизнедеятельности», под редакцией Р.Б.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Стеркиной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О.Л. Князевой, Н.Н. Авдеевой, 2000.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«Основы здорового образа жизни» под ред. Н.П. Павловой , г.Саратов, «Научная книга», 2009.</a:t>
            </a:r>
          </a:p>
          <a:p>
            <a:pPr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sz="1800" dirty="0" smtClean="0"/>
              <a:t>         «Цветные ладошки»/ Программа художественного воспитания,                                     обучения и развития детей 2 – 7 лет.  И.А. Лыкова. – М.: «Карапуз – Дидактика», 2014.</a:t>
            </a:r>
          </a:p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Дополнительные программы </a:t>
            </a:r>
            <a:r>
              <a:rPr lang="ru-RU" sz="1600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программы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по одному или нескольким направлениям для оказания дополнительных услуг (как платных, так и на бюджетной основе) за рамками основных образовательных программ в студиях, кружках, секциях и т.д.)</a:t>
            </a:r>
            <a:r>
              <a:rPr lang="en-US" dirty="0" smtClean="0">
                <a:solidFill>
                  <a:srgbClr val="002060"/>
                </a:solidFill>
                <a:latin typeface="Constantia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Constantia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71611"/>
            <a:ext cx="8358246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Программа «Добрый мир. Православная культура для малышей».Л.Л. Шевченко, -М.: Центр поддержки культурно-исторических традиций Отечества, 2014г..</a:t>
            </a:r>
          </a:p>
          <a:p>
            <a:pPr marL="342900" lvl="0" indent="-342900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Приобщение детей к истокам русской народной культуры/ О.Л. Князева, М.Д.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Маханева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СПб.: «Детство – Пресс», 2000;</a:t>
            </a:r>
          </a:p>
          <a:p>
            <a:pPr marL="342900" lvl="0" indent="-342900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         Программа «Оригами и развитие ребенка» Т.И.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Тарабариной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.- Изд. Академия развития, 1997;</a:t>
            </a:r>
          </a:p>
          <a:p>
            <a:pPr marL="342900" lvl="0" indent="-342900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  «Бумажная филигрань» А.И.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Быстрицкая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– М.: Айрис-пресс,2008;</a:t>
            </a:r>
            <a:r>
              <a:rPr lang="ru-RU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</a:p>
          <a:p>
            <a:pPr marL="342900" lvl="0" indent="-342900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Программа «Умелые ручки» И.А. Лыкова</a:t>
            </a:r>
            <a:r>
              <a:rPr lang="ru-RU" dirty="0" smtClean="0">
                <a:latin typeface="Times New Roman"/>
                <a:ea typeface="Times New Roman"/>
              </a:rPr>
              <a:t>.-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М.: Издательский дом     «Цветной мир», 2014;</a:t>
            </a:r>
            <a:endParaRPr lang="ru-RU" spc="-5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latin typeface="+mn-lt"/>
              </a:rPr>
              <a:t>             «Ладушки» И.И. </a:t>
            </a:r>
            <a:r>
              <a:rPr lang="ru-RU" dirty="0" err="1" smtClean="0">
                <a:latin typeface="+mn-lt"/>
              </a:rPr>
              <a:t>Каплунова</a:t>
            </a:r>
            <a:r>
              <a:rPr lang="ru-RU" dirty="0" smtClean="0">
                <a:latin typeface="+mn-lt"/>
              </a:rPr>
              <a:t>,</a:t>
            </a:r>
            <a:r>
              <a:rPr lang="ru-RU" dirty="0" smtClean="0"/>
              <a:t> </a:t>
            </a:r>
            <a:r>
              <a:rPr lang="ru-RU" dirty="0" smtClean="0">
                <a:latin typeface="+mn-lt"/>
              </a:rPr>
              <a:t>И.А. </a:t>
            </a:r>
            <a:r>
              <a:rPr lang="ru-RU" dirty="0" err="1" smtClean="0">
                <a:latin typeface="+mn-lt"/>
              </a:rPr>
              <a:t>Новоскольцева</a:t>
            </a:r>
            <a:r>
              <a:rPr lang="ru-RU" dirty="0" smtClean="0">
                <a:latin typeface="+mn-lt"/>
              </a:rPr>
              <a:t>  .     </a:t>
            </a:r>
            <a:endParaRPr lang="ru-RU" dirty="0" smtClean="0">
              <a:solidFill>
                <a:srgbClr val="002060"/>
              </a:solidFill>
              <a:latin typeface="+mn-lt"/>
              <a:ea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1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режима пребывания детей в ДОУ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328424"/>
            <a:ext cx="678661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352425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 дня для разных возрастных групп в холодный и тёплый периоды года установлен в соответствии с функциональными возможностями ребёнка, его возрастом и состоянием здоровья. </a:t>
            </a:r>
          </a:p>
          <a:p>
            <a:pPr marL="273050" lvl="0" indent="352425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 работы ДОУ: 12 часов: с 7.00 до 19.00 при пятидневной рабочей неделе с четырёхразовым питанием.</a:t>
            </a:r>
          </a:p>
          <a:p>
            <a:pPr marL="273050" lvl="0" indent="352425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год в детском саду начинается 1 сентября и заканчивается 31 мая. </a:t>
            </a:r>
          </a:p>
          <a:p>
            <a:pPr marL="273050" lvl="0" indent="352425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летние месяцы проводится оздоровительная работа с детьми.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3335_shk">
  <a:themeElements>
    <a:clrScheme name="елочный">
      <a:dk1>
        <a:srgbClr val="003300"/>
      </a:dk1>
      <a:lt1>
        <a:srgbClr val="99FF99"/>
      </a:lt1>
      <a:dk2>
        <a:srgbClr val="006600"/>
      </a:dk2>
      <a:lt2>
        <a:srgbClr val="99FF66"/>
      </a:lt2>
      <a:accent1>
        <a:srgbClr val="FFFF00"/>
      </a:accent1>
      <a:accent2>
        <a:srgbClr val="66FF33"/>
      </a:accent2>
      <a:accent3>
        <a:srgbClr val="009900"/>
      </a:accent3>
      <a:accent4>
        <a:srgbClr val="FFFF99"/>
      </a:accent4>
      <a:accent5>
        <a:srgbClr val="6600FF"/>
      </a:accent5>
      <a:accent6>
        <a:srgbClr val="CCFF33"/>
      </a:accent6>
      <a:hlink>
        <a:srgbClr val="0000FF"/>
      </a:hlink>
      <a:folHlink>
        <a:srgbClr val="00CC6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43335_shk</Template>
  <TotalTime>142</TotalTime>
  <Words>1150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43335_shk</vt:lpstr>
      <vt:lpstr>Слайд 1</vt:lpstr>
      <vt:lpstr>Основная образовательная программа муниципального бюджетного дошкольного образовательного учреждения «Детский сад № 81» Энгельсского района Саратовской области (Далее – Программа) разработана в соответствии с федеральным государственным образовательным стандартом дошкольного образования.</vt:lpstr>
      <vt:lpstr>Слайд 3</vt:lpstr>
      <vt:lpstr>Слайд 4</vt:lpstr>
      <vt:lpstr>Слайд 5</vt:lpstr>
      <vt:lpstr>Слайд 6</vt:lpstr>
      <vt:lpstr> Парциальные программы:  (программы, углубляющие или дополняющие содержание комплексной программы (одно или несколько направлений развития ребенка дошкольного возраста). Парциальные программы реализуются в рамках основной образовательной деятельности дошкольного учреждения.)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21</cp:revision>
  <dcterms:created xsi:type="dcterms:W3CDTF">2015-05-31T16:20:37Z</dcterms:created>
  <dcterms:modified xsi:type="dcterms:W3CDTF">2015-06-01T14:53:28Z</dcterms:modified>
</cp:coreProperties>
</file>