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3" r:id="rId1"/>
  </p:sldMasterIdLst>
  <p:notesMasterIdLst>
    <p:notesMasterId r:id="rId31"/>
  </p:notesMasterIdLst>
  <p:sldIdLst>
    <p:sldId id="305" r:id="rId2"/>
    <p:sldId id="316" r:id="rId3"/>
    <p:sldId id="257" r:id="rId4"/>
    <p:sldId id="315" r:id="rId5"/>
    <p:sldId id="285" r:id="rId6"/>
    <p:sldId id="290" r:id="rId7"/>
    <p:sldId id="259" r:id="rId8"/>
    <p:sldId id="275" r:id="rId9"/>
    <p:sldId id="302" r:id="rId10"/>
    <p:sldId id="260" r:id="rId11"/>
    <p:sldId id="307" r:id="rId12"/>
    <p:sldId id="310" r:id="rId13"/>
    <p:sldId id="311" r:id="rId14"/>
    <p:sldId id="312" r:id="rId15"/>
    <p:sldId id="264" r:id="rId16"/>
    <p:sldId id="265" r:id="rId17"/>
    <p:sldId id="267" r:id="rId18"/>
    <p:sldId id="270" r:id="rId19"/>
    <p:sldId id="271" r:id="rId20"/>
    <p:sldId id="295" r:id="rId21"/>
    <p:sldId id="273" r:id="rId22"/>
    <p:sldId id="317" r:id="rId23"/>
    <p:sldId id="276" r:id="rId24"/>
    <p:sldId id="277" r:id="rId25"/>
    <p:sldId id="292" r:id="rId26"/>
    <p:sldId id="301" r:id="rId27"/>
    <p:sldId id="279" r:id="rId28"/>
    <p:sldId id="282" r:id="rId29"/>
    <p:sldId id="31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66"/>
    <a:srgbClr val="006600"/>
    <a:srgbClr val="EB474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>
        <p:scale>
          <a:sx n="50" d="100"/>
          <a:sy n="50" d="100"/>
        </p:scale>
        <p:origin x="-193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680AE4-74A6-481E-B4D7-B1F8C58EBBEF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938546-A0A3-4B6D-9020-625FFCD82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0125D4-403D-4BE0-903A-B285C813E580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0F361F-A602-405A-BAB4-D853935189D6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C264428-EA2A-47FD-88F9-1A25FA5D614B}" type="datetimeFigureOut">
              <a:rPr lang="ru-RU" smtClean="0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3BD796-A83B-4EE3-AB2F-AC97893777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2E513A-11C6-4303-9D85-EA5BBDAB1A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ECD23EB-E808-4A28-98C1-CF1244D97F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3713-E08F-4EEC-99AC-A9B9C5910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3BD8-6907-4211-B6F1-ED9AD4C39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8F9F84-D7C2-405E-A1DD-5B61A98304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B6ED8A49-6FB6-4533-B0EE-0862D23301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DB3B94-D32D-4F8F-A171-750043459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47C1D7-5E40-4803-B7E4-FF19E40C3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B21C52-1FF2-4753-A1B6-C46FC9BB6C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F2374B-9515-4CE7-AED2-15BE76F03D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3F8BCA-CA34-4D54-8B45-AD25313479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8007E3-D02F-45E0-AEB0-43A172202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31BCC63-5532-47DA-8ADD-C5230C63D5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  <p:sldLayoutId id="2147484416" r:id="rId13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11" Type="http://schemas.openxmlformats.org/officeDocument/2006/relationships/image" Target="../media/image21.gif"/><Relationship Id="rId5" Type="http://schemas.openxmlformats.org/officeDocument/2006/relationships/image" Target="../media/image52.jpeg"/><Relationship Id="rId10" Type="http://schemas.openxmlformats.org/officeDocument/2006/relationships/image" Target="../media/image57.gif"/><Relationship Id="rId4" Type="http://schemas.openxmlformats.org/officeDocument/2006/relationships/image" Target="../media/image51.jpeg"/><Relationship Id="rId9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pravda.ru/users/pravilnoe-pitanie/post92331063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yandex.ru/search?text=%D0%BA%D0%B0%D1%80%D1%82%D0%B8%D0%BD%D0%BA%D0%B8%20%20%20%20%20%D1%80%D0%B0%D1%86%D0%B8%D0%BE%D0%BD%D0%B0%D0%BB%D1%8C%D0%BD%D0%BE%D0%B5%20%D0%BF%D0%B8%D1%82%D0%B0%D0%BD%D0%B8%D0%B5&amp;stype=image&amp;clid=4048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50" y="642938"/>
            <a:ext cx="8643938" cy="392906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88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800" b="1" dirty="0" smtClean="0">
                <a:solidFill>
                  <a:schemeClr val="tx2"/>
                </a:solidFill>
              </a:rPr>
              <a:t>Здоровое</a:t>
            </a:r>
            <a:r>
              <a:rPr lang="ru-RU" sz="5400" b="1" dirty="0" smtClean="0">
                <a:solidFill>
                  <a:schemeClr val="tx2"/>
                </a:solidFill>
              </a:rPr>
              <a:t> питание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457200" y="413827"/>
            <a:ext cx="7239000" cy="956696"/>
          </a:xfr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43313"/>
            <a:ext cx="8229600" cy="26654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Завтрак (дома).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Завтрак (второй в школе).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Обед.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Полдник.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Ужин.</a:t>
            </a:r>
          </a:p>
        </p:txBody>
      </p:sp>
      <p:pic>
        <p:nvPicPr>
          <p:cNvPr id="13316" name="Picture 5" descr="j02237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785938"/>
            <a:ext cx="30543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час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500188"/>
            <a:ext cx="24288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8286750" cy="585787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38550" y="158750"/>
            <a:ext cx="4872038" cy="1041400"/>
          </a:xfrm>
        </p:spPr>
      </p:pic>
      <p:sp>
        <p:nvSpPr>
          <p:cNvPr id="17411" name="Текст 10"/>
          <p:cNvSpPr>
            <a:spLocks noGrp="1"/>
          </p:cNvSpPr>
          <p:nvPr>
            <p:ph type="subTitle" idx="1"/>
          </p:nvPr>
        </p:nvSpPr>
        <p:spPr>
          <a:xfrm>
            <a:off x="2786063" y="1000125"/>
            <a:ext cx="6143625" cy="2571750"/>
          </a:xfrm>
        </p:spPr>
        <p:txBody>
          <a:bodyPr/>
          <a:lstStyle/>
          <a:p>
            <a:pPr algn="just"/>
            <a:r>
              <a:rPr lang="ru-RU" sz="2400" smtClean="0"/>
              <a:t>То, чем позавтракал утром, влияет на наше настроение и самочувствие весь день. Вкусный </a:t>
            </a:r>
            <a:r>
              <a:rPr lang="ru-RU" sz="2400" b="1" smtClean="0"/>
              <a:t>завтрак</a:t>
            </a:r>
            <a:r>
              <a:rPr lang="ru-RU" sz="2400" smtClean="0"/>
              <a:t> должен быть здоровым и разносторонним, но ни в коем случае однообразным. Общее мнение такое, что на </a:t>
            </a:r>
            <a:r>
              <a:rPr lang="ru-RU" sz="2400" b="1" smtClean="0"/>
              <a:t>завтрак</a:t>
            </a:r>
            <a:r>
              <a:rPr lang="ru-RU" sz="2400" smtClean="0"/>
              <a:t> надо обязательно есть кашу</a:t>
            </a:r>
            <a:r>
              <a:rPr lang="ru-RU" smtClean="0"/>
              <a:t>. </a:t>
            </a:r>
          </a:p>
        </p:txBody>
      </p:sp>
      <p:pic>
        <p:nvPicPr>
          <p:cNvPr id="17412" name="Содержимое 9" descr="16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85750"/>
            <a:ext cx="2428875" cy="2863850"/>
          </a:xfrm>
        </p:spPr>
      </p:pic>
      <p:pic>
        <p:nvPicPr>
          <p:cNvPr id="17413" name="Содержимое 5" descr="ть.jpg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286375" y="3646488"/>
            <a:ext cx="3857625" cy="2892425"/>
          </a:xfrm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285750" y="4071938"/>
            <a:ext cx="5000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50875" indent="-514350">
              <a:buFontTx/>
              <a:buAutoNum type="arabicPeriod"/>
            </a:pPr>
            <a:r>
              <a:rPr lang="ru-RU" sz="2800"/>
              <a:t>Каша.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Хлеб с маслом.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Чай сладкий.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-6350"/>
            <a:ext cx="4511675" cy="1165225"/>
          </a:xfrm>
        </p:spPr>
      </p:pic>
      <p:sp>
        <p:nvSpPr>
          <p:cNvPr id="18435" name="Текст 6"/>
          <p:cNvSpPr>
            <a:spLocks noGrp="1"/>
          </p:cNvSpPr>
          <p:nvPr>
            <p:ph type="body" sz="half" idx="1"/>
          </p:nvPr>
        </p:nvSpPr>
        <p:spPr>
          <a:xfrm>
            <a:off x="285750" y="3500438"/>
            <a:ext cx="5072063" cy="271462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1. Котлета  (рыбная, мясная),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2.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3. Сок, компот, напиток, чай.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4. Хлеб.</a:t>
            </a:r>
          </a:p>
        </p:txBody>
      </p:sp>
      <p:pic>
        <p:nvPicPr>
          <p:cNvPr id="18436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357188"/>
            <a:ext cx="2500313" cy="1914525"/>
          </a:xfrm>
        </p:spPr>
      </p:pic>
      <p:pic>
        <p:nvPicPr>
          <p:cNvPr id="18437" name="Содержимое 5" descr="лдж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964238" y="3084513"/>
            <a:ext cx="3179762" cy="3440112"/>
          </a:xfrm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2928938" y="1071563"/>
            <a:ext cx="59293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Хороший </a:t>
            </a:r>
            <a:r>
              <a:rPr lang="ru-RU" sz="2000" b="1"/>
              <a:t>завтрак</a:t>
            </a:r>
            <a:r>
              <a:rPr lang="ru-RU" sz="2000"/>
              <a:t> - это не значит наесться так, чтобы потом нельзя было встать со стула. Хороший </a:t>
            </a:r>
            <a:r>
              <a:rPr lang="ru-RU" sz="2000" b="1"/>
              <a:t>завтрак</a:t>
            </a:r>
            <a:r>
              <a:rPr lang="ru-RU" sz="2000"/>
              <a:t> подразумевает оптимальное сочетание продуктов, содержащих белки, углеводы, жиры, витамины и другие полезные вещества, нужны организму после сна.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713" y="182563"/>
            <a:ext cx="8059737" cy="877887"/>
          </a:xfrm>
        </p:spPr>
      </p:pic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2571750"/>
            <a:ext cx="3786187" cy="348297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1. Суп, борщ, щи.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2. Биточки, котлеты,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3.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4. Компот из сухофруктов.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5. Хлеб.</a:t>
            </a:r>
          </a:p>
        </p:txBody>
      </p:sp>
      <p:pic>
        <p:nvPicPr>
          <p:cNvPr id="19460" name="Содержимое 4" descr="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145689"/>
            <a:ext cx="3521075" cy="3434985"/>
          </a:xfrm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57188" y="1071563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Обе́д</a:t>
            </a:r>
            <a:r>
              <a:rPr lang="ru-RU" sz="2400"/>
              <a:t> — как правило, второй или третий приём пищи в день (обычно после первого либо второго завтрака). Как правило на </a:t>
            </a:r>
            <a:r>
              <a:rPr lang="ru-RU" sz="2400" b="1"/>
              <a:t>обед</a:t>
            </a:r>
            <a:r>
              <a:rPr lang="ru-RU" sz="2400"/>
              <a:t> подается горячая пища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457200" y="385863"/>
            <a:ext cx="7239000" cy="1012623"/>
          </a:xfrm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Попрыгать.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Почитать книгу.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Порисовать.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Потанцевать.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Побегать.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Поиграть с конструктором.</a:t>
            </a:r>
          </a:p>
        </p:txBody>
      </p:sp>
      <p:pic>
        <p:nvPicPr>
          <p:cNvPr id="13316" name="Picture 4" descr="j0178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43063"/>
            <a:ext cx="25304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457200" y="385863"/>
            <a:ext cx="7239000" cy="1012623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3200" smtClean="0"/>
              <a:t>Можно на полдник есть булочки, вафли, печенье с чаем, соком или молоком.</a:t>
            </a:r>
          </a:p>
        </p:txBody>
      </p:sp>
      <p:pic>
        <p:nvPicPr>
          <p:cNvPr id="14342" name="Picture 6" descr="j03169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571875"/>
            <a:ext cx="35480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i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3643313"/>
            <a:ext cx="17351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8" descr="CA6YFXP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571875"/>
            <a:ext cx="2000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941794" y="277813"/>
            <a:ext cx="7717612" cy="1143000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6128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запеканки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творог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омлет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кефир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простоквашу</a:t>
            </a:r>
          </a:p>
        </p:txBody>
      </p:sp>
      <p:pic>
        <p:nvPicPr>
          <p:cNvPr id="16396" name="Picture 12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 contrast="36000"/>
          </a:blip>
          <a:srcRect/>
          <a:stretch>
            <a:fillRect/>
          </a:stretch>
        </p:blipFill>
        <p:spPr>
          <a:xfrm>
            <a:off x="4071938" y="4286250"/>
            <a:ext cx="1943100" cy="1014413"/>
          </a:xfrm>
          <a:noFill/>
        </p:spPr>
      </p:pic>
      <p:pic>
        <p:nvPicPr>
          <p:cNvPr id="16390" name="Picture 6" descr="53"/>
          <p:cNvPicPr>
            <a:picLocks noChangeAspect="1" noChangeArrowheads="1"/>
          </p:cNvPicPr>
          <p:nvPr/>
        </p:nvPicPr>
        <p:blipFill>
          <a:blip r:embed="rId4">
            <a:lum contrast="54000"/>
          </a:blip>
          <a:srcRect/>
          <a:stretch>
            <a:fillRect/>
          </a:stretch>
        </p:blipFill>
        <p:spPr bwMode="auto">
          <a:xfrm>
            <a:off x="7500938" y="4214813"/>
            <a:ext cx="11445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39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3786188" y="3071813"/>
            <a:ext cx="20177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38"/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>
            <a:off x="6443663" y="2997200"/>
            <a:ext cx="194468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26"/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/>
          <a:stretch>
            <a:fillRect/>
          </a:stretch>
        </p:blipFill>
        <p:spPr bwMode="auto">
          <a:xfrm>
            <a:off x="4643438" y="5429250"/>
            <a:ext cx="21621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8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8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8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8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8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457200" y="385863"/>
            <a:ext cx="7239000" cy="1012623"/>
          </a:xfrm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 rot="561988">
            <a:off x="2754313" y="5197475"/>
            <a:ext cx="5637212" cy="885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разнообразие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 rot="-519410">
            <a:off x="474663" y="3648075"/>
            <a:ext cx="6765925" cy="776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умеренность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842968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СВОЕВРЕМЕННОСТЬ</a:t>
            </a:r>
            <a:endParaRPr lang="ru-RU" sz="4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ctangle 10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914400" y="279337"/>
            <a:ext cx="7772400" cy="1139952"/>
          </a:xfrm>
        </p:spPr>
      </p:pic>
      <p:pic>
        <p:nvPicPr>
          <p:cNvPr id="20489" name="Picture 9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4000"/>
          </a:blip>
          <a:srcRect/>
          <a:stretch>
            <a:fillRect/>
          </a:stretch>
        </p:blipFill>
        <p:spPr>
          <a:xfrm>
            <a:off x="3071813" y="4286250"/>
            <a:ext cx="2757487" cy="2020888"/>
          </a:xfrm>
          <a:noFill/>
        </p:spPr>
      </p:pic>
      <p:pic>
        <p:nvPicPr>
          <p:cNvPr id="20484" name="Picture 4" descr="моркрвь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785813" y="1571625"/>
            <a:ext cx="22590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огурцы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6786563" y="1500188"/>
            <a:ext cx="2022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редиска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6929438" y="3643313"/>
            <a:ext cx="17018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редиска2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4214813" y="1500188"/>
            <a:ext cx="16573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тыква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571500" y="4071938"/>
            <a:ext cx="22050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J007617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2643188"/>
            <a:ext cx="2024063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J007617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0688" y="2714625"/>
            <a:ext cx="1560512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j022377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38" y="4929188"/>
            <a:ext cx="21669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88913"/>
            <a:ext cx="8242300" cy="1109662"/>
          </a:xfrm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135731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b="1" smtClean="0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sz="2000" i="1" smtClean="0"/>
              <a:t>древнегреческий философ Сократ(470-399 до н.э.)</a:t>
            </a:r>
          </a:p>
        </p:txBody>
      </p:sp>
      <p:pic>
        <p:nvPicPr>
          <p:cNvPr id="4100" name="Picture 3" descr="j01779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Кроссворд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611188" y="0"/>
            <a:ext cx="8532812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403350" y="8366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Я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1979613" y="836613"/>
            <a:ext cx="334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627313" y="836613"/>
            <a:ext cx="334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132138" y="8366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779838" y="8366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284663" y="8366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779838" y="11969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779838" y="17002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779838" y="2133600"/>
            <a:ext cx="32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708400" y="2565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3779838" y="29972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779838" y="34290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6156325" y="2060575"/>
            <a:ext cx="334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640513" y="2081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7143750" y="20812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7793038" y="2081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8367713" y="20812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4192588" y="2584450"/>
            <a:ext cx="334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4767263" y="25844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5435600" y="256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6084888" y="256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1384300" y="344805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1816100" y="34480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2463800" y="3448050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3040063" y="344805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6208713" y="3881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6640513" y="38814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7216775" y="38814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7793038" y="38814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5056188" y="56086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5416550" y="56086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5992813" y="56086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6567488" y="56086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7216775" y="56086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7793038" y="56086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2535238" y="3016250"/>
            <a:ext cx="334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2535238" y="3881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6084888" y="12684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6084888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6084888" y="2997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6135688" y="34480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7308850" y="34290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288213" y="43132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72754" name="Text Box 50"/>
          <p:cNvSpPr txBox="1">
            <a:spLocks noChangeArrowheads="1"/>
          </p:cNvSpPr>
          <p:nvPr/>
        </p:nvSpPr>
        <p:spPr bwMode="auto">
          <a:xfrm>
            <a:off x="7288213" y="47450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7288213" y="5248275"/>
            <a:ext cx="334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475" y="7842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7885113" y="11969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72758" name="Text Box 54"/>
          <p:cNvSpPr txBox="1">
            <a:spLocks noChangeArrowheads="1"/>
          </p:cNvSpPr>
          <p:nvPr/>
        </p:nvSpPr>
        <p:spPr bwMode="auto">
          <a:xfrm>
            <a:off x="7885113" y="16287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0"/>
                            </p:stCondLst>
                            <p:childTnLst>
                              <p:par>
                                <p:cTn id="2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000"/>
                            </p:stCondLst>
                            <p:childTnLst>
                              <p:par>
                                <p:cTn id="308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00"/>
                            </p:stCondLst>
                            <p:childTnLst>
                              <p:par>
                                <p:cTn id="3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"/>
                            </p:stCondLst>
                            <p:childTnLst>
                              <p:par>
                                <p:cTn id="35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500"/>
                            </p:stCondLst>
                            <p:childTnLst>
                              <p:par>
                                <p:cTn id="37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00"/>
                            </p:stCondLst>
                            <p:childTnLst>
                              <p:par>
                                <p:cTn id="39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2" grpId="0"/>
      <p:bldP spid="72713" grpId="0"/>
      <p:bldP spid="72714" grpId="0"/>
      <p:bldP spid="72715" grpId="0"/>
      <p:bldP spid="72716" grpId="0"/>
      <p:bldP spid="72718" grpId="0"/>
      <p:bldP spid="72719" grpId="0"/>
      <p:bldP spid="72720" grpId="0"/>
      <p:bldP spid="72721" grpId="0"/>
      <p:bldP spid="72722" grpId="0"/>
      <p:bldP spid="72722" grpId="1"/>
      <p:bldP spid="72723" grpId="0"/>
      <p:bldP spid="72724" grpId="0"/>
      <p:bldP spid="72725" grpId="0"/>
      <p:bldP spid="72726" grpId="0"/>
      <p:bldP spid="72727" grpId="0"/>
      <p:bldP spid="72728" grpId="0"/>
      <p:bldP spid="72729" grpId="0"/>
      <p:bldP spid="72730" grpId="0"/>
      <p:bldP spid="72731" grpId="0"/>
      <p:bldP spid="72732" grpId="0"/>
      <p:bldP spid="72733" grpId="0"/>
      <p:bldP spid="72734" grpId="0"/>
      <p:bldP spid="72735" grpId="0"/>
      <p:bldP spid="72736" grpId="0"/>
      <p:bldP spid="72737" grpId="0"/>
      <p:bldP spid="72738" grpId="0"/>
      <p:bldP spid="72739" grpId="0"/>
      <p:bldP spid="72740" grpId="0"/>
      <p:bldP spid="72741" grpId="0"/>
      <p:bldP spid="72742" grpId="0"/>
      <p:bldP spid="72743" grpId="0"/>
      <p:bldP spid="72744" grpId="0"/>
      <p:bldP spid="72745" grpId="0"/>
      <p:bldP spid="72746" grpId="0"/>
      <p:bldP spid="72747" grpId="0"/>
      <p:bldP spid="72748" grpId="0"/>
      <p:bldP spid="72749" grpId="0"/>
      <p:bldP spid="72750" grpId="0"/>
      <p:bldP spid="72751" grpId="0"/>
      <p:bldP spid="72752" grpId="0"/>
      <p:bldP spid="72753" grpId="0"/>
      <p:bldP spid="72754" grpId="0"/>
      <p:bldP spid="72755" grpId="0"/>
      <p:bldP spid="72756" grpId="0"/>
      <p:bldP spid="72757" grpId="0"/>
      <p:bldP spid="727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500438" y="1571625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Витамины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357563" y="2708275"/>
            <a:ext cx="2500312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/>
              <a:t>Овощи, фрукты</a:t>
            </a: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4643438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0725" name="Рисунок 12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571875"/>
            <a:ext cx="37417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13" descr="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14375"/>
            <a:ext cx="292893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4" descr="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7575" y="765175"/>
            <a:ext cx="27178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5" descr="(1)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5718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36513"/>
            <a:ext cx="8656638" cy="2236787"/>
          </a:xfrm>
        </p:spPr>
      </p:pic>
      <p:sp>
        <p:nvSpPr>
          <p:cNvPr id="31747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2357438"/>
            <a:ext cx="4214812" cy="40005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      </a:t>
            </a:r>
            <a:r>
              <a:rPr lang="ru-RU" sz="3200" smtClean="0"/>
              <a:t>Правильное питание должно обеспечить поступление в организм всех необходимых веществ: углеводов, жиров, белков и витаминов.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31748" name="Содержимое 4" descr="0_2314b_4f69a0fa_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434696"/>
            <a:ext cx="3810000" cy="2861733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457200" y="385863"/>
            <a:ext cx="7239000" cy="1012623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Главное – не переедайте.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Ешьте в одно и то же время простую, свежеприготовленную пищу, которая легко усваивается и соответствует потребностям организма.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Тщательно пережевывайте пищу, не спешите глотать.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Мойте фрукты и овощи перед едой.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Перед приемом пищи мысленно поблагодарите всех, кто принял участие в создании продуктов, из которых приготовлена пища. И конечно, тех, кто приготовил вам еду.</a:t>
            </a:r>
          </a:p>
        </p:txBody>
      </p:sp>
      <p:pic>
        <p:nvPicPr>
          <p:cNvPr id="38916" name="Picture 4" descr="j02895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285875"/>
            <a:ext cx="1371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457200" y="385641"/>
            <a:ext cx="7242175" cy="1013067"/>
          </a:xfrm>
        </p:spPr>
      </p:pic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2500313"/>
            <a:ext cx="3810000" cy="36210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b="1" smtClean="0"/>
              <a:t>Борщ.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вода, молоко, чай;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картофель, капуста, свекла, огурец, помидор, лук, редис;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соль, сахар;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майонез, сметана.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2428875"/>
            <a:ext cx="3810000" cy="370205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arenR" startAt="2"/>
            </a:pPr>
            <a:r>
              <a:rPr lang="ru-RU" sz="2400" b="1" smtClean="0"/>
              <a:t>Гречневая каша.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вода, молоко;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макароны, рис, пшено, гречка;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соль, сахар;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масло растительное, масло сливочное.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7088" y="1357313"/>
            <a:ext cx="79406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/>
              <a:t>Задание: </a:t>
            </a:r>
            <a:r>
              <a:rPr lang="ru-RU" sz="2400"/>
              <a:t>приготовьте традиционные русские блюда (выберите продукты, необходимые для приготовления блюда)</a:t>
            </a:r>
          </a:p>
        </p:txBody>
      </p:sp>
      <p:pic>
        <p:nvPicPr>
          <p:cNvPr id="28678" name="Picture 6" descr="j02237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5214938"/>
            <a:ext cx="16557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j025448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5357813"/>
            <a:ext cx="165576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build="p"/>
      <p:bldP spid="286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58750"/>
            <a:ext cx="8242300" cy="1328738"/>
          </a:xfrm>
        </p:spPr>
      </p:pic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628775"/>
            <a:ext cx="7885112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красивый	ловкий	статный	крепкий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сутулый	бледный	стройный	неуклюжий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сильный	румяный	толстый	подтянутый</a:t>
            </a:r>
            <a:endParaRPr lang="ru-RU" sz="2400" i="1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0964" name="Picture 4" descr="BD13694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357563"/>
            <a:ext cx="17891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628775"/>
            <a:ext cx="7885112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Красивый		ловкий		статный		крепкий		стройный		сильный		румяный		подтянутый</a:t>
            </a:r>
            <a:endParaRPr lang="ru-RU" sz="2400" i="1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1987" name="Picture 4" descr="AG00222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214688"/>
            <a:ext cx="2884487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AG00584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928938"/>
            <a:ext cx="2236787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8750"/>
            <a:ext cx="8705850" cy="1328738"/>
          </a:xfrm>
        </p:spPr>
      </p:pic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Правильное питание.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Соблюдение режима дня.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Закаливание (физические упражнения, спорт).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Правильная организация труда и отдыха.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Соблюдение правил гигиены.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Доброе сердце, добрые дела, поступки.</a:t>
            </a:r>
          </a:p>
        </p:txBody>
      </p:sp>
      <p:pic>
        <p:nvPicPr>
          <p:cNvPr id="32772" name="Picture 4" descr="BD13666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5157788"/>
            <a:ext cx="34290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33350"/>
            <a:ext cx="8242300" cy="963613"/>
          </a:xfrm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Расскажи о своем любимом блюде.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Чем оно полезно?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500063" y="5000625"/>
            <a:ext cx="8215312" cy="164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13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Будьте здоровы!</a:t>
            </a:r>
          </a:p>
        </p:txBody>
      </p:sp>
      <p:pic>
        <p:nvPicPr>
          <p:cNvPr id="46085" name="Рисунок 6" descr="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214563"/>
            <a:ext cx="6858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44519" y="320675"/>
            <a:ext cx="3064362" cy="1143000"/>
          </a:xfrm>
        </p:spPr>
      </p:pic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857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000" smtClean="0">
                <a:hlinkClick r:id="rId3"/>
              </a:rPr>
              <a:t>http://blogs.pravda.ru/users/pravilnoe-pitanie/post92331063/</a:t>
            </a:r>
            <a:endParaRPr lang="ru-RU" sz="2000" smtClean="0"/>
          </a:p>
          <a:p>
            <a:pPr>
              <a:buFont typeface="Wingdings 2" pitchFamily="18" charset="2"/>
              <a:buNone/>
            </a:pPr>
            <a:r>
              <a:rPr lang="en-US" sz="2000" smtClean="0">
                <a:hlinkClick r:id="rId4"/>
              </a:rPr>
              <a:t>http://images.yandex.ru/search?text=%D0%BA%D0%B0%D1%80%D1%82%D0%B8%D0%BD%D0%BA%D0%B8%20%20%20%20%20%D1%80%D0%B0%D1%86%D0%B8%D0%BE%D0%BD%D0%B0%D0%BB%D1%8C%D0%BD%D0%BE%D0%B5%20%D0%BF%D0%B8%D1%82%D0%B0%D0%BD%D0%B8%D0%B5&amp;stype=image&amp;clid=40488</a:t>
            </a:r>
            <a:endParaRPr lang="ru-RU" sz="2000" smtClean="0"/>
          </a:p>
          <a:p>
            <a:pPr>
              <a:buFont typeface="Wingdings 2" pitchFamily="18" charset="2"/>
              <a:buNone/>
            </a:pPr>
            <a:r>
              <a:rPr lang="en-US" sz="2000" u="sng" smtClean="0"/>
              <a:t>http://yandex.ru/yandsearch?text=+%D0%B7%D0%B0%D0%B3%D0%B0%D0%B4%D0%BA%D0%B8+%D0%BE%D0%B2%D0%BE%D1%89%D0%B8+%D1%84%D1%80%D1%83%D0%BA%D1%82%D1%8B&amp;clid=40316&amp;lr=65&amp;ex=v11&amp;stpar2=%2Fh1%2Ftm46%2Fs2&amp;stpar4=%2Fs2&amp;stpar1=%2Fu0</a:t>
            </a:r>
            <a:endParaRPr lang="ru-RU" sz="2000" u="sng" smtClean="0"/>
          </a:p>
          <a:p>
            <a:pPr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457200" y="385863"/>
            <a:ext cx="7239000" cy="1012623"/>
          </a:xfrm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229600" cy="470852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дня.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питания, правильное питание.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Закаливание.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Физический труд.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правила гигиены.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«Ради крепкого здоровья – мойте руки чаще».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6"/>
            </a:pPr>
            <a:r>
              <a:rPr lang="ru-RU" sz="2000" smtClean="0"/>
              <a:t>Правила поведения за столом.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«Когда я ем, я глух и нем!»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b="1" i="1" smtClean="0"/>
              <a:t>Скажем «Нет!» </a:t>
            </a:r>
            <a:r>
              <a:rPr lang="ru-RU" sz="2000" smtClean="0"/>
              <a:t>вредным привычкам (употребление алкогольных напитков, табакокурение ).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Доброе отношение к людям, к окружающей нас природе, животным.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Правильная организация отдыха и труда.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5" y="277813"/>
            <a:ext cx="3686175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171" name="Текст 4"/>
          <p:cNvSpPr>
            <a:spLocks noGrp="1"/>
          </p:cNvSpPr>
          <p:nvPr>
            <p:ph type="body" sz="half" idx="1"/>
          </p:nvPr>
        </p:nvSpPr>
        <p:spPr>
          <a:xfrm>
            <a:off x="0" y="285750"/>
            <a:ext cx="5286375" cy="628650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   Чтоб ты не был хилым, вялым,</a:t>
            </a:r>
            <a:br>
              <a:rPr lang="ru-RU" sz="2400" smtClean="0"/>
            </a:br>
            <a:r>
              <a:rPr lang="ru-RU" sz="2400" smtClean="0"/>
              <a:t>Не лежал под одеялом, </a:t>
            </a:r>
            <a:br>
              <a:rPr lang="ru-RU" sz="2400" smtClean="0"/>
            </a:br>
            <a:r>
              <a:rPr lang="ru-RU" sz="2400" smtClean="0"/>
              <a:t>Не хворал и был в порядке, </a:t>
            </a:r>
            <a:br>
              <a:rPr lang="ru-RU" sz="2400" smtClean="0"/>
            </a:br>
            <a:r>
              <a:rPr lang="ru-RU" sz="2400" smtClean="0"/>
              <a:t>Делай каждый день зарядку!</a:t>
            </a:r>
            <a:br>
              <a:rPr lang="ru-RU" sz="2400" smtClean="0"/>
            </a:br>
            <a:r>
              <a:rPr lang="ru-RU" sz="2400" smtClean="0"/>
              <a:t>Позабудь про телевизор,</a:t>
            </a:r>
            <a:br>
              <a:rPr lang="ru-RU" sz="2400" smtClean="0"/>
            </a:br>
            <a:r>
              <a:rPr lang="ru-RU" sz="2400" smtClean="0"/>
              <a:t>Mapш нa улицу гулять -</a:t>
            </a:r>
            <a:br>
              <a:rPr lang="ru-RU" sz="2400" smtClean="0"/>
            </a:br>
            <a:r>
              <a:rPr lang="ru-RU" sz="2400" smtClean="0"/>
              <a:t>Ведь полезней для здоровья</a:t>
            </a:r>
            <a:br>
              <a:rPr lang="ru-RU" sz="2400" smtClean="0"/>
            </a:br>
            <a:r>
              <a:rPr lang="ru-RU" sz="2400" smtClean="0"/>
              <a:t>Свежим воздухом дышать.</a:t>
            </a:r>
            <a:br>
              <a:rPr lang="ru-RU" sz="2400" smtClean="0"/>
            </a:br>
            <a:r>
              <a:rPr lang="ru-RU" sz="2400" smtClean="0"/>
              <a:t>Нет плохому настроенью!</a:t>
            </a:r>
            <a:br>
              <a:rPr lang="ru-RU" sz="2400" smtClean="0"/>
            </a:br>
            <a:r>
              <a:rPr lang="ru-RU" sz="2400" smtClean="0"/>
              <a:t>Не грусти, не хнычь, не плачь! </a:t>
            </a:r>
            <a:br>
              <a:rPr lang="ru-RU" sz="2400" smtClean="0"/>
            </a:br>
            <a:r>
              <a:rPr lang="ru-RU" sz="2400" smtClean="0"/>
              <a:t>Пусть тебе всегда помогут </a:t>
            </a:r>
            <a:br>
              <a:rPr lang="ru-RU" sz="2400" smtClean="0"/>
            </a:br>
            <a:r>
              <a:rPr lang="ru-RU" sz="2400" smtClean="0"/>
              <a:t>Лыжи, прыгалки и мяч!</a:t>
            </a:r>
            <a:br>
              <a:rPr lang="ru-RU" sz="2400" smtClean="0"/>
            </a:br>
            <a:r>
              <a:rPr lang="ru-RU" sz="2400" smtClean="0"/>
              <a:t>Хоть не станешь ты спортсменом,</a:t>
            </a:r>
            <a:br>
              <a:rPr lang="ru-RU" sz="2400" smtClean="0"/>
            </a:br>
            <a:r>
              <a:rPr lang="ru-RU" sz="2400" smtClean="0"/>
              <a:t>Это право не беда –</a:t>
            </a:r>
            <a:br>
              <a:rPr lang="ru-RU" sz="2400" smtClean="0"/>
            </a:br>
            <a:r>
              <a:rPr lang="ru-RU" sz="2400" smtClean="0"/>
              <a:t>Здоровый дух в здоровом теле</a:t>
            </a:r>
            <a:br>
              <a:rPr lang="ru-RU" sz="2400" smtClean="0"/>
            </a:br>
            <a:r>
              <a:rPr lang="ru-RU" sz="2400" smtClean="0"/>
              <a:t>Пусть присутствует всегда! 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/>
              <a:t> </a:t>
            </a:r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7172" name="Содержимое 6" descr="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9287" y="2817812"/>
            <a:ext cx="2105025" cy="2095500"/>
          </a:xfrm>
        </p:spPr>
      </p:pic>
      <p:pic>
        <p:nvPicPr>
          <p:cNvPr id="7173" name="Рисунок 7" descr="http://webclipart.ru/files/images/13-21/thmb/TN_15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285750"/>
            <a:ext cx="16430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C:\Documents and Settings\Ziki\Мои документы\Мои рисунки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14313"/>
            <a:ext cx="192881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C:\Documents and Settings\Ziki\Мои документы\Мои рисунки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3000375"/>
            <a:ext cx="1643063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10" descr="http://webclipart.ru/files/images/13-21/thmb/TN_151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2571750"/>
            <a:ext cx="12382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ctangle 2"/>
          <p:cNvPicPr>
            <a:picLocks noGrp="1" noChangeArrowheads="1"/>
          </p:cNvPicPr>
          <p:nvPr>
            <p:ph type="title" sz="quarter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8050" y="176213"/>
            <a:ext cx="7785100" cy="1250950"/>
          </a:xfrm>
        </p:spPr>
      </p:pic>
      <p:sp>
        <p:nvSpPr>
          <p:cNvPr id="819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9" name="Picture 5" descr="j03459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643063"/>
            <a:ext cx="3714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j03168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571625"/>
            <a:ext cx="37147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5350" y="-36513"/>
            <a:ext cx="7785100" cy="1663701"/>
          </a:xfrm>
        </p:spPr>
      </p:pic>
      <p:pic>
        <p:nvPicPr>
          <p:cNvPr id="9219" name="Picture 4" descr="11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488" y="2286000"/>
            <a:ext cx="31242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j03168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286000"/>
            <a:ext cx="32099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tretch>
            <a:fillRect/>
          </a:stretch>
        </p:blipFill>
        <p:spPr bwMode="auto">
          <a:xfrm>
            <a:off x="457200" y="385863"/>
            <a:ext cx="7239000" cy="1012623"/>
          </a:xfr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006600"/>
                </a:solidFill>
              </a:rPr>
              <a:t>Человеку необходимо питаться.</a:t>
            </a:r>
          </a:p>
        </p:txBody>
      </p:sp>
      <p:pic>
        <p:nvPicPr>
          <p:cNvPr id="9220" name="Picture 4" descr="j03168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581275"/>
            <a:ext cx="28813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7" descr="i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571750"/>
            <a:ext cx="28384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457200" y="349012"/>
            <a:ext cx="7242175" cy="1086326"/>
          </a:xfrm>
        </p:spPr>
      </p:pic>
      <p:sp>
        <p:nvSpPr>
          <p:cNvPr id="1126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/>
              <a:t>Неполезные продукты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79475" y="2728913"/>
            <a:ext cx="7653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Рыба, пепси, кефир, фанта, чипсы, геркулес, жирное мясо, подсолнечное масло, торты, «Сникерс», морковь, капуста, шоколадные конфеты, яблоки, груши, хлеб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/>
              <a:t>Неполезные продукты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971550" y="2500313"/>
            <a:ext cx="33321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Рыба,</a:t>
            </a:r>
          </a:p>
          <a:p>
            <a:pPr algn="ctr"/>
            <a:r>
              <a:rPr lang="ru-RU" sz="2400"/>
              <a:t>кефир, </a:t>
            </a:r>
          </a:p>
          <a:p>
            <a:pPr algn="ctr"/>
            <a:r>
              <a:rPr lang="ru-RU" sz="2400"/>
              <a:t>геркулес,</a:t>
            </a:r>
          </a:p>
          <a:p>
            <a:pPr algn="ctr"/>
            <a:r>
              <a:rPr lang="ru-RU" sz="2400"/>
              <a:t>подсолнечное масло,  морковь, </a:t>
            </a:r>
          </a:p>
          <a:p>
            <a:pPr algn="ctr"/>
            <a:r>
              <a:rPr lang="ru-RU" sz="2400"/>
              <a:t>капуста, </a:t>
            </a:r>
          </a:p>
          <a:p>
            <a:pPr algn="ctr"/>
            <a:r>
              <a:rPr lang="ru-RU" sz="2400"/>
              <a:t>яблоки, </a:t>
            </a:r>
          </a:p>
          <a:p>
            <a:pPr algn="ctr"/>
            <a:r>
              <a:rPr lang="ru-RU" sz="2400"/>
              <a:t>груши, </a:t>
            </a:r>
          </a:p>
          <a:p>
            <a:pPr algn="ctr"/>
            <a:r>
              <a:rPr lang="ru-RU" sz="2400"/>
              <a:t>хлеб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148263" y="2500313"/>
            <a:ext cx="33321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Пепси, </a:t>
            </a:r>
          </a:p>
          <a:p>
            <a:pPr algn="ctr"/>
            <a:r>
              <a:rPr lang="ru-RU" sz="2400"/>
              <a:t>фанта, </a:t>
            </a:r>
          </a:p>
          <a:p>
            <a:pPr algn="ctr"/>
            <a:r>
              <a:rPr lang="ru-RU" sz="2400"/>
              <a:t>чипсы, </a:t>
            </a:r>
          </a:p>
          <a:p>
            <a:pPr algn="ctr"/>
            <a:r>
              <a:rPr lang="ru-RU" sz="2400"/>
              <a:t>жирное мясо, </a:t>
            </a:r>
          </a:p>
          <a:p>
            <a:pPr algn="ctr"/>
            <a:r>
              <a:rPr lang="ru-RU" sz="2400"/>
              <a:t>торты, </a:t>
            </a:r>
          </a:p>
          <a:p>
            <a:pPr algn="ctr"/>
            <a:r>
              <a:rPr lang="ru-RU" sz="2400"/>
              <a:t>«Сникерс», шоколадные конфеты</a:t>
            </a:r>
          </a:p>
        </p:txBody>
      </p:sp>
      <p:pic>
        <p:nvPicPr>
          <p:cNvPr id="80907" name="Picture 11" descr="j01892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5143500"/>
            <a:ext cx="1979612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12" descr="j02237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429125"/>
            <a:ext cx="15843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13" descr="j022377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429250"/>
            <a:ext cx="1444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14" descr="j02347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5143500"/>
            <a:ext cx="10541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/>
      <p:bldP spid="8090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2011</TotalTime>
  <Words>652</Words>
  <Application>Microsoft Office PowerPoint</Application>
  <PresentationFormat>Экран (4:3)</PresentationFormat>
  <Paragraphs>157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Wingdings 2</vt:lpstr>
      <vt:lpstr>Wingdings</vt:lpstr>
      <vt:lpstr>Wingdings 3</vt:lpstr>
      <vt:lpstr>Times New Roman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</dc:creator>
  <cp:lastModifiedBy>Acer</cp:lastModifiedBy>
  <cp:revision>106</cp:revision>
  <dcterms:created xsi:type="dcterms:W3CDTF">2007-04-16T11:13:01Z</dcterms:created>
  <dcterms:modified xsi:type="dcterms:W3CDTF">2012-12-05T14:00:02Z</dcterms:modified>
</cp:coreProperties>
</file>