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61" r:id="rId3"/>
    <p:sldId id="297" r:id="rId4"/>
    <p:sldId id="258" r:id="rId5"/>
    <p:sldId id="298" r:id="rId6"/>
    <p:sldId id="286" r:id="rId7"/>
    <p:sldId id="299" r:id="rId8"/>
    <p:sldId id="300" r:id="rId9"/>
    <p:sldId id="287" r:id="rId10"/>
    <p:sldId id="301" r:id="rId11"/>
    <p:sldId id="289" r:id="rId12"/>
    <p:sldId id="290" r:id="rId13"/>
    <p:sldId id="291" r:id="rId14"/>
    <p:sldId id="294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1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86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6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61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6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6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5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9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4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3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9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7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FE24-9AD6-43E9-AE7A-8C7C81695CBA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5D0A5D-62C8-410B-A0AD-A3E8969A5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3818" y="556930"/>
            <a:ext cx="8746573" cy="538667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600" b="1" dirty="0"/>
              <a:t>Развитие речевой и языковой компетентности детей мигрантов.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Программа </a:t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Учусь говорить по-русски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Полынцева Ирина Николаевна, 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учитель начальных классов</a:t>
            </a:r>
            <a:r>
              <a:rPr lang="ru-RU" sz="2400" b="1" i="1" smtClean="0">
                <a:solidFill>
                  <a:schemeClr val="accent1">
                    <a:lumMod val="75000"/>
                  </a:schemeClr>
                </a:solidFill>
              </a:rPr>
              <a:t>, методист </a:t>
            </a:r>
            <a:br>
              <a:rPr lang="ru-RU" sz="2400" b="1" i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МБОУ СОШ №4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г.Сургута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61709" y="6274832"/>
            <a:ext cx="313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2014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51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491" y="624110"/>
            <a:ext cx="9551121" cy="1280890"/>
          </a:xfrm>
        </p:spPr>
        <p:txBody>
          <a:bodyPr/>
          <a:lstStyle/>
          <a:p>
            <a:pPr algn="ctr"/>
            <a:r>
              <a:rPr lang="ru-RU" b="1" i="1" dirty="0" smtClean="0"/>
              <a:t>Результаты обследования – в таблице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667287"/>
              </p:ext>
            </p:extLst>
          </p:nvPr>
        </p:nvGraphicFramePr>
        <p:xfrm>
          <a:off x="1925783" y="2119744"/>
          <a:ext cx="9642762" cy="4019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351"/>
                <a:gridCol w="1928351"/>
                <a:gridCol w="1928351"/>
                <a:gridCol w="1928351"/>
                <a:gridCol w="1929358"/>
              </a:tblGrid>
              <a:tr h="1317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Количество баллов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Нулевой 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Низкий уровень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Средний уровень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Достаточный уровень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0 – 5 б.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 – 14 б.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15 – 19 б.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 – 24 б.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1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473" y="304800"/>
            <a:ext cx="9454139" cy="74814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Clr>
                <a:schemeClr val="accent1"/>
              </a:buClr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Содержание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928" y="1205345"/>
            <a:ext cx="9462654" cy="4705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u="sng" dirty="0">
                <a:solidFill>
                  <a:schemeClr val="tx1"/>
                </a:solidFill>
              </a:rPr>
              <a:t>Разделы: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Введение </a:t>
            </a:r>
            <a:r>
              <a:rPr lang="ru-RU" sz="3200" dirty="0">
                <a:solidFill>
                  <a:schemeClr val="tx1"/>
                </a:solidFill>
              </a:rPr>
              <a:t>– 1 час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Словарь -  39 часов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Грамматический строй речи -  26 часов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Речевой слух - 14 часов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Связная речь - 20 часов</a:t>
            </a:r>
          </a:p>
        </p:txBody>
      </p:sp>
    </p:spTree>
    <p:extLst>
      <p:ext uri="{BB962C8B-B14F-4D97-AF65-F5344CB8AC3E}">
        <p14:creationId xmlns:p14="http://schemas.microsoft.com/office/powerpoint/2010/main" val="3731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5" y="96982"/>
            <a:ext cx="10519558" cy="6761017"/>
          </a:xfrm>
        </p:spPr>
        <p:txBody>
          <a:bodyPr>
            <a:normAutofit/>
          </a:bodyPr>
          <a:lstStyle/>
          <a:p>
            <a:pPr marL="0" indent="0"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Тематическое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(пример)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включает название </a:t>
            </a:r>
            <a:r>
              <a:rPr lang="ru-RU" sz="2400" dirty="0">
                <a:solidFill>
                  <a:schemeClr val="tx1"/>
                </a:solidFill>
              </a:rPr>
              <a:t>раздела, тему каждого урока, содержание занятий, деятельность </a:t>
            </a:r>
            <a:r>
              <a:rPr lang="ru-RU" sz="2400" dirty="0" smtClean="0">
                <a:solidFill>
                  <a:schemeClr val="tx1"/>
                </a:solidFill>
              </a:rPr>
              <a:t>учащихся.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76701"/>
              </p:ext>
            </p:extLst>
          </p:nvPr>
        </p:nvGraphicFramePr>
        <p:xfrm>
          <a:off x="1302326" y="1648691"/>
          <a:ext cx="10501746" cy="5210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210"/>
                <a:gridCol w="2015638"/>
                <a:gridCol w="880118"/>
                <a:gridCol w="3714849"/>
                <a:gridCol w="3355931"/>
              </a:tblGrid>
              <a:tr h="494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раздела. Тема урока.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содержание занятий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</a:tr>
              <a:tr h="24446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Грамматический строй речи. 26 часов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Чего не стало?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«Много, мало».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формы  имён существительных множественного числа  в родительном падеже, используя серии предметных картинок по теме «Фрукты», «Овощи», «Транспорт», «Животные», «Школьные принадлежности»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(груши – груш, огурцы – огурцов, автобус – автобусов, медведь – медведей и т.д.)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Образовывают формы имен существительных множественного числа в родительном падеже.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Вступают в учебное сотрудничество с учителем и одноклассниками.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Осуществляют совместную деятельность в паре.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</a:tr>
              <a:tr h="2721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и предлоги – 3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спрятано в шкафу?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Употребление предлогов с именами существительными 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столе, в пенале, через дорогу, без хлеба, у дома и др.)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Этикет – правила поведения за обеденным столом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Правила безопасного поведения в природе.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употребляют предлоги с именами существительными.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Организуют свою деятельность, готовят рабочее место.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Принимают и сохраняют учебную задачу.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Осуществляют поиск учебной информации из рассказа учителя, из рисунков, из личного опыта общения с людьми.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</a:tr>
              <a:tr h="279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лежит на столе?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реки.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879" marR="408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2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745" y="374072"/>
            <a:ext cx="9531928" cy="103909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Ресурсное обеспечение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537856"/>
            <a:ext cx="9897485" cy="38607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Нормативно-правовые документы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Информационно-методические </a:t>
            </a:r>
            <a:r>
              <a:rPr lang="ru-RU" sz="3200" dirty="0">
                <a:solidFill>
                  <a:schemeClr val="tx1"/>
                </a:solidFill>
              </a:rPr>
              <a:t>ресурсы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>
                <a:solidFill>
                  <a:schemeClr val="tx1"/>
                </a:solidFill>
              </a:rPr>
              <a:t>Internet</a:t>
            </a:r>
            <a:r>
              <a:rPr lang="ru-RU" sz="3200" dirty="0" smtClean="0">
                <a:solidFill>
                  <a:schemeClr val="tx1"/>
                </a:solidFill>
              </a:rPr>
              <a:t>-ресурсы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Материально-техническое обеспечение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472" y="290946"/>
            <a:ext cx="9440285" cy="11499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Практическая ценность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564" y="997527"/>
            <a:ext cx="10044545" cy="51261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800" i="1" u="sng" dirty="0">
                <a:solidFill>
                  <a:schemeClr val="tx1"/>
                </a:solidFill>
              </a:rPr>
              <a:t>Результаты </a:t>
            </a:r>
            <a:r>
              <a:rPr lang="ru-RU" sz="2800" i="1" u="sng" dirty="0" smtClean="0">
                <a:solidFill>
                  <a:schemeClr val="tx1"/>
                </a:solidFill>
              </a:rPr>
              <a:t>диагностики позволяют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ведение </a:t>
            </a:r>
            <a:r>
              <a:rPr lang="ru-RU" sz="2000" dirty="0" smtClean="0">
                <a:solidFill>
                  <a:schemeClr val="tx1"/>
                </a:solidFill>
              </a:rPr>
              <a:t>мониторинга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000" dirty="0">
                <a:solidFill>
                  <a:schemeClr val="tx1"/>
                </a:solidFill>
              </a:rPr>
              <a:t>индивидуальной работы на уроке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000" dirty="0">
                <a:solidFill>
                  <a:schemeClr val="tx1"/>
                </a:solidFill>
              </a:rPr>
              <a:t>учебного детского сотрудничества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000" dirty="0">
                <a:solidFill>
                  <a:schemeClr val="tx1"/>
                </a:solidFill>
              </a:rPr>
              <a:t>консультативной </a:t>
            </a:r>
            <a:r>
              <a:rPr lang="ru-RU" sz="2000" dirty="0" smtClean="0">
                <a:solidFill>
                  <a:schemeClr val="tx1"/>
                </a:solidFill>
              </a:rPr>
              <a:t>помощи </a:t>
            </a:r>
          </a:p>
          <a:p>
            <a:pPr marL="0" indent="0">
              <a:buNone/>
            </a:pPr>
            <a:endParaRPr lang="ru-RU" sz="2800" i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i="1" u="sng" dirty="0" smtClean="0">
                <a:solidFill>
                  <a:schemeClr val="tx1"/>
                </a:solidFill>
              </a:rPr>
              <a:t>Дополнительные </a:t>
            </a:r>
            <a:r>
              <a:rPr lang="ru-RU" sz="2800" i="1" u="sng" dirty="0">
                <a:solidFill>
                  <a:schemeClr val="tx1"/>
                </a:solidFill>
              </a:rPr>
              <a:t>занятия: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успешная языковая адаптация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практическое владение русской речью для общения и выражения мысли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подготовка к систематическим  занятиям по программе российской школы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444" y="1440873"/>
            <a:ext cx="2862895" cy="242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3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26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964" y="547582"/>
            <a:ext cx="10063309" cy="1280890"/>
          </a:xfrm>
        </p:spPr>
        <p:txBody>
          <a:bodyPr>
            <a:noAutofit/>
          </a:bodyPr>
          <a:lstStyle/>
          <a:p>
            <a:pPr marL="114300" lvl="0" algn="ctr" defTabSz="914400" fontAlgn="base">
              <a:lnSpc>
                <a:spcPct val="150000"/>
              </a:lnSpc>
              <a:spcAft>
                <a:spcPct val="0"/>
              </a:spcAft>
              <a:buClr>
                <a:schemeClr val="accent1"/>
              </a:buClr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СПАСИБО ЗА ВНИМАНИЕ!</a:t>
            </a:r>
            <a:b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4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4036" r="12318" b="9324"/>
          <a:stretch/>
        </p:blipFill>
        <p:spPr>
          <a:xfrm>
            <a:off x="3619956" y="2173208"/>
            <a:ext cx="6190188" cy="364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2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081" y="142875"/>
            <a:ext cx="985837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от 20% до 30% детей иностранных граждан обучается  в каждом  классе нашей школы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90</a:t>
            </a:r>
            <a:r>
              <a:rPr lang="ru-RU" sz="2000" b="1" dirty="0"/>
              <a:t>% поступающих </a:t>
            </a:r>
            <a:r>
              <a:rPr lang="ru-RU" sz="2000" b="1" dirty="0" smtClean="0"/>
              <a:t>детей </a:t>
            </a:r>
            <a:r>
              <a:rPr lang="ru-RU" sz="2000" b="1" dirty="0"/>
              <a:t>мигрантов имеют целый набор языковых, психологических и социальных </a:t>
            </a:r>
            <a:r>
              <a:rPr lang="ru-RU" sz="2000" b="1" dirty="0" smtClean="0"/>
              <a:t>проблем  </a:t>
            </a:r>
            <a:endParaRPr lang="ru-RU" sz="2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43026" y="2954387"/>
            <a:ext cx="10221912" cy="64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НАИБОЛЕЕ ТИПИЧНЫЕ ТРУДНОСТИ ДЕТЕЙ МИГРАНТОВ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63" y="3600451"/>
            <a:ext cx="10229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языковый барьер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культурная </a:t>
            </a:r>
            <a:r>
              <a:rPr lang="ru-RU" sz="2400" dirty="0" err="1"/>
              <a:t>дезадаптация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отличие </a:t>
            </a:r>
            <a:r>
              <a:rPr lang="ru-RU" sz="2400" dirty="0"/>
              <a:t>программ обучения от привычных им, в том числе и по степени требовательности и </a:t>
            </a:r>
            <a:r>
              <a:rPr lang="ru-RU" sz="2400" dirty="0" smtClean="0"/>
              <a:t>сложности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длительный </a:t>
            </a:r>
            <a:r>
              <a:rPr lang="ru-RU" sz="2400" dirty="0"/>
              <a:t>перерыв в учебной </a:t>
            </a:r>
            <a:r>
              <a:rPr lang="ru-RU" sz="2400" dirty="0" smtClean="0"/>
              <a:t>деятельности 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потеря личностного статуса по отношению к педагогам и </a:t>
            </a:r>
            <a:r>
              <a:rPr lang="ru-RU" sz="2400" dirty="0" smtClean="0"/>
              <a:t>сверстникам 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необходимость установления новых ролевых </a:t>
            </a:r>
            <a:r>
              <a:rPr lang="ru-RU" sz="2400" dirty="0" smtClean="0"/>
              <a:t>отношений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41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87927"/>
            <a:ext cx="9675813" cy="1288473"/>
          </a:xfrm>
        </p:spPr>
        <p:txBody>
          <a:bodyPr>
            <a:norm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Программа «Учусь говорить по-русски»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836" y="1233056"/>
            <a:ext cx="10668000" cy="5029200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ru-RU" sz="2000" i="1" dirty="0">
                <a:solidFill>
                  <a:schemeClr val="tx1"/>
                </a:solidFill>
              </a:rPr>
              <a:t>предназначена  для  дополнительных групповых занятий   </a:t>
            </a:r>
            <a:r>
              <a:rPr lang="ru-RU" sz="2000" i="1" dirty="0" smtClean="0">
                <a:solidFill>
                  <a:schemeClr val="tx1"/>
                </a:solidFill>
              </a:rPr>
              <a:t>     с </a:t>
            </a:r>
            <a:r>
              <a:rPr lang="ru-RU" sz="2000" i="1" dirty="0">
                <a:solidFill>
                  <a:schemeClr val="tx1"/>
                </a:solidFill>
              </a:rPr>
              <a:t>детьми мигрантов младшего школьного возраста, </a:t>
            </a:r>
            <a:r>
              <a:rPr lang="ru-RU" sz="2000" i="1" dirty="0" smtClean="0">
                <a:solidFill>
                  <a:schemeClr val="tx1"/>
                </a:solidFill>
              </a:rPr>
              <a:t>          не </a:t>
            </a:r>
            <a:r>
              <a:rPr lang="ru-RU" sz="2000" i="1" dirty="0">
                <a:solidFill>
                  <a:schemeClr val="tx1"/>
                </a:solidFill>
              </a:rPr>
              <a:t>владеющих или слабо владеющих русским языком </a:t>
            </a:r>
            <a:r>
              <a:rPr lang="ru-RU" sz="2000" i="1" dirty="0" smtClean="0">
                <a:solidFill>
                  <a:schemeClr val="tx1"/>
                </a:solidFill>
              </a:rPr>
              <a:t>        и  </a:t>
            </a:r>
            <a:r>
              <a:rPr lang="ru-RU" sz="2000" i="1" dirty="0">
                <a:solidFill>
                  <a:schemeClr val="tx1"/>
                </a:solidFill>
              </a:rPr>
              <a:t>обучающихся первый год в российской школе.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marL="0" indent="0" defTabSz="914400"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Основные цели программы: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Обеспечение детей мигрантов, начинающих обучаться  в российской школе,  необходимым уровнем владения русской речью для   уверенного общения и выражения мысли,  для дальнейшей  успешной учебной деятельности. 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Обеспечение социальной адаптации детей мигрантов, которая осуществляется через изучение языка,  овладение формами общения, нормами поведения.</a:t>
            </a:r>
          </a:p>
          <a:p>
            <a:pPr marL="0" indent="0" defTabSz="91440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2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1710" y="1272395"/>
            <a:ext cx="10165674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2400" dirty="0"/>
              <a:t>Формировать коммуникативные умения и навыки учащихся с помощью  речевых ситуаций, мотивирующих на изучение русского языка.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2400" dirty="0"/>
              <a:t>Формировать навыки осознанного чтения (плавного слогового, слогового и целыми словами, беглого чтения целыми словами).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2400" dirty="0"/>
              <a:t>Формировать умения и навыки коллективной (групповой) деятельности.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2400" dirty="0"/>
              <a:t>Формировать представления о культурной среде с помощью чтения  детской художественной литературы, изучения правил этикета, разучивания детских игр.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02182" y="221674"/>
            <a:ext cx="4641273" cy="831272"/>
          </a:xfrm>
        </p:spPr>
        <p:txBody>
          <a:bodyPr>
            <a:no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0424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Организация обучения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21528" y="1731819"/>
            <a:ext cx="4017818" cy="157941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i="1" u="sng" dirty="0">
                <a:solidFill>
                  <a:schemeClr val="tx1"/>
                </a:solidFill>
              </a:rPr>
              <a:t>1 вариант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равномерное распределение программного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89213" y="3962400"/>
            <a:ext cx="4268788" cy="2438399"/>
          </a:xfrm>
        </p:spPr>
        <p:txBody>
          <a:bodyPr>
            <a:noAutofit/>
          </a:bodyPr>
          <a:lstStyle/>
          <a:p>
            <a:r>
              <a:rPr lang="ru-RU" sz="2400" dirty="0" smtClean="0"/>
              <a:t>100 учебных часов</a:t>
            </a:r>
          </a:p>
          <a:p>
            <a:r>
              <a:rPr lang="ru-RU" sz="2400" dirty="0" smtClean="0"/>
              <a:t>33 учебные недели </a:t>
            </a:r>
          </a:p>
          <a:p>
            <a:r>
              <a:rPr lang="ru-RU" sz="2400" dirty="0" smtClean="0"/>
              <a:t>3 занятия в неделю </a:t>
            </a:r>
          </a:p>
          <a:p>
            <a:r>
              <a:rPr lang="ru-RU" sz="2400" dirty="0" smtClean="0"/>
              <a:t>35-40 минут занятие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06629" y="1551709"/>
            <a:ext cx="3999001" cy="1607127"/>
          </a:xfrm>
        </p:spPr>
        <p:txBody>
          <a:bodyPr/>
          <a:lstStyle/>
          <a:p>
            <a:pPr algn="ctr"/>
            <a:r>
              <a:rPr lang="ru-RU" i="1" u="sng" dirty="0">
                <a:solidFill>
                  <a:schemeClr val="tx1"/>
                </a:solidFill>
              </a:rPr>
              <a:t>2 вариант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погружение в языковую </a:t>
            </a:r>
            <a:r>
              <a:rPr lang="ru-RU" sz="2000" dirty="0" smtClean="0">
                <a:solidFill>
                  <a:schemeClr val="tx1"/>
                </a:solidFill>
              </a:rPr>
              <a:t>среду     </a:t>
            </a:r>
            <a:r>
              <a:rPr lang="ru-RU" sz="2000" dirty="0">
                <a:solidFill>
                  <a:schemeClr val="tx1"/>
                </a:solidFill>
              </a:rPr>
              <a:t>в начале обучения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554885" y="3920836"/>
            <a:ext cx="4179915" cy="2202873"/>
          </a:xfrm>
        </p:spPr>
        <p:txBody>
          <a:bodyPr>
            <a:noAutofit/>
          </a:bodyPr>
          <a:lstStyle/>
          <a:p>
            <a:r>
              <a:rPr lang="ru-RU" sz="2400" dirty="0" smtClean="0"/>
              <a:t>100 учебных часов </a:t>
            </a:r>
          </a:p>
          <a:p>
            <a:r>
              <a:rPr lang="ru-RU" sz="2400" dirty="0" smtClean="0"/>
              <a:t>20 учебных недель</a:t>
            </a:r>
          </a:p>
          <a:p>
            <a:r>
              <a:rPr lang="ru-RU" sz="2400" dirty="0" smtClean="0"/>
              <a:t>5 занятий в неделю</a:t>
            </a:r>
          </a:p>
          <a:p>
            <a:r>
              <a:rPr lang="ru-RU" sz="2400" dirty="0" smtClean="0"/>
              <a:t>35-40 минут занятие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765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93964"/>
            <a:ext cx="9351818" cy="845127"/>
          </a:xfrm>
        </p:spPr>
        <p:txBody>
          <a:bodyPr>
            <a:no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Ожидаемые личностные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0423" y="1094509"/>
            <a:ext cx="9754189" cy="4816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u="sng" dirty="0">
                <a:solidFill>
                  <a:schemeClr val="tx1"/>
                </a:solidFill>
              </a:rPr>
              <a:t>У ученика начнут формироваться: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положительное отношение к процессу учения, к приобретению знаний и умений;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готовность оценивать свой учебный труд, принимать оценки одноклассников, учителя, родителей;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ориентация на проявление доброго отношения к людям, уважения к их труду, на участие в совместных делах, на помощь людям, в том числе сверстникам;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умение соотносить поступки с принятыми в обществе морально-этическими принципами;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навыки безопасного, нравственного поведения в обществе.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93964"/>
            <a:ext cx="9504218" cy="8451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Ожидаемые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метапредметные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результаты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7127" y="1094509"/>
            <a:ext cx="9897485" cy="5167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Регулятивные универсальные учебные </a:t>
            </a:r>
            <a:r>
              <a:rPr lang="ru-RU" sz="2000" b="1" dirty="0" smtClean="0">
                <a:solidFill>
                  <a:schemeClr val="tx1"/>
                </a:solidFill>
              </a:rPr>
              <a:t>действия.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Познавательные универсальные учебные </a:t>
            </a:r>
            <a:r>
              <a:rPr lang="ru-RU" sz="2000" b="1" dirty="0" smtClean="0">
                <a:solidFill>
                  <a:schemeClr val="tx1"/>
                </a:solidFill>
              </a:rPr>
              <a:t>действия.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Коммуникативные универсальные учебные </a:t>
            </a:r>
            <a:r>
              <a:rPr lang="ru-RU" sz="2000" b="1" dirty="0" smtClean="0">
                <a:solidFill>
                  <a:schemeClr val="tx1"/>
                </a:solidFill>
              </a:rPr>
              <a:t>действия - 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i="1" u="sng" dirty="0" smtClean="0">
                <a:solidFill>
                  <a:schemeClr val="tx1"/>
                </a:solidFill>
              </a:rPr>
              <a:t>ученик </a:t>
            </a:r>
            <a:r>
              <a:rPr lang="ru-RU" sz="2000" i="1" u="sng" dirty="0">
                <a:solidFill>
                  <a:schemeClr val="tx1"/>
                </a:solidFill>
              </a:rPr>
              <a:t>начнёт учиться</a:t>
            </a:r>
            <a:r>
              <a:rPr lang="ru-RU" sz="2000" i="1" dirty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строить речевое высказывание в устной форме;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кратко отвечать на вопросы, задавать вопросы;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адекватно использовать речевые средства для решения задач общения (приветствие, прощание, игра, диалог);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вступать в учебное сотрудничество с учителем и одноклассниками, осуществлять совместную деятельность в паре, осваивая различные способы взаимной помощи партнёрам по общению;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проявлять доброжелательное отношение к партнёрам по общению.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193964"/>
            <a:ext cx="9434945" cy="8451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Ожидаемые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предметные результаты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437" y="983673"/>
            <a:ext cx="10022176" cy="5500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u="sng" dirty="0">
                <a:solidFill>
                  <a:schemeClr val="tx1"/>
                </a:solidFill>
              </a:rPr>
              <a:t>в области речевой деятельности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умение </a:t>
            </a:r>
            <a:r>
              <a:rPr lang="ru-RU" dirty="0">
                <a:solidFill>
                  <a:schemeClr val="tx1"/>
                </a:solidFill>
              </a:rPr>
              <a:t>понимать русскую речь (понимать вопросы, задания, инструкции учителя, давать на них ответы);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соблюдение </a:t>
            </a:r>
            <a:r>
              <a:rPr lang="ru-RU" dirty="0">
                <a:solidFill>
                  <a:schemeClr val="tx1"/>
                </a:solidFill>
              </a:rPr>
              <a:t>основных правил общения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рамках бытовой и учебной сфер;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умение </a:t>
            </a:r>
            <a:r>
              <a:rPr lang="ru-RU" dirty="0">
                <a:solidFill>
                  <a:schemeClr val="tx1"/>
                </a:solidFill>
              </a:rPr>
              <a:t>правильно  говорить на русском языке: строить короткие монологические высказывания, давать ответы на вопросы; </a:t>
            </a:r>
          </a:p>
          <a:p>
            <a:r>
              <a:rPr lang="ru-RU" dirty="0">
                <a:solidFill>
                  <a:schemeClr val="tx1"/>
                </a:solidFill>
              </a:rPr>
              <a:t>навыком осознанного чтения (плавного слогового, слогового и целыми словами);</a:t>
            </a:r>
          </a:p>
          <a:p>
            <a:pPr marL="0" indent="0">
              <a:buNone/>
            </a:pPr>
            <a:endParaRPr lang="ru-RU" sz="2000" i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i="1" u="sng" dirty="0" smtClean="0">
                <a:solidFill>
                  <a:schemeClr val="tx1"/>
                </a:solidFill>
              </a:rPr>
              <a:t>в </a:t>
            </a:r>
            <a:r>
              <a:rPr lang="ru-RU" sz="2000" i="1" u="sng" dirty="0">
                <a:solidFill>
                  <a:schemeClr val="tx1"/>
                </a:solidFill>
              </a:rPr>
              <a:t>области освоения языка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умение </a:t>
            </a:r>
            <a:r>
              <a:rPr lang="ru-RU" dirty="0">
                <a:solidFill>
                  <a:schemeClr val="tx1"/>
                </a:solidFill>
              </a:rPr>
              <a:t>слышать интонацию конца предложений, выделять из предложения слова, определять их количество;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умение </a:t>
            </a:r>
            <a:r>
              <a:rPr lang="ru-RU" dirty="0">
                <a:solidFill>
                  <a:schemeClr val="tx1"/>
                </a:solidFill>
              </a:rPr>
              <a:t>разграничивать звуки и буквы, правильно их называть;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умение </a:t>
            </a:r>
            <a:r>
              <a:rPr lang="ru-RU" dirty="0">
                <a:solidFill>
                  <a:schemeClr val="tx1"/>
                </a:solidFill>
              </a:rPr>
              <a:t>различать звуки гласные и согласные, гласные ударные и безударные, согласные твёрдые и мягкие, звонкие и глухие;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умение </a:t>
            </a:r>
            <a:r>
              <a:rPr lang="ru-RU" dirty="0">
                <a:solidFill>
                  <a:schemeClr val="tx1"/>
                </a:solidFill>
              </a:rPr>
              <a:t>выделять слоги, различать ударный слог.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761" y="208473"/>
            <a:ext cx="9349694" cy="1121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Организация контроля  уровня владения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устной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русской речью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019" y="1330036"/>
            <a:ext cx="10335490" cy="50153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ru-RU" sz="2400" i="1" u="sng" dirty="0">
                <a:solidFill>
                  <a:schemeClr val="tx1"/>
                </a:solidFill>
              </a:rPr>
              <a:t>Направления диагностики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словарь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предметный словарь (части предмета, слова-обобщения); глагольный словарь; словарь признаков; антонимы (обозначенные глаголами и существительными  пространственные признаки).</a:t>
            </a:r>
          </a:p>
          <a:p>
            <a:pPr lvl="0"/>
            <a:r>
              <a:rPr lang="ru-RU" sz="2400" b="1" dirty="0">
                <a:solidFill>
                  <a:schemeClr val="tx1"/>
                </a:solidFill>
              </a:rPr>
              <a:t>грамматический строй речи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проверка умений образовывать существительные множественного числа; образовывать существительные множественного числа в родительном падеже; образовывать уменьшительно-ласкательные формы существительных; согласовывать числительные с существительными; употреблять предлоги в речи.</a:t>
            </a:r>
          </a:p>
          <a:p>
            <a:pPr lvl="0"/>
            <a:r>
              <a:rPr lang="ru-RU" sz="2400" b="1" dirty="0">
                <a:solidFill>
                  <a:schemeClr val="tx1"/>
                </a:solidFill>
              </a:rPr>
              <a:t>связная речь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проверка умений определять и выдерживать последовательность повествовательных высказываний; давать описание предмета.</a:t>
            </a:r>
          </a:p>
          <a:p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728</TotalTime>
  <Words>1000</Words>
  <Application>Microsoft Office PowerPoint</Application>
  <PresentationFormat>Произвольный</PresentationFormat>
  <Paragraphs>163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Развитие речевой и языковой компетентности детей мигрантов.  Программа  «Учусь говорить по-русски»   Полынцева Ирина Николаевна,  учитель начальных классов, методист   МБОУ СОШ №4 г.Сургута</vt:lpstr>
      <vt:lpstr>Презентация PowerPoint</vt:lpstr>
      <vt:lpstr>Программа «Учусь говорить по-русски»</vt:lpstr>
      <vt:lpstr>Задачи</vt:lpstr>
      <vt:lpstr>Организация обучения</vt:lpstr>
      <vt:lpstr>Ожидаемые личностные результаты</vt:lpstr>
      <vt:lpstr>Ожидаемые метапредметные результаты</vt:lpstr>
      <vt:lpstr>Ожидаемые предметные результаты</vt:lpstr>
      <vt:lpstr>Организация контроля  уровня владения  устной русской речью</vt:lpstr>
      <vt:lpstr>Результаты обследования – в таблице</vt:lpstr>
      <vt:lpstr>Содержание программы</vt:lpstr>
      <vt:lpstr>Презентация PowerPoint</vt:lpstr>
      <vt:lpstr>Ресурсное обеспечение  </vt:lpstr>
      <vt:lpstr>Практическая ценность 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Irina Polinceva</cp:lastModifiedBy>
  <cp:revision>89</cp:revision>
  <dcterms:created xsi:type="dcterms:W3CDTF">2014-03-12T12:22:18Z</dcterms:created>
  <dcterms:modified xsi:type="dcterms:W3CDTF">2015-06-11T16:12:12Z</dcterms:modified>
</cp:coreProperties>
</file>