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5" r:id="rId12"/>
    <p:sldId id="275" r:id="rId13"/>
    <p:sldId id="274" r:id="rId14"/>
    <p:sldId id="269" r:id="rId15"/>
    <p:sldId id="270" r:id="rId16"/>
    <p:sldId id="271" r:id="rId17"/>
    <p:sldId id="273" r:id="rId18"/>
    <p:sldId id="279" r:id="rId19"/>
    <p:sldId id="267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6" d="100"/>
          <a:sy n="66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647" y="404664"/>
            <a:ext cx="7030405" cy="17624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1997839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Группа №12 «Казачок» представляет 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Вашему вниманию </a:t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>проект «Мой Детский сад»</a:t>
            </a:r>
          </a:p>
          <a:p>
            <a:pPr algn="ctr"/>
            <a:endParaRPr lang="ru-RU" sz="3000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000" dirty="0" smtClean="0">
                <a:latin typeface="Monotype Corsiva" panose="03010101010201010101" pitchFamily="66" charset="0"/>
              </a:rPr>
              <a:t>Воспитатели: Новикова Н.Н., Моторная Л.Л.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494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6941575"/>
              </p:ext>
            </p:extLst>
          </p:nvPr>
        </p:nvGraphicFramePr>
        <p:xfrm>
          <a:off x="134578" y="980728"/>
          <a:ext cx="8856984" cy="44851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41078"/>
                <a:gridCol w="3528392"/>
                <a:gridCol w="398751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Речевое развитие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Беседы после просмотра иллюстраций , экскурсий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Коллективное рассказывание «Что мы делаем в детском саду».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Тематические загадки, стихи, песни о детском саде.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Чтение художественной литературы.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0" dirty="0" err="1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Н.Забила</a:t>
                      </a: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«Ясочки садик»;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err="1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Е.Благинина</a:t>
                      </a: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«Научу одеваться и братца»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Чтение </a:t>
                      </a:r>
                      <a:r>
                        <a:rPr lang="ru-RU" sz="1300" b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рассказа </a:t>
                      </a:r>
                      <a:r>
                        <a:rPr lang="ru-RU" sz="1300" b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А.Раскина </a:t>
                      </a: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«Как папа бросил мяч под автомобиль</a:t>
                      </a:r>
                      <a:r>
                        <a:rPr lang="ru-RU" sz="1300" b="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».</a:t>
                      </a:r>
                      <a:endParaRPr lang="ru-RU" sz="1300" b="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Совершенствовать умение составлять рассказ о полученных сведениях, развивать интерес к означенной проблеме.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Дать представление о том, что мамы и папы тоже были маленькими, так же ходили в детский сад, а порой и баловались.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Художественно-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эстетическое 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Рисование: « Моя любимая игрушка в детском саду»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non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Строительные игры: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«Детский сад 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Учить детей создавать в рисунке образ любимой игрушки.</a:t>
                      </a:r>
                      <a:endParaRPr lang="ru-RU" sz="130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333333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Учить  передавать форму, расположение.</a:t>
                      </a:r>
                      <a:endParaRPr lang="ru-RU" sz="130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30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Фотовыставка      </a:t>
                      </a:r>
                      <a:endParaRPr lang="ru-RU" sz="1300" dirty="0" smtClean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Игрушки наших родителей»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Продолжать развивать образное представление детей, активизировать желание узнать больше о детстве своих родителей.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383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6632"/>
            <a:ext cx="47625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04800" y="2348880"/>
            <a:ext cx="5992472" cy="408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80693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9" y="0"/>
            <a:ext cx="910828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0" y="25896"/>
            <a:ext cx="6058274" cy="34031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125" y="-42366"/>
            <a:ext cx="2651760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59875">
            <a:off x="3079541" y="4306121"/>
            <a:ext cx="6012160" cy="2389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20" y="4149080"/>
            <a:ext cx="4572000" cy="25682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Прямоугольник 11"/>
          <p:cNvSpPr/>
          <p:nvPr/>
        </p:nvSpPr>
        <p:spPr>
          <a:xfrm>
            <a:off x="0" y="3212976"/>
            <a:ext cx="88847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Кухня – самое интересное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				место в детском саду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37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93096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43808" y="4136571"/>
            <a:ext cx="4631049" cy="2695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7" y="13207"/>
            <a:ext cx="6444208" cy="361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17" y="3140968"/>
            <a:ext cx="1494658" cy="1494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2082" y="3226577"/>
            <a:ext cx="719835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В медицинском кабинете совсем не страшно, а очень интересно!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432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258483"/>
            <a:ext cx="4860033" cy="3591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20" y="11382"/>
            <a:ext cx="4840312" cy="35129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96136" y="2325559"/>
            <a:ext cx="2849307" cy="2397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16632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860032" y="4521210"/>
            <a:ext cx="2709728" cy="232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19" y="3012594"/>
            <a:ext cx="91064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Мы – юные </a:t>
            </a:r>
            <a:b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			исследователи!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47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702"/>
            <a:ext cx="4294236" cy="322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068960"/>
            <a:ext cx="415549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77424" y="98585"/>
            <a:ext cx="4465893" cy="400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074087" y="4103116"/>
            <a:ext cx="5052053" cy="267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912614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Что?</a:t>
            </a:r>
            <a:b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 				Где? </a:t>
            </a:r>
            <a:b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						Для чего?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88938">
            <a:off x="1706798" y="3231565"/>
            <a:ext cx="1500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Как?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53682" y="5790654"/>
            <a:ext cx="1853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ОГО!?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08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80628"/>
            <a:ext cx="5808645" cy="43564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4711" y="90514"/>
            <a:ext cx="4460281" cy="334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37112"/>
            <a:ext cx="3227851" cy="2420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337510"/>
            <a:ext cx="3347864" cy="2510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236" y="4257092"/>
            <a:ext cx="3707904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 rot="19995853">
            <a:off x="-126627" y="916279"/>
            <a:ext cx="4382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А это ещё что?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895885">
            <a:off x="4730347" y="3540859"/>
            <a:ext cx="4342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…- и я, можно?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293" y="5570743"/>
            <a:ext cx="667233" cy="128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36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-17782"/>
            <a:ext cx="5202213" cy="390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11" y="3320988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727" y="3607946"/>
            <a:ext cx="4345575" cy="325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447" y="129113"/>
            <a:ext cx="2382890" cy="20407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20072" y="2169861"/>
            <a:ext cx="2563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Правила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11" y="3085097"/>
            <a:ext cx="91122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пожарной безопасности должны все </a:t>
            </a:r>
            <a:b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знать и выполнять!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547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7"/>
            <a:ext cx="9143999" cy="68848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22" b="97004" l="4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11" y="4328272"/>
            <a:ext cx="2857500" cy="2543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908" y="116632"/>
            <a:ext cx="2923784" cy="3861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645834" y="3091542"/>
            <a:ext cx="2330656" cy="3766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/>
          <a:stretch/>
        </p:blipFill>
        <p:spPr>
          <a:xfrm rot="548508">
            <a:off x="5401947" y="2307624"/>
            <a:ext cx="3255792" cy="43626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1692" y="49964"/>
            <a:ext cx="61577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Наша площадка просто ЧУДО!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1692" y="1525444"/>
            <a:ext cx="2906452" cy="15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7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0"/>
            <a:ext cx="910828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824" y="0"/>
            <a:ext cx="6385024" cy="40932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9344" y="3212976"/>
            <a:ext cx="6381544" cy="3645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4644517"/>
            <a:ext cx="1475655" cy="22134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26430" y="2551837"/>
            <a:ext cx="4820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Мы любим тебя, </a:t>
            </a:r>
            <a:b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Детский Сад!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31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07" b="100000" l="0" r="100000">
                        <a14:foregroundMark x1="78594" y1="15906" x2="78594" y2="15906"/>
                        <a14:foregroundMark x1="82813" y1="17151" x2="82813" y2="17151"/>
                        <a14:foregroundMark x1="89844" y1="18396" x2="89844" y2="18396"/>
                        <a14:foregroundMark x1="77969" y1="21577" x2="77969" y2="21577"/>
                        <a14:foregroundMark x1="75938" y1="36929" x2="75938" y2="36929"/>
                        <a14:foregroundMark x1="86406" y1="40111" x2="86406" y2="40111"/>
                        <a14:foregroundMark x1="80781" y1="40111" x2="80781" y2="40111"/>
                        <a14:foregroundMark x1="90469" y1="43154" x2="90469" y2="43154"/>
                        <a14:foregroundMark x1="88438" y1="39419" x2="88438" y2="39419"/>
                        <a14:foregroundMark x1="85000" y1="36376" x2="85000" y2="36376"/>
                        <a14:foregroundMark x1="78594" y1="36376" x2="78594" y2="36376"/>
                        <a14:foregroundMark x1="73125" y1="37621" x2="73125" y2="37621"/>
                        <a14:foregroundMark x1="75938" y1="41909" x2="75938" y2="41909"/>
                        <a14:foregroundMark x1="75156" y1="30844" x2="75156" y2="30844"/>
                        <a14:foregroundMark x1="75156" y1="27109" x2="75156" y2="27109"/>
                        <a14:foregroundMark x1="85625" y1="32089" x2="85625" y2="32089"/>
                        <a14:foregroundMark x1="86406" y1="29599" x2="86406" y2="29599"/>
                        <a14:foregroundMark x1="87656" y1="25173" x2="87656" y2="25173"/>
                        <a14:foregroundMark x1="89063" y1="22683" x2="89063" y2="22683"/>
                        <a14:foregroundMark x1="85625" y1="20885" x2="85625" y2="20885"/>
                        <a14:foregroundMark x1="86406" y1="18396" x2="86406" y2="18396"/>
                        <a14:foregroundMark x1="80000" y1="17151" x2="80000" y2="17151"/>
                        <a14:foregroundMark x1="82188" y1="15353" x2="82188" y2="15353"/>
                        <a14:foregroundMark x1="84219" y1="40111" x2="84219" y2="40111"/>
                        <a14:foregroundMark x1="83594" y1="43154" x2="83594" y2="43154"/>
                        <a14:foregroundMark x1="85625" y1="43707" x2="85625" y2="43707"/>
                        <a14:foregroundMark x1="89844" y1="43707" x2="89844" y2="43707"/>
                        <a14:foregroundMark x1="77969" y1="41355" x2="77969" y2="41355"/>
                        <a14:foregroundMark x1="70313" y1="40664" x2="70313" y2="40664"/>
                        <a14:foregroundMark x1="71719" y1="33887" x2="71719" y2="33887"/>
                        <a14:foregroundMark x1="75938" y1="19087" x2="75938" y2="19087"/>
                        <a14:backgroundMark x1="55000" y1="3043" x2="55000" y2="3043"/>
                        <a14:backgroundMark x1="97500" y1="13416" x2="97500" y2="13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5623" y="-42123"/>
            <a:ext cx="2079230" cy="234888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b="1" dirty="0">
                <a:latin typeface="Adine Kirnberg" panose="02000000000000000000" pitchFamily="2" charset="0"/>
              </a:rPr>
              <a:t>«Дети должны жить в мире красоты, игры, сказки, музыки, рисунка, фантазии, творчества</a:t>
            </a:r>
            <a:r>
              <a:rPr lang="ru-RU" sz="6000" b="1" dirty="0" smtClean="0">
                <a:latin typeface="Adine Kirnberg" panose="02000000000000000000" pitchFamily="2" charset="0"/>
              </a:rPr>
              <a:t>»</a:t>
            </a:r>
          </a:p>
          <a:p>
            <a:pPr marL="0" indent="0" algn="r">
              <a:buNone/>
            </a:pPr>
            <a:r>
              <a:rPr lang="ru-RU" sz="6000" b="1" dirty="0">
                <a:latin typeface="Adine Kirnberg" panose="02000000000000000000" pitchFamily="2" charset="0"/>
              </a:rPr>
              <a:t/>
            </a:r>
            <a:br>
              <a:rPr lang="ru-RU" sz="6000" b="1" dirty="0">
                <a:latin typeface="Adine Kirnberg" panose="02000000000000000000" pitchFamily="2" charset="0"/>
              </a:rPr>
            </a:br>
            <a:r>
              <a:rPr lang="ru-RU" sz="2800" i="1" dirty="0"/>
              <a:t>Василий Сухомлинский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272874"/>
            <a:ext cx="3928447" cy="3560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1" y="2045092"/>
            <a:ext cx="2219912" cy="2455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587" y="4688968"/>
            <a:ext cx="2133604" cy="213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8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7265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" y="260648"/>
            <a:ext cx="91372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И помните, </a:t>
            </a:r>
            <a:b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МЫ ВСЕ  чьи-то  ДЕТИ!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521" y="4725144"/>
            <a:ext cx="80602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Благодарим за внимание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17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58901"/>
            <a:ext cx="8208912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Monotype Corsiva" panose="03010101010201010101" pitchFamily="66" charset="0"/>
              </a:rPr>
              <a:t>Проблема проекта</a:t>
            </a:r>
            <a:r>
              <a:rPr lang="ru-RU" sz="3200" dirty="0">
                <a:latin typeface="Monotype Corsiva" panose="03010101010201010101" pitchFamily="66" charset="0"/>
              </a:rPr>
              <a:t>: 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>
                <a:latin typeface="Georgia" panose="02040502050405020303" pitchFamily="18" charset="0"/>
              </a:rPr>
              <a:t>новая </a:t>
            </a:r>
            <a:r>
              <a:rPr lang="ru-RU" sz="2000" dirty="0">
                <a:latin typeface="Georgia" panose="02040502050405020303" pitchFamily="18" charset="0"/>
              </a:rPr>
              <a:t>группа, знакомство с детским садом</a:t>
            </a:r>
          </a:p>
          <a:p>
            <a:pPr algn="just"/>
            <a:endParaRPr lang="ru-RU" sz="175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750" dirty="0" smtClean="0">
                <a:latin typeface="Georgia" panose="02040502050405020303" pitchFamily="18" charset="0"/>
              </a:rPr>
              <a:t>Все </a:t>
            </a:r>
            <a:r>
              <a:rPr lang="ru-RU" sz="1750" dirty="0">
                <a:latin typeface="Georgia" panose="02040502050405020303" pitchFamily="18" charset="0"/>
              </a:rPr>
              <a:t>знают, какую поистине неоценимую роль в развитии ребенка играет предметное окружение, которое создает условия, делающие жизнь ребенка в детском саду комфортной и интересной, располагающей к общению, в которой воспитывается и обучается дошкольник. Проблема привития любви детей к детскому саду является общей задачей педагогов и родителей. </a:t>
            </a:r>
          </a:p>
          <a:p>
            <a:pPr algn="just"/>
            <a:r>
              <a:rPr lang="ru-RU" sz="1750" dirty="0">
                <a:latin typeface="Georgia" panose="02040502050405020303" pitchFamily="18" charset="0"/>
              </a:rPr>
              <a:t> Дети младшего дошкольного возраста находятся у истоков познания окружающего мира. Начиная, с младшего возраста проводится работа по ознакомлению с окружающим миром и социальной действительностью. Именно 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 что является главной целью образовательной области труд.</a:t>
            </a:r>
          </a:p>
          <a:p>
            <a:pPr algn="just"/>
            <a:r>
              <a:rPr lang="ru-RU" sz="1750" dirty="0">
                <a:latin typeface="Georgia" panose="02040502050405020303" pitchFamily="18" charset="0"/>
              </a:rPr>
              <a:t>Таким образом, формирование первичных представлений о труде взрослых во 2 младшей группе начинается со знакомства с трудом сотрудников детского сада: трудом помощника воспитателя, медсестры, повара, дворника, шофера, постоянно подчеркивая их заботу о детях.</a:t>
            </a:r>
          </a:p>
        </p:txBody>
      </p:sp>
    </p:spTree>
    <p:extLst>
      <p:ext uri="{BB962C8B-B14F-4D97-AF65-F5344CB8AC3E}">
        <p14:creationId xmlns:p14="http://schemas.microsoft.com/office/powerpoint/2010/main" xmlns="" val="253242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4720" y="404664"/>
            <a:ext cx="84249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Цель проекта</a:t>
            </a:r>
            <a:r>
              <a:rPr lang="ru-RU" sz="2800" dirty="0">
                <a:latin typeface="Monotype Corsiva" panose="03010101010201010101" pitchFamily="66" charset="0"/>
              </a:rPr>
              <a:t>: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Сформировать </a:t>
            </a:r>
            <a:r>
              <a:rPr lang="ru-RU" dirty="0">
                <a:latin typeface="Georgia" panose="02040502050405020303" pitchFamily="18" charset="0"/>
              </a:rPr>
              <a:t>и систематизировать представления детей о детском саде, и его сотрудниках, сформировать положительное отношение к детскому саду в целом.  </a:t>
            </a:r>
          </a:p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Задачи проекта: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- Воспитывать </a:t>
            </a:r>
            <a:r>
              <a:rPr lang="ru-RU" dirty="0">
                <a:latin typeface="Georgia" panose="02040502050405020303" pitchFamily="18" charset="0"/>
              </a:rPr>
              <a:t>у детей любовь к своему детскому саду, сотрудникам, бережное отношение к ценностям детского сада.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- Расширить </a:t>
            </a:r>
            <a:r>
              <a:rPr lang="ru-RU" dirty="0">
                <a:latin typeface="Georgia" panose="02040502050405020303" pitchFamily="18" charset="0"/>
              </a:rPr>
              <a:t>знания детей о жизни детского сада. Формировать чувства взаимопомощи, дружелюбия у детей.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- Привлечь </a:t>
            </a:r>
            <a:r>
              <a:rPr lang="ru-RU" dirty="0">
                <a:latin typeface="Georgia" panose="02040502050405020303" pitchFamily="18" charset="0"/>
              </a:rPr>
              <a:t>родителей к активному участию в реализации проекта, проявлении творческих способностей.</a:t>
            </a: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- Обогащать </a:t>
            </a:r>
            <a:r>
              <a:rPr lang="ru-RU" dirty="0">
                <a:latin typeface="Georgia" panose="02040502050405020303" pitchFamily="18" charset="0"/>
              </a:rPr>
              <a:t>отношения родителей и детей опытом эмоционально насыщенного общения</a:t>
            </a:r>
          </a:p>
          <a:p>
            <a:pPr algn="ctr"/>
            <a:r>
              <a:rPr lang="ru-RU" dirty="0"/>
              <a:t> </a:t>
            </a:r>
            <a:r>
              <a:rPr lang="ru-RU" sz="2800" b="1" dirty="0" smtClean="0">
                <a:latin typeface="Monotype Corsiva" panose="03010101010201010101" pitchFamily="66" charset="0"/>
              </a:rPr>
              <a:t>Тип </a:t>
            </a:r>
            <a:r>
              <a:rPr lang="ru-RU" sz="2800" b="1" dirty="0">
                <a:latin typeface="Monotype Corsiva" panose="03010101010201010101" pitchFamily="66" charset="0"/>
              </a:rPr>
              <a:t>проекта</a:t>
            </a:r>
            <a:r>
              <a:rPr lang="ru-RU" sz="2800" dirty="0">
                <a:latin typeface="Monotype Corsiva" panose="03010101010201010101" pitchFamily="66" charset="0"/>
              </a:rPr>
              <a:t> :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информационно-игровой </a:t>
            </a:r>
            <a:endParaRPr lang="ru-RU" dirty="0">
              <a:latin typeface="Georgia" panose="02040502050405020303" pitchFamily="18" charset="0"/>
            </a:endParaRPr>
          </a:p>
          <a:p>
            <a:pPr algn="ctr"/>
            <a:r>
              <a:rPr lang="ru-RU" dirty="0"/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Участники проекта: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дети </a:t>
            </a:r>
            <a:r>
              <a:rPr lang="ru-RU" dirty="0">
                <a:latin typeface="Georgia" panose="02040502050405020303" pitchFamily="18" charset="0"/>
              </a:rPr>
              <a:t>младшей  группы - 15 человек; воспитатели группы; работники детского сада; родители.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Продолжительность проекта: </a:t>
            </a:r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</a:rPr>
              <a:t>1 </a:t>
            </a:r>
            <a:r>
              <a:rPr lang="ru-RU" dirty="0">
                <a:latin typeface="Georgia" panose="02040502050405020303" pitchFamily="18" charset="0"/>
              </a:rPr>
              <a:t>неделя – февраль</a:t>
            </a:r>
          </a:p>
        </p:txBody>
      </p:sp>
    </p:spTree>
    <p:extLst>
      <p:ext uri="{BB962C8B-B14F-4D97-AF65-F5344CB8AC3E}">
        <p14:creationId xmlns:p14="http://schemas.microsoft.com/office/powerpoint/2010/main" xmlns="" val="7616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908720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Актуальность проекта 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Дети </a:t>
            </a:r>
            <a:r>
              <a:rPr lang="ru-RU" dirty="0">
                <a:latin typeface="Georgia" panose="02040502050405020303" pitchFamily="18" charset="0"/>
              </a:rPr>
              <a:t>младшего дошкольного возраста находятся у истоков познания окружающего мира. Начиная, с младшего возраста проводится работа по ознакомлению с окружающим миром и социальной действительностью. Именно детям этого возраста свойственна большая эмоциональная отзывчивость. Чрезвычайно важно не упустить момент для воспитания в них добрых чувств к окружающим людям и формированию положительного отношения к труду, что является главной целью образовательной области труд.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Таким образом, формирование первичных представлений о труде взрослых во 2 младшей группе начинается со знакомства с трудом сотрудников детского сада: трудом помощника воспитателя, медсестры, повара, дворника, прачек, постоянно подчеркивая их заботу о детях.</a:t>
            </a:r>
          </a:p>
          <a:p>
            <a:pPr algn="just"/>
            <a:r>
              <a:rPr lang="ru-RU" dirty="0">
                <a:latin typeface="Georgia" panose="02040502050405020303" pitchFamily="18" charset="0"/>
              </a:rPr>
              <a:t>Главная задача нас, </a:t>
            </a:r>
            <a:r>
              <a:rPr lang="ru-RU" dirty="0" smtClean="0">
                <a:latin typeface="Georgia" panose="02040502050405020303" pitchFamily="18" charset="0"/>
              </a:rPr>
              <a:t>воспитателей </a:t>
            </a:r>
            <a:r>
              <a:rPr lang="ru-RU" dirty="0">
                <a:latin typeface="Georgia" panose="02040502050405020303" pitchFamily="18" charset="0"/>
              </a:rPr>
              <a:t>– вызвать у детей чувство уважения к людям труда, желание оказать им посильную помощь, как например: все съедать за обедом, чтобы порадовать повара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52721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700808"/>
            <a:ext cx="72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Предполагаемый результат: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dirty="0"/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Дети</a:t>
            </a:r>
            <a:r>
              <a:rPr lang="ru-RU" sz="2800" dirty="0">
                <a:latin typeface="Monotype Corsiva" panose="03010101010201010101" pitchFamily="66" charset="0"/>
              </a:rPr>
              <a:t>: 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Georgia" panose="02040502050405020303" pitchFamily="18" charset="0"/>
              </a:rPr>
              <a:t>- имеют </a:t>
            </a:r>
            <a:r>
              <a:rPr lang="ru-RU" dirty="0">
                <a:latin typeface="Georgia" panose="02040502050405020303" pitchFamily="18" charset="0"/>
              </a:rPr>
              <a:t>представления о труде сотрудников детского сада;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- узнают </a:t>
            </a:r>
            <a:r>
              <a:rPr lang="ru-RU" dirty="0">
                <a:latin typeface="Georgia" panose="02040502050405020303" pitchFamily="18" charset="0"/>
              </a:rPr>
              <a:t>сотрудников детского сада, </a:t>
            </a:r>
            <a:r>
              <a:rPr lang="ru-RU" dirty="0" smtClean="0">
                <a:latin typeface="Georgia" panose="02040502050405020303" pitchFamily="18" charset="0"/>
              </a:rPr>
              <a:t>называют </a:t>
            </a:r>
            <a:r>
              <a:rPr lang="ru-RU" dirty="0">
                <a:latin typeface="Georgia" panose="02040502050405020303" pitchFamily="18" charset="0"/>
              </a:rPr>
              <a:t>их по </a:t>
            </a:r>
            <a:r>
              <a:rPr lang="ru-RU" dirty="0" smtClean="0">
                <a:latin typeface="Georgia" panose="02040502050405020303" pitchFamily="18" charset="0"/>
              </a:rPr>
              <a:t>имени и </a:t>
            </a:r>
            <a:r>
              <a:rPr lang="ru-RU" dirty="0">
                <a:latin typeface="Georgia" panose="02040502050405020303" pitchFamily="18" charset="0"/>
              </a:rPr>
              <a:t>отчеству;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- уважительно относятся </a:t>
            </a:r>
            <a:r>
              <a:rPr lang="ru-RU" dirty="0">
                <a:latin typeface="Georgia" panose="02040502050405020303" pitchFamily="18" charset="0"/>
              </a:rPr>
              <a:t>к труду сотрудников детского сада. 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- знают </a:t>
            </a:r>
            <a:r>
              <a:rPr lang="ru-RU" dirty="0">
                <a:latin typeface="Georgia" panose="02040502050405020303" pitchFamily="18" charset="0"/>
              </a:rPr>
              <a:t>и </a:t>
            </a:r>
            <a:r>
              <a:rPr lang="ru-RU" dirty="0" smtClean="0">
                <a:latin typeface="Georgia" panose="02040502050405020303" pitchFamily="18" charset="0"/>
              </a:rPr>
              <a:t>называют </a:t>
            </a:r>
            <a:r>
              <a:rPr lang="ru-RU" dirty="0">
                <a:latin typeface="Georgia" panose="02040502050405020303" pitchFamily="18" charset="0"/>
              </a:rPr>
              <a:t>профессии;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 smtClean="0">
                <a:latin typeface="Georgia" panose="02040502050405020303" pitchFamily="18" charset="0"/>
              </a:rPr>
              <a:t>- прослеживается </a:t>
            </a:r>
            <a:r>
              <a:rPr lang="ru-RU" dirty="0">
                <a:latin typeface="Georgia" panose="02040502050405020303" pitchFamily="18" charset="0"/>
              </a:rPr>
              <a:t>положительная динамика в привитии у детей любви к детскому саду.</a:t>
            </a:r>
          </a:p>
          <a:p>
            <a:r>
              <a:rPr lang="en-US" b="1" dirty="0"/>
              <a:t>  </a:t>
            </a:r>
            <a:r>
              <a:rPr lang="ru-RU" b="1" dirty="0"/>
              <a:t> </a:t>
            </a:r>
            <a:r>
              <a:rPr lang="ru-RU" sz="2800" b="1" dirty="0">
                <a:latin typeface="Monotype Corsiva" panose="03010101010201010101" pitchFamily="66" charset="0"/>
              </a:rPr>
              <a:t>Родители: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dirty="0">
                <a:latin typeface="Georgia" panose="02040502050405020303" pitchFamily="18" charset="0"/>
              </a:rPr>
              <a:t> -</a:t>
            </a:r>
            <a:r>
              <a:rPr lang="en-US" dirty="0">
                <a:latin typeface="Georgia" panose="02040502050405020303" pitchFamily="18" charset="0"/>
              </a:rPr>
              <a:t> </a:t>
            </a:r>
            <a:r>
              <a:rPr lang="ru-RU" dirty="0">
                <a:latin typeface="Georgia" panose="02040502050405020303" pitchFamily="18" charset="0"/>
              </a:rPr>
              <a:t>повышение уровня личностного сознания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9196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503" y="1052736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Этапы реализации проекта: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</a:rPr>
              <a:t>1 этап: « Подготовительный</a:t>
            </a:r>
            <a:r>
              <a:rPr lang="ru-RU" sz="2400" b="1" dirty="0" smtClean="0">
                <a:latin typeface="Monotype Corsiva" panose="03010101010201010101" pitchFamily="66" charset="0"/>
              </a:rPr>
              <a:t>»</a:t>
            </a:r>
            <a:endParaRPr lang="ru-RU" sz="2400" dirty="0">
              <a:latin typeface="Monotype Corsiva" panose="03010101010201010101" pitchFamily="66" charset="0"/>
            </a:endParaRPr>
          </a:p>
          <a:p>
            <a:pPr lvl="0"/>
            <a:r>
              <a:rPr lang="ru-RU" dirty="0" smtClean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Изучение </a:t>
            </a:r>
            <a:r>
              <a:rPr lang="ru-RU" dirty="0">
                <a:latin typeface="Georgia" panose="02040502050405020303" pitchFamily="18" charset="0"/>
              </a:rPr>
              <a:t>литературы по проектной деятельности.</a:t>
            </a:r>
          </a:p>
          <a:p>
            <a:pPr lvl="0"/>
            <a:r>
              <a:rPr lang="ru-RU" dirty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Информация </a:t>
            </a:r>
            <a:r>
              <a:rPr lang="ru-RU" dirty="0">
                <a:latin typeface="Georgia" panose="02040502050405020303" pitchFamily="18" charset="0"/>
              </a:rPr>
              <a:t>для родителей о предстоящей деятельности.</a:t>
            </a:r>
          </a:p>
          <a:p>
            <a:pPr lvl="0"/>
            <a:r>
              <a:rPr lang="ru-RU" dirty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Подобрать </a:t>
            </a:r>
            <a:r>
              <a:rPr lang="ru-RU" dirty="0">
                <a:latin typeface="Georgia" panose="02040502050405020303" pitchFamily="18" charset="0"/>
              </a:rPr>
              <a:t>наглядный и дидактический материал (иллюстрации, картинки, фотографии)</a:t>
            </a:r>
          </a:p>
          <a:p>
            <a:pPr lvl="0"/>
            <a:r>
              <a:rPr lang="ru-RU" dirty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Подобрать </a:t>
            </a:r>
            <a:r>
              <a:rPr lang="ru-RU" dirty="0">
                <a:latin typeface="Georgia" panose="02040502050405020303" pitchFamily="18" charset="0"/>
              </a:rPr>
              <a:t>художественную литературу для чтения детям    </a:t>
            </a:r>
          </a:p>
          <a:p>
            <a:pPr lvl="0"/>
            <a:r>
              <a:rPr lang="ru-RU" dirty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Подобрать </a:t>
            </a:r>
            <a:r>
              <a:rPr lang="ru-RU" dirty="0">
                <a:latin typeface="Georgia" panose="02040502050405020303" pitchFamily="18" charset="0"/>
              </a:rPr>
              <a:t>дидактические игры;</a:t>
            </a:r>
          </a:p>
          <a:p>
            <a:pPr lvl="0"/>
            <a:r>
              <a:rPr lang="ru-RU" dirty="0">
                <a:latin typeface="Georgia" panose="02040502050405020303" pitchFamily="18" charset="0"/>
                <a:sym typeface="Webdings"/>
              </a:rPr>
              <a:t></a:t>
            </a:r>
            <a:r>
              <a:rPr lang="ru-RU" dirty="0" smtClean="0">
                <a:latin typeface="Georgia" panose="02040502050405020303" pitchFamily="18" charset="0"/>
              </a:rPr>
              <a:t>Предложить </a:t>
            </a:r>
            <a:r>
              <a:rPr lang="ru-RU" dirty="0">
                <a:latin typeface="Georgia" panose="02040502050405020303" pitchFamily="18" charset="0"/>
              </a:rPr>
              <a:t>родителям принести их детские фото.</a:t>
            </a:r>
          </a:p>
          <a:p>
            <a:r>
              <a:rPr lang="ru-RU" dirty="0"/>
              <a:t> </a:t>
            </a:r>
            <a:r>
              <a:rPr lang="ru-RU" sz="2400" b="1" dirty="0">
                <a:latin typeface="Monotype Corsiva" panose="03010101010201010101" pitchFamily="66" charset="0"/>
              </a:rPr>
              <a:t>2 этап: « Основной</a:t>
            </a:r>
            <a:r>
              <a:rPr lang="ru-RU" sz="2400" b="1" dirty="0" smtClean="0">
                <a:latin typeface="Monotype Corsiva" panose="03010101010201010101" pitchFamily="66" charset="0"/>
              </a:rPr>
              <a:t>»</a:t>
            </a:r>
            <a:endParaRPr lang="ru-RU" sz="2400" dirty="0">
              <a:latin typeface="Monotype Corsiva" panose="03010101010201010101" pitchFamily="66" charset="0"/>
            </a:endParaRPr>
          </a:p>
          <a:p>
            <a:pPr lvl="0"/>
            <a:r>
              <a:rPr lang="ru-RU" dirty="0" smtClean="0">
                <a:latin typeface="Georgia" panose="02040502050405020303" pitchFamily="18" charset="0"/>
                <a:sym typeface="Symbol"/>
              </a:rPr>
              <a:t> </a:t>
            </a:r>
            <a:r>
              <a:rPr lang="ru-RU" dirty="0" smtClean="0">
                <a:latin typeface="Georgia" panose="02040502050405020303" pitchFamily="18" charset="0"/>
              </a:rPr>
              <a:t>Проведение </a:t>
            </a:r>
            <a:r>
              <a:rPr lang="ru-RU" dirty="0">
                <a:latin typeface="Georgia" panose="02040502050405020303" pitchFamily="18" charset="0"/>
              </a:rPr>
              <a:t>мероприятий по разработанному плану.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  <a:sym typeface="Symbol"/>
              </a:rPr>
              <a:t> </a:t>
            </a:r>
            <a:r>
              <a:rPr lang="ru-RU" dirty="0" smtClean="0">
                <a:latin typeface="Georgia" panose="02040502050405020303" pitchFamily="18" charset="0"/>
              </a:rPr>
              <a:t>Работа </a:t>
            </a:r>
            <a:r>
              <a:rPr lang="ru-RU" dirty="0">
                <a:latin typeface="Georgia" panose="02040502050405020303" pitchFamily="18" charset="0"/>
              </a:rPr>
              <a:t>с родителями.  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  <a:sym typeface="Symbol"/>
              </a:rPr>
              <a:t> </a:t>
            </a:r>
            <a:r>
              <a:rPr lang="ru-RU" dirty="0" smtClean="0">
                <a:latin typeface="Georgia" panose="02040502050405020303" pitchFamily="18" charset="0"/>
              </a:rPr>
              <a:t>Организация </a:t>
            </a:r>
            <a:r>
              <a:rPr lang="ru-RU" dirty="0">
                <a:latin typeface="Georgia" panose="02040502050405020303" pitchFamily="18" charset="0"/>
              </a:rPr>
              <a:t>экскурсий, сюжетно – ролевых игр, дидактических и подвижных игр.</a:t>
            </a:r>
          </a:p>
          <a:p>
            <a:r>
              <a:rPr lang="ru-RU" sz="2400" b="1" dirty="0">
                <a:latin typeface="Monotype Corsiva" panose="03010101010201010101" pitchFamily="66" charset="0"/>
              </a:rPr>
              <a:t>3 этап: « Заключительный»</a:t>
            </a:r>
            <a:endParaRPr lang="ru-RU" sz="2400" dirty="0">
              <a:latin typeface="Monotype Corsiva" panose="03010101010201010101" pitchFamily="66" charset="0"/>
            </a:endParaRPr>
          </a:p>
          <a:p>
            <a:r>
              <a:rPr lang="ru-RU" dirty="0" smtClean="0">
                <a:latin typeface="Georgia" panose="02040502050405020303" pitchFamily="18" charset="0"/>
                <a:sym typeface="Symbol"/>
              </a:rPr>
              <a:t> </a:t>
            </a:r>
            <a:r>
              <a:rPr lang="ru-RU" dirty="0" smtClean="0">
                <a:latin typeface="Georgia" panose="02040502050405020303" pitchFamily="18" charset="0"/>
              </a:rPr>
              <a:t>Презентация </a:t>
            </a:r>
            <a:r>
              <a:rPr lang="ru-RU" dirty="0">
                <a:latin typeface="Georgia" panose="02040502050405020303" pitchFamily="18" charset="0"/>
              </a:rPr>
              <a:t>«Мой детский сад»</a:t>
            </a:r>
          </a:p>
          <a:p>
            <a:pPr lvl="0"/>
            <a:r>
              <a:rPr lang="ru-RU" dirty="0" smtClean="0">
                <a:latin typeface="Georgia" panose="02040502050405020303" pitchFamily="18" charset="0"/>
                <a:sym typeface="Symbol"/>
              </a:rPr>
              <a:t> </a:t>
            </a:r>
            <a:r>
              <a:rPr lang="ru-RU" dirty="0" smtClean="0">
                <a:latin typeface="Georgia" panose="02040502050405020303" pitchFamily="18" charset="0"/>
              </a:rPr>
              <a:t>Фото </a:t>
            </a:r>
            <a:r>
              <a:rPr lang="ru-RU" dirty="0">
                <a:latin typeface="Georgia" panose="02040502050405020303" pitchFamily="18" charset="0"/>
              </a:rPr>
              <a:t>- выставка «Игрушки наших родителей».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3665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3002189"/>
              </p:ext>
            </p:extLst>
          </p:nvPr>
        </p:nvGraphicFramePr>
        <p:xfrm>
          <a:off x="134578" y="749370"/>
          <a:ext cx="8856984" cy="57259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3086"/>
                <a:gridCol w="3456384"/>
                <a:gridCol w="3987514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Образовательная область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Задачи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Физическое развитие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«По территории детского сада»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Подвижные </a:t>
                      </a:r>
                      <a:r>
                        <a:rPr lang="ru-RU" sz="1300" b="1" u="sng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игры: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«Карусели»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«Если нравится тебе, то делай так»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«Мы весёлые ребята»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u="sng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Пальчиковая гимнастика: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«Дружба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»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Рассмотреть с детьми особенности территории детского сада, формировать у малышей навык передвижения парами, ходьбы по дорожке.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Развивать у детей равновесие в движении, навык бега, повышать эмоциональный тонус и настроение.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Социально-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коммуникативное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развитие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Беседа: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«Что мы делаем в детском саду»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НОД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: «Дружно ходим в детский сад, - знаем всех мы здесь ребят!»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  </a:t>
                      </a:r>
                      <a:r>
                        <a:rPr lang="ru-RU" sz="1300" b="1" u="sng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Сюжетно-ролевые </a:t>
                      </a:r>
                      <a:r>
                        <a:rPr lang="ru-RU" sz="1300" b="1" u="sng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игры: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 «Больница»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«Детский сад»,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«Повара».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Трудовая деятельность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: Совместный труд детей с воспитателем и няней по сервировке стола, уборке группы, стирки кукольного белья, починки игрушек,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Систематизировать знания детей о д/саде, выявить желание детей узнать о нём как можно больше.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Знакомство детей с традициями детского сада. знакомить с правами на игру и обязанностями (одеваться, убирать игрушки).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Развивать интерес, навыки общения.  Активизировать речь и обогащать словарь детей. Воспитывать доброжелательное отношение к сверстникам, сочувствие к персонажу.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Развивать у детей интерес к сюжетно ролевым играм, помочь создать игровую обстановку.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Приучать к труду по самообслуживанию, воспитывать любовь к порядку.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234586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Monotype Corsiva" panose="03010101010201010101" pitchFamily="66" charset="0"/>
              </a:rPr>
              <a:t>План реализации </a:t>
            </a:r>
            <a:r>
              <a:rPr lang="ru-RU" sz="2800" b="1" dirty="0" smtClean="0">
                <a:latin typeface="Monotype Corsiva" panose="03010101010201010101" pitchFamily="66" charset="0"/>
              </a:rPr>
              <a:t>проекта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448"/>
            <a:ext cx="9126140" cy="6871447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7501475"/>
              </p:ext>
            </p:extLst>
          </p:nvPr>
        </p:nvGraphicFramePr>
        <p:xfrm>
          <a:off x="134578" y="749370"/>
          <a:ext cx="8856984" cy="467131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41078"/>
                <a:gridCol w="3528392"/>
                <a:gridCol w="398751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Познавательное развитие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Беседы о правилах поведения в детском саду, о дружбе, о тех, кто работает в детском саду.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Экскурсии по детскому саду (медицинский кабинет, кабинет заведующей, кухня,  прачечная).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Рассматривание сюжетных картинок 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«Дети в детском саду»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 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b="1" u="sng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Дидактические игры: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«Кому что нужно для работы»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Определи, что это такое</a:t>
                      </a: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»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«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Угадай, кто позвал</a:t>
                      </a:r>
                      <a:r>
                        <a:rPr lang="ru-RU" sz="1300" b="1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»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Times New Roman"/>
                      </a:endParaRP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750"/>
                        </a:spcAft>
                      </a:pPr>
                      <a:r>
                        <a:rPr lang="ru-RU" sz="1300" dirty="0">
                          <a:effectLst/>
                          <a:latin typeface="Georgia" panose="02040502050405020303" pitchFamily="18" charset="0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Расширение и уточнение представлений о профессиях людей, работающих в детском саду. «Кто работает в д\с».  Продолжать знакомство детей с детским садом, сотрудниками (воспитатель, младший воспитатель) тем, чем они занимаются, и правилами поведения в залах, коридорах и т.д.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Закрепить умение детей называть по описанию и виду деятельности, сотрудников детского сада.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/>
                          <a:cs typeface="Times New Roman"/>
                        </a:rPr>
                        <a:t> Тренировать органы слуха и активизировать внимание и слуховую память детей.</a:t>
                      </a:r>
                      <a:endParaRPr lang="ru-RU" sz="1300" b="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Активизировать работу органов чувств детей по распознаванию разных предметов.</a:t>
                      </a:r>
                      <a:endParaRPr lang="ru-RU" sz="1300" b="0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52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план самообразования</Template>
  <TotalTime>1028</TotalTime>
  <Words>780</Words>
  <Application>Microsoft Office PowerPoint</Application>
  <PresentationFormat>Экран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42</cp:revision>
  <dcterms:created xsi:type="dcterms:W3CDTF">2015-04-05T12:26:10Z</dcterms:created>
  <dcterms:modified xsi:type="dcterms:W3CDTF">2015-04-19T02:41:58Z</dcterms:modified>
</cp:coreProperties>
</file>