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1" r:id="rId9"/>
    <p:sldId id="270" r:id="rId10"/>
    <p:sldId id="269" r:id="rId11"/>
    <p:sldId id="268" r:id="rId12"/>
    <p:sldId id="267" r:id="rId13"/>
    <p:sldId id="275" r:id="rId14"/>
    <p:sldId id="272" r:id="rId15"/>
    <p:sldId id="279" r:id="rId16"/>
    <p:sldId id="276" r:id="rId17"/>
    <p:sldId id="283" r:id="rId18"/>
    <p:sldId id="282" r:id="rId19"/>
    <p:sldId id="281" r:id="rId20"/>
    <p:sldId id="284" r:id="rId21"/>
    <p:sldId id="287" r:id="rId22"/>
    <p:sldId id="291" r:id="rId23"/>
    <p:sldId id="290" r:id="rId24"/>
    <p:sldId id="289" r:id="rId25"/>
    <p:sldId id="288" r:id="rId26"/>
    <p:sldId id="286" r:id="rId27"/>
    <p:sldId id="285" r:id="rId28"/>
    <p:sldId id="280" r:id="rId29"/>
    <p:sldId id="297" r:id="rId30"/>
    <p:sldId id="30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68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ne-edu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load/321-1-0-377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500438"/>
            <a:ext cx="7358063" cy="2143140"/>
          </a:xfrm>
        </p:spPr>
        <p:txBody>
          <a:bodyPr/>
          <a:lstStyle/>
          <a:p>
            <a:r>
              <a:rPr lang="ru-RU" sz="3600" b="1" dirty="0" smtClean="0"/>
              <a:t>Организация развивающей предметно-пространственной среды в ДОО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в свете требований ФГОС ДО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Выполнила: Каширина Светлана Сергеевна,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ВКК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МКДОУ  д/с № 2 «Ласточка»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общеразвивающего вида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городского поселения – г. Семилуки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/>
              <a:t>3.3.4.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/>
              <a:t>2) </a:t>
            </a:r>
            <a:r>
              <a:rPr lang="ru-RU" sz="2400" b="1" dirty="0" err="1" smtClean="0"/>
              <a:t>Трансформируемость</a:t>
            </a:r>
            <a:r>
              <a:rPr lang="ru-RU" sz="2400" dirty="0" smtClean="0"/>
              <a:t> 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детей.</a:t>
            </a: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472" y="2928934"/>
            <a:ext cx="8158163" cy="3643338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3.3.4.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3) </a:t>
            </a:r>
            <a:r>
              <a:rPr lang="ru-RU" sz="2200" b="1" dirty="0" err="1" smtClean="0"/>
              <a:t>Полифункциональность</a:t>
            </a:r>
            <a:r>
              <a:rPr lang="ru-RU" sz="2200" dirty="0" smtClean="0"/>
              <a:t> материалов предполагает: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возможность разнообразного использования различных составляющих предметной среды, например, детской мебели, матов, мягких модулей, ширм и т.д.;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наличие в Организации или Группе полифункциональных (не обладающих жестко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в качестве предметов-заместителей в детской игре.)</a:t>
            </a: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857497"/>
            <a:ext cx="8158163" cy="3697292"/>
          </a:xfrm>
        </p:spPr>
        <p:txBody>
          <a:bodyPr/>
          <a:lstStyle/>
          <a:p>
            <a:pPr>
              <a:buNone/>
            </a:pPr>
            <a:r>
              <a:rPr lang="ru-RU" sz="2200" dirty="0" smtClean="0"/>
              <a:t>3.3.4.</a:t>
            </a:r>
          </a:p>
          <a:p>
            <a:pPr>
              <a:buNone/>
            </a:pPr>
            <a:r>
              <a:rPr lang="ru-RU" sz="2200" dirty="0" smtClean="0"/>
              <a:t>4) </a:t>
            </a:r>
            <a:r>
              <a:rPr lang="ru-RU" sz="2200" b="1" dirty="0" smtClean="0"/>
              <a:t>Вариативность</a:t>
            </a:r>
            <a:r>
              <a:rPr lang="ru-RU" sz="2200" dirty="0" smtClean="0"/>
              <a:t> среды предполагает:</a:t>
            </a:r>
          </a:p>
          <a:p>
            <a:pPr>
              <a:buBlip>
                <a:blip r:embed="rId2"/>
              </a:buBlip>
            </a:pPr>
            <a:r>
              <a:rPr lang="ru-RU" sz="2200" dirty="0" smtClean="0"/>
              <a:t>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pPr>
              <a:buBlip>
                <a:blip r:embed="rId2"/>
              </a:buBlip>
            </a:pPr>
            <a:r>
              <a:rPr lang="ru-RU" sz="2200" dirty="0" smtClean="0"/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472" y="2571744"/>
            <a:ext cx="8158163" cy="3840169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3.3.4.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5) </a:t>
            </a:r>
            <a:r>
              <a:rPr lang="ru-RU" sz="2200" b="1" dirty="0" smtClean="0"/>
              <a:t>Доступность</a:t>
            </a:r>
            <a:r>
              <a:rPr lang="ru-RU" sz="2200" dirty="0" smtClean="0"/>
              <a:t> среды предполагает: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исправность и сохранность материалов и оборудования.</a:t>
            </a: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3.3.4.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6) </a:t>
            </a:r>
            <a:r>
              <a:rPr lang="ru-RU" sz="2200" b="1" dirty="0" smtClean="0"/>
              <a:t>Безопасность</a:t>
            </a:r>
            <a:r>
              <a:rPr lang="ru-RU" sz="2200" dirty="0" smtClean="0"/>
              <a:t> предметно-пространственной среды предполагает соответствие всех ее элементов требованиям по обеспечению надежности и безопасности их использования.</a:t>
            </a: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3.3.5. Организация самостоятельно определяет средства обучения, в том числе технические, соответствующие материалы (в том числе расходные), игровое, спортивное, оздоровительное оборудование, инвентарь, необходимые для реализации Программы.</a:t>
            </a: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Примерная ОП ДО «Детство»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создание  единого пространства  детского сада;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обустройство самостоятельной деятельности детей в различных  помещениях;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использование информационно-коммуникационных средств;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наличие помещений для художественного творчества детей;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использование изобразительного и декоративно-прикладного искусства в оформлении детского сада;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организация помещения группы по принципу полузамкнутых </a:t>
            </a:r>
            <a:r>
              <a:rPr lang="ru-RU" sz="2200" dirty="0" err="1" smtClean="0"/>
              <a:t>микропространств</a:t>
            </a:r>
            <a:r>
              <a:rPr lang="ru-RU" sz="2200" dirty="0" smtClean="0"/>
              <a:t> и создание центров активности.</a:t>
            </a:r>
          </a:p>
          <a:p>
            <a:endParaRPr lang="ru-RU" sz="2200" dirty="0" smtClean="0"/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Примерная ОП ДО «Детство»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b="1" dirty="0" smtClean="0"/>
              <a:t>Центры активности: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центр познания;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центр творчества;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игровой центр;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литературный центр;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спортивный центр.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Примерная ОП ДО «Детство»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b="1" dirty="0" smtClean="0"/>
              <a:t>Показатели качества </a:t>
            </a:r>
            <a:r>
              <a:rPr lang="ru-RU" sz="2200" dirty="0" smtClean="0"/>
              <a:t>развивающей предметно-пространственной среды группы: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включенность всех детей в активную самостоятельную деятельность;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низкий уровень  шума в группе;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низкая конфликтность между детьми;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выраженная продуктивность самостоятельной деятельности детей4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положительный эмоциональный настрой детей.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Инновационная площадка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lv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созданы  сенсорная комната, игротека;</a:t>
            </a:r>
          </a:p>
          <a:p>
            <a:pPr marL="0" lv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 оборудованы прогулочные площадки;</a:t>
            </a:r>
          </a:p>
          <a:p>
            <a:pPr marL="0" lv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используются новые информационно-коммуникативные средства;</a:t>
            </a:r>
          </a:p>
          <a:p>
            <a:pPr marL="0" lv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приобретено современное спортивное оборудование и детские тренажеры.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3.3. </a:t>
            </a:r>
            <a:r>
              <a:rPr lang="ru-RU" sz="2200" b="1" dirty="0" smtClean="0"/>
              <a:t>Требования к  развивающей предметно-пространственной среде. 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Игровые пособия и тренажёры</a:t>
            </a:r>
          </a:p>
        </p:txBody>
      </p:sp>
      <p:pic>
        <p:nvPicPr>
          <p:cNvPr id="6146" name="Picture 2" descr="D:\ФОТКИ\ДС\Игры РЕНЕ\Игры Будина\IMG_6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643182"/>
            <a:ext cx="2970000" cy="3960000"/>
          </a:xfrm>
          <a:prstGeom prst="flowChartDocument">
            <a:avLst/>
          </a:prstGeom>
          <a:ln w="28575">
            <a:solidFill>
              <a:srgbClr val="6C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Социально-коммуникативное развитие</a:t>
            </a:r>
          </a:p>
        </p:txBody>
      </p:sp>
      <p:pic>
        <p:nvPicPr>
          <p:cNvPr id="1029" name="Picture 5" descr="D:\ФОТКИ\ДС\Игры РЕНЕ\IMG_6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598" y="3071813"/>
            <a:ext cx="4643967" cy="3482975"/>
          </a:xfrm>
          <a:prstGeom prst="trapezoid">
            <a:avLst/>
          </a:prstGeom>
          <a:noFill/>
          <a:ln w="28575">
            <a:solidFill>
              <a:srgbClr val="6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Познавательное развитие</a:t>
            </a:r>
          </a:p>
        </p:txBody>
      </p:sp>
      <p:pic>
        <p:nvPicPr>
          <p:cNvPr id="2052" name="Picture 4" descr="D:\ФОТКИ\ДС\Игры РЕНЕ\Игры Орехова\IMG_6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00372"/>
            <a:ext cx="4646400" cy="3484800"/>
          </a:xfrm>
          <a:prstGeom prst="dodecagon">
            <a:avLst/>
          </a:prstGeom>
          <a:noFill/>
          <a:ln w="28575">
            <a:solidFill>
              <a:srgbClr val="6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Речевое развитие</a:t>
            </a:r>
          </a:p>
        </p:txBody>
      </p:sp>
      <p:pic>
        <p:nvPicPr>
          <p:cNvPr id="2" name="Picture 2" descr="D:\ФОТКИ\ДС\Игры РЕНЕ\IMG_6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598" y="3071813"/>
            <a:ext cx="4643967" cy="3482975"/>
          </a:xfrm>
          <a:prstGeom prst="flowChartInputOutput">
            <a:avLst/>
          </a:prstGeom>
          <a:noFill/>
          <a:ln w="28575">
            <a:solidFill>
              <a:srgbClr val="6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Художественно-эстетическое развитие</a:t>
            </a:r>
          </a:p>
        </p:txBody>
      </p:sp>
      <p:pic>
        <p:nvPicPr>
          <p:cNvPr id="4098" name="Picture 2" descr="D:\ФОТКИ\ДС\Игры РЕНЕ\IMG_6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4643967" cy="3482975"/>
          </a:xfrm>
          <a:prstGeom prst="hexagon">
            <a:avLst/>
          </a:prstGeom>
          <a:noFill/>
          <a:ln w="28575">
            <a:solidFill>
              <a:srgbClr val="6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Физическое развитие</a:t>
            </a:r>
          </a:p>
        </p:txBody>
      </p:sp>
      <p:pic>
        <p:nvPicPr>
          <p:cNvPr id="5122" name="Picture 2" descr="D:\ФОТКИ\ДС\Игры РЕНЕ\IMG_6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643182"/>
            <a:ext cx="2970000" cy="3960000"/>
          </a:xfrm>
          <a:prstGeom prst="flowChartDisplay">
            <a:avLst/>
          </a:prstGeom>
          <a:noFill/>
          <a:ln w="28575">
            <a:solidFill>
              <a:srgbClr val="6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Инновационная площадка</a:t>
            </a:r>
          </a:p>
        </p:txBody>
      </p:sp>
      <p:pic>
        <p:nvPicPr>
          <p:cNvPr id="7170" name="Picture 2" descr="D:\ФОТКИ\ДС\Острогожск Семинар\IMG_6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00372"/>
            <a:ext cx="4643967" cy="3482975"/>
          </a:xfrm>
          <a:prstGeom prst="wave">
            <a:avLst/>
          </a:prstGeom>
          <a:noFill/>
          <a:ln w="28575">
            <a:solidFill>
              <a:srgbClr val="6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Инновационная площадка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lvl="0" indent="342900" algn="just">
              <a:spcBef>
                <a:spcPts val="0"/>
              </a:spcBef>
              <a:buNone/>
            </a:pPr>
            <a:r>
              <a:rPr lang="ru-RU" sz="2200" b="1" dirty="0" smtClean="0"/>
              <a:t>ООО «РЕНЕ»</a:t>
            </a:r>
          </a:p>
          <a:p>
            <a:pPr marL="0" lvl="0" indent="342900" algn="just">
              <a:spcBef>
                <a:spcPts val="0"/>
              </a:spcBef>
              <a:buNone/>
            </a:pPr>
            <a:endParaRPr lang="ru-RU" sz="2200" b="1" dirty="0" smtClean="0"/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u="sng" dirty="0" smtClean="0"/>
              <a:t>Контакты: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/>
              <a:t>Москва, ул. Мытная, 50,  тел.: 8(495)221-2645   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u="sng" dirty="0" err="1" smtClean="0">
                <a:hlinkClick r:id="rId2"/>
              </a:rPr>
              <a:t>www.rene-edu.ru</a:t>
            </a:r>
            <a:r>
              <a:rPr lang="ru-RU" sz="2400" dirty="0" smtClean="0"/>
              <a:t> </a:t>
            </a:r>
          </a:p>
          <a:p>
            <a:pPr lvl="0">
              <a:buNone/>
            </a:pP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000125"/>
          </a:xfrm>
        </p:spPr>
        <p:txBody>
          <a:bodyPr/>
          <a:lstStyle/>
          <a:p>
            <a:r>
              <a:rPr lang="ru-RU" sz="3200" b="1" dirty="0" smtClean="0"/>
              <a:t>Инновационная площадка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472" y="2786058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b="1" dirty="0" smtClean="0"/>
              <a:t>Планируемые продукты </a:t>
            </a:r>
            <a:r>
              <a:rPr lang="ru-RU" sz="2200" dirty="0" smtClean="0"/>
              <a:t>инновационной деятельности: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 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 театральная студия, 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мини-музей , 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err="1" smtClean="0"/>
              <a:t>медиатека</a:t>
            </a:r>
            <a:r>
              <a:rPr lang="ru-RU" sz="2200" dirty="0" smtClean="0"/>
              <a:t>, 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зимний сад, 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err="1" smtClean="0"/>
              <a:t>экоогород</a:t>
            </a:r>
            <a:r>
              <a:rPr lang="ru-RU" sz="2200" dirty="0" smtClean="0"/>
              <a:t>, 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ландшафтная мастерская, 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тренировочная дорожка, 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err="1" smtClean="0"/>
              <a:t>автогородок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/>
          <a:lstStyle/>
          <a:p>
            <a:r>
              <a:rPr lang="ru-RU" b="1" dirty="0" smtClean="0"/>
              <a:t>Спасибо</a:t>
            </a:r>
            <a:br>
              <a:rPr lang="ru-RU" b="1" dirty="0" smtClean="0"/>
            </a:br>
            <a:r>
              <a:rPr lang="ru-RU" b="1" dirty="0" smtClean="0"/>
              <a:t>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3.3.1. </a:t>
            </a:r>
            <a:r>
              <a:rPr lang="ru-RU" sz="2200" b="1" dirty="0" smtClean="0"/>
              <a:t>Развивающая предметно-пространственная среда </a:t>
            </a:r>
            <a:r>
              <a:rPr lang="ru-RU" sz="2200" dirty="0" smtClean="0"/>
              <a:t>обеспечивает максимальную реализацию образовательного потенциала пространства Организации, Группы, а также территории, прилегающей к Организации или находящейся на небольшом удалении, приспособленной для реализации Программы (далее - участок),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/>
          <a:lstStyle/>
          <a:p>
            <a:r>
              <a:rPr lang="ru-RU" sz="2200" b="1" dirty="0" smtClean="0"/>
              <a:t>Используемые ресурсы</a:t>
            </a:r>
            <a:r>
              <a:rPr lang="ru-RU" sz="2200" dirty="0" smtClean="0"/>
              <a:t>: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929090"/>
          </a:xfrm>
        </p:spPr>
        <p:txBody>
          <a:bodyPr/>
          <a:lstStyle/>
          <a:p>
            <a:r>
              <a:rPr lang="ru-RU" sz="2000" dirty="0" smtClean="0"/>
              <a:t>Приказ Министерства образования и науки Российской Федерации (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России) от 17 октября 2013 г. N 1155 г. Москва "Об утверждении федерального государственного образовательного стандарта дошкольного образования"</a:t>
            </a:r>
          </a:p>
          <a:p>
            <a:r>
              <a:rPr lang="ru-RU" sz="2000" dirty="0" smtClean="0"/>
              <a:t>Комментарии к ФГОС дошкольного образования. 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России от 28 февраля 2014 года №08-249 </a:t>
            </a:r>
          </a:p>
          <a:p>
            <a:r>
              <a:rPr lang="ru-RU" sz="2000" dirty="0" smtClean="0"/>
              <a:t>Детство: Примерная образовательная программа дошкольного образования / Т.И. Бабаева, А.  Г. Гогоберидзе, О.  В. Солнцева и др.</a:t>
            </a:r>
          </a:p>
          <a:p>
            <a:r>
              <a:rPr lang="ru-RU" sz="2000" dirty="0" smtClean="0"/>
              <a:t>Игры</a:t>
            </a:r>
          </a:p>
          <a:p>
            <a:r>
              <a:rPr lang="en-US" sz="2000" dirty="0" smtClean="0">
                <a:hlinkClick r:id="rId2"/>
              </a:rPr>
              <a:t>http://pedsovet.su/load/321-1-0-37785</a:t>
            </a:r>
            <a:endParaRPr lang="ru-RU" sz="200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3.3.2. </a:t>
            </a:r>
            <a:r>
              <a:rPr lang="ru-RU" sz="2200" b="1" dirty="0" smtClean="0"/>
              <a:t>Развивающая предметно-пространственная среда </a:t>
            </a:r>
            <a:r>
              <a:rPr lang="ru-RU" sz="2200" dirty="0" smtClean="0"/>
              <a:t>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3.3.3. </a:t>
            </a:r>
            <a:r>
              <a:rPr lang="ru-RU" sz="2200" b="1" dirty="0" smtClean="0"/>
              <a:t>Развивающая предметно-пространственная среда </a:t>
            </a:r>
            <a:r>
              <a:rPr lang="ru-RU" sz="2200" dirty="0" smtClean="0"/>
              <a:t>должна обеспечивать: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реализацию различных образовательных программ;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в случае организации инклюзивного образования - необходимые для него условия;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учет национально-культурных, климатических условий, в которых осуществляется образовательная деятельность</a:t>
            </a:r>
            <a:r>
              <a:rPr lang="ru-RU" sz="2200" smtClean="0"/>
              <a:t>; 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smtClean="0"/>
              <a:t>учет </a:t>
            </a:r>
            <a:r>
              <a:rPr lang="ru-RU" sz="2200" dirty="0" smtClean="0"/>
              <a:t>возрастных особенностей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3.3.4. </a:t>
            </a:r>
            <a:r>
              <a:rPr lang="ru-RU" sz="2200" b="1" dirty="0" smtClean="0"/>
              <a:t>Развивающая предметно-пространственная среда </a:t>
            </a:r>
            <a:r>
              <a:rPr lang="ru-RU" sz="2200" dirty="0" smtClean="0"/>
              <a:t>должна быть: 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содержательно-насыщенной; 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трансформируемой;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полифункциональной;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вариативной;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доступной;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200" dirty="0" smtClean="0"/>
              <a:t>безопасной.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3.3.4.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1) </a:t>
            </a:r>
            <a:r>
              <a:rPr lang="ru-RU" sz="2200" b="1" dirty="0" smtClean="0"/>
              <a:t>Насыщенность</a:t>
            </a:r>
            <a:r>
              <a:rPr lang="ru-RU" sz="2200" dirty="0" smtClean="0"/>
              <a:t> среды должна соответствовать возрастным возможностям детей и содержанию Программы.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200" dirty="0" smtClean="0"/>
              <a:t>Образовательное 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472" y="2857496"/>
            <a:ext cx="8158163" cy="3714776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100" dirty="0" smtClean="0"/>
              <a:t>Организация образовательного пространства и разнообразие материалов, оборудования и инвентаря (в здании и на участке) должны обеспечивать: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100" dirty="0" smtClean="0"/>
              <a:t>игровую, познавательную, исследовательскую и творческую активность всех воспитанников, экспериментирование с доступными детям материалами (в том числе с песком и водой);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100" dirty="0" smtClean="0"/>
              <a:t>двигательную активность, в том числе развитие крупной и мелкой моторики, участие в подвижных играх и соревнованиях;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100" dirty="0" smtClean="0"/>
              <a:t>эмоциональное благополучие детей во взаимодействии с предметно-пространственным окружением;</a:t>
            </a:r>
          </a:p>
          <a:p>
            <a:pPr marL="0" indent="342900" algn="just">
              <a:spcBef>
                <a:spcPts val="0"/>
              </a:spcBef>
              <a:buBlip>
                <a:blip r:embed="rId2"/>
              </a:buBlip>
            </a:pPr>
            <a:r>
              <a:rPr lang="ru-RU" sz="2100" dirty="0" smtClean="0"/>
              <a:t>возможность самовыражения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ФГОС ДО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b="1" dirty="0" smtClean="0"/>
              <a:t>Для детей младенческого и раннего возраста </a:t>
            </a:r>
            <a:r>
              <a:rPr lang="ru-RU" sz="2200" dirty="0" smtClean="0"/>
              <a:t>образовательное пространство должно предоставлять необходимые и достаточные возможности для движения, предметной и игровой деятельности с разными материалами.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594</TotalTime>
  <Words>956</Words>
  <Application>Microsoft Office PowerPoint</Application>
  <PresentationFormat>Экран (4:3)</PresentationFormat>
  <Paragraphs>122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Шаблон 2</vt:lpstr>
      <vt:lpstr>Организация развивающей предметно-пространственной среды в ДОО  в свете требований ФГОС ДО</vt:lpstr>
      <vt:lpstr>ФГОС ДО</vt:lpstr>
      <vt:lpstr>ФГОС ДО</vt:lpstr>
      <vt:lpstr>ФГОС ДО</vt:lpstr>
      <vt:lpstr>ФГОС ДО</vt:lpstr>
      <vt:lpstr>ФГОС ДО</vt:lpstr>
      <vt:lpstr>ФГОС ДО</vt:lpstr>
      <vt:lpstr>ФГОС ДО</vt:lpstr>
      <vt:lpstr>ФГОС ДО</vt:lpstr>
      <vt:lpstr>ФГОС ДО</vt:lpstr>
      <vt:lpstr>ФГОС ДО</vt:lpstr>
      <vt:lpstr>ФГОС ДО</vt:lpstr>
      <vt:lpstr>ФГОС ДО</vt:lpstr>
      <vt:lpstr>ФГОС ДО</vt:lpstr>
      <vt:lpstr>ФГОС ДО</vt:lpstr>
      <vt:lpstr>Примерная ОП ДО «Детство»</vt:lpstr>
      <vt:lpstr>Примерная ОП ДО «Детство»</vt:lpstr>
      <vt:lpstr>Примерная ОП ДО «Детство»</vt:lpstr>
      <vt:lpstr>Инновационная площадка</vt:lpstr>
      <vt:lpstr>Игровые пособия и тренажёры</vt:lpstr>
      <vt:lpstr>Социально-коммуникативное развитие</vt:lpstr>
      <vt:lpstr>Познавательное развитие</vt:lpstr>
      <vt:lpstr>Речевое развитие</vt:lpstr>
      <vt:lpstr>Художественно-эстетическое развитие</vt:lpstr>
      <vt:lpstr>Физическое развитие</vt:lpstr>
      <vt:lpstr>Инновационная площадка</vt:lpstr>
      <vt:lpstr>Инновационная площадка</vt:lpstr>
      <vt:lpstr>Инновационная площадка</vt:lpstr>
      <vt:lpstr>Спасибо за внимание!</vt:lpstr>
      <vt:lpstr>Используемые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в ДОУ  в свете требований ФГОС ДО</dc:title>
  <dc:creator>Светлана Каширина</dc:creator>
  <cp:lastModifiedBy>Катэ</cp:lastModifiedBy>
  <cp:revision>90</cp:revision>
  <dcterms:created xsi:type="dcterms:W3CDTF">2014-08-19T12:01:50Z</dcterms:created>
  <dcterms:modified xsi:type="dcterms:W3CDTF">2014-10-18T17:46:53Z</dcterms:modified>
</cp:coreProperties>
</file>