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1" r:id="rId3"/>
    <p:sldId id="257" r:id="rId4"/>
    <p:sldId id="258" r:id="rId5"/>
    <p:sldId id="259" r:id="rId6"/>
    <p:sldId id="260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892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D1C1D-03FF-4980-BC33-133CCE11507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EB1C3-9A86-4F87-AB92-2D90D32CAEA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0845A-3DFE-4383-A8B1-26BABDBD015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AC5AE-C0AE-41D6-88B6-96139571522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8AAC2-F246-438F-B5AA-5267CDAE930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D2540-377E-43DA-AEC7-9267BDE4E85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6685F-12AB-466F-9617-D7BF2211409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AD7CC-F52B-4DAB-BAA2-99D1682E6E9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32328-BDC0-4FE0-9C76-6CD11A8C754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6A124-D1E0-460A-A34A-DE8B221479A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975D3-41D8-4443-A62E-96905135E6C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9E904-0AC5-4CD1-A826-43E29EA1D51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91B82-C9F0-456A-B5F4-ABE9AAA63A5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C7311-453B-4649-BBE3-1D5321D8DD5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3789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789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789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89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89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89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89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899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90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90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902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790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90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90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790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790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863DCC-4462-44EF-A59D-877337E93F10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nkreceptov.ru/pic/skazki-0097.jpg" TargetMode="External"/><Relationship Id="rId7" Type="http://schemas.openxmlformats.org/officeDocument/2006/relationships/hyperlink" Target="http://games-mm.ru/userfiles/Image/good/photo_29.jpg" TargetMode="External"/><Relationship Id="rId2" Type="http://schemas.openxmlformats.org/officeDocument/2006/relationships/hyperlink" Target="http://img15.nnm.ru/a/4/c/9/6/304026ea45d3fe564b64bdcfb0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wr.ru/images/archive/16881" TargetMode="External"/><Relationship Id="rId5" Type="http://schemas.openxmlformats.org/officeDocument/2006/relationships/hyperlink" Target="http://img11.nnm.ru/2/b/8/5/1/bd400f09645478ea307ec695c22.gif" TargetMode="External"/><Relationship Id="rId4" Type="http://schemas.openxmlformats.org/officeDocument/2006/relationships/hyperlink" Target="http://www.bankreceptov.ru/pic/skazki-0184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0" y="6143625"/>
            <a:ext cx="6400800" cy="466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2011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2143125" y="655007"/>
            <a:ext cx="52149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100" b="1" dirty="0">
                <a:solidFill>
                  <a:srgbClr val="555555"/>
                </a:solidFill>
                <a:ea typeface="Times New Roman" pitchFamily="18" charset="0"/>
                <a:cs typeface="Arial" charset="0"/>
              </a:rPr>
              <a:t> </a:t>
            </a:r>
            <a:endParaRPr lang="ru-RU" sz="3200" dirty="0">
              <a:solidFill>
                <a:schemeClr val="accent2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643063" y="412287"/>
            <a:ext cx="6072187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4400" dirty="0"/>
          </a:p>
          <a:p>
            <a:pPr algn="ctr" eaLnBrk="0" hangingPunct="0"/>
            <a:r>
              <a:rPr lang="ru-RU" sz="2800" dirty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ru-RU" sz="3600" dirty="0" smtClean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Презентация</a:t>
            </a:r>
            <a:endParaRPr lang="ru-RU" sz="2800" dirty="0" smtClean="0">
              <a:solidFill>
                <a:schemeClr val="tx2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ru-RU" sz="4000" dirty="0" smtClean="0">
                <a:latin typeface="Calibri" pitchFamily="34" charset="0"/>
                <a:cs typeface="Arial" charset="0"/>
              </a:rPr>
              <a:t>«Слово роса в русском фольклоре»</a:t>
            </a:r>
            <a:endParaRPr lang="ru-RU" sz="4000" dirty="0" smtClean="0">
              <a:latin typeface="Calibri" pitchFamily="34" charset="0"/>
              <a:cs typeface="Arial" charset="0"/>
            </a:endParaRPr>
          </a:p>
          <a:p>
            <a:pPr algn="ctr" eaLnBrk="0" hangingPunct="0"/>
            <a:r>
              <a:rPr lang="ru-RU" sz="2800" dirty="0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для средней группы</a:t>
            </a:r>
            <a:endParaRPr lang="ru-RU" dirty="0"/>
          </a:p>
        </p:txBody>
      </p:sp>
      <p:sp>
        <p:nvSpPr>
          <p:cNvPr id="2053" name="Заголовок 5"/>
          <p:cNvSpPr>
            <a:spLocks noGrp="1"/>
          </p:cNvSpPr>
          <p:nvPr>
            <p:ph type="ctrTitle"/>
          </p:nvPr>
        </p:nvSpPr>
        <p:spPr>
          <a:xfrm>
            <a:off x="5929322" y="3500438"/>
            <a:ext cx="2857491" cy="264319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err="1" smtClean="0">
                <a:solidFill>
                  <a:schemeClr val="tx1"/>
                </a:solidFill>
              </a:rPr>
              <a:t>Гусенкова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Е.Е., воспитатель МДОУ «Детский сад №10    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г.Калининска Саратовской области».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 smtClean="0">
              <a:solidFill>
                <a:srgbClr val="C00000"/>
              </a:solidFill>
            </a:endParaRPr>
          </a:p>
        </p:txBody>
      </p:sp>
      <p:pic>
        <p:nvPicPr>
          <p:cNvPr id="11" name="Picture 12" descr="C:\Documents and Settings\Admin\Мои документы\Мои рисунки\роса\f_12753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2287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C:\Documents and Settings\Admin\Мои документы\Мои рисунки\роса\одна капл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2513" y="0"/>
            <a:ext cx="2561488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Отгадайте загадки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2000240"/>
            <a:ext cx="4000528" cy="4114800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Утром бусы засверкали,</a:t>
            </a:r>
          </a:p>
          <a:p>
            <a:pPr>
              <a:buNone/>
            </a:pPr>
            <a:r>
              <a:rPr lang="ru-RU" sz="2400" dirty="0" smtClean="0"/>
              <a:t> Всю траву собой заткали, </a:t>
            </a:r>
          </a:p>
          <a:p>
            <a:pPr>
              <a:buNone/>
            </a:pPr>
            <a:r>
              <a:rPr lang="ru-RU" sz="2400" dirty="0" smtClean="0"/>
              <a:t>А пошли искать их днем, </a:t>
            </a:r>
          </a:p>
          <a:p>
            <a:pPr>
              <a:buNone/>
            </a:pPr>
            <a:r>
              <a:rPr lang="ru-RU" sz="2400" dirty="0" smtClean="0"/>
              <a:t>Ищем, ищем – не </a:t>
            </a:r>
            <a:r>
              <a:rPr lang="ru-RU" dirty="0" smtClean="0"/>
              <a:t>найдем.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Посреди поля </a:t>
            </a:r>
          </a:p>
          <a:p>
            <a:pPr>
              <a:buNone/>
            </a:pPr>
            <a:r>
              <a:rPr lang="ru-RU" dirty="0" smtClean="0"/>
              <a:t>Серебряные зерна лежат.</a:t>
            </a:r>
            <a:endParaRPr lang="ru-RU" dirty="0"/>
          </a:p>
        </p:txBody>
      </p:sp>
      <p:pic>
        <p:nvPicPr>
          <p:cNvPr id="6" name="Picture 6" descr="C:\Documents and Settings\Admin\Мои документы\Мои рисунки\роса\паут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91115"/>
            <a:ext cx="2500327" cy="166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89735"/>
            <a:ext cx="4357686" cy="326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304800"/>
            <a:ext cx="7610475" cy="2124075"/>
          </a:xfrm>
          <a:noFill/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r">
              <a:defRPr/>
            </a:pPr>
            <a:r>
              <a:rPr lang="ru-RU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ndara" pitchFamily="34" charset="0"/>
              </a:rPr>
              <a:t>Многие русские слова сами по себе излучают поэзию, подобно тому, как драгоценные камни излучают блеск.</a:t>
            </a:r>
            <a:br>
              <a:rPr lang="ru-RU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ndara" pitchFamily="34" charset="0"/>
              </a:rPr>
            </a:br>
            <a:r>
              <a:rPr lang="ru-RU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ndara" pitchFamily="34" charset="0"/>
              </a:rPr>
              <a:t>К.Г.Паустовский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  <a:latin typeface="Candar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2714625"/>
            <a:ext cx="7543800" cy="371475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ru-RU" i="1" dirty="0">
              <a:latin typeface="Comic Sans MS" pitchFamily="66" charset="0"/>
            </a:endParaRPr>
          </a:p>
        </p:txBody>
      </p:sp>
      <p:pic>
        <p:nvPicPr>
          <p:cNvPr id="6152" name="Picture 8" descr="C:\Documents and Settings\Admin\Мои документы\Мои рисунки\роса\одна кап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2714625"/>
            <a:ext cx="6929437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714625" y="2928938"/>
            <a:ext cx="39258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3200">
                <a:solidFill>
                  <a:srgbClr val="FFFFFF"/>
                </a:solidFill>
              </a:rPr>
              <a:t>Таково слово </a:t>
            </a:r>
            <a:r>
              <a:rPr lang="ru-RU" sz="3200" i="1">
                <a:solidFill>
                  <a:srgbClr val="FFFFFF"/>
                </a:solidFill>
                <a:latin typeface="Comic Sans MS" pitchFamily="66" charset="0"/>
              </a:rPr>
              <a:t>РОСА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66800" y="304800"/>
            <a:ext cx="5434013" cy="1123950"/>
          </a:xfrm>
        </p:spPr>
        <p:txBody>
          <a:bodyPr/>
          <a:lstStyle/>
          <a:p>
            <a:pPr algn="ctr">
              <a:defRPr/>
            </a:pPr>
            <a:r>
              <a:rPr lang="ru-RU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Интересна символика слова</a:t>
            </a:r>
            <a:endParaRPr lang="ru-RU" sz="4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643313" y="1981200"/>
            <a:ext cx="4967287" cy="4114800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None/>
              <a:defRPr/>
            </a:pPr>
            <a:r>
              <a:rPr lang="ru-RU" sz="2800" dirty="0" smtClean="0">
                <a:ea typeface="Calibri"/>
                <a:cs typeface="Times New Roman"/>
              </a:rPr>
              <a:t>РОСА — символ здоровья, чистоты, любви и святости. Славяне считали росу слезами Богородицы. Считалось, если девушка очень рано умоет ею лицо, то будет красива весь год.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2" name="Picture 2" descr="C:\Documents and Settings\Admin\Рабочий стол\Использование триггеров\Задание № 2\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12530"/>
            <a:ext cx="3714776" cy="5197806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6" name="Picture 2" descr="C:\Documents and Settings\Admin\Мои документы\Мои рисунки\роса\1688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-0.04667  0.028 -0.08267  0.062 -0.08267  C 0.097 -0.08267  0.125 -0.04667  0.125 0  C 0.125 0.04667  0.153 0.08267  0.188 0.08267  C 0.222 0.08267  0.25 0.04667  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-0.15746 0.13635 " pathEditMode="relative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1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Со словом связаны народные приметы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50" y="1981200"/>
            <a:ext cx="6610350" cy="4114800"/>
          </a:xfrm>
        </p:spPr>
        <p:txBody>
          <a:bodyPr/>
          <a:lstStyle/>
          <a:p>
            <a:pPr indent="342900" algn="just">
              <a:buFont typeface="Wingdings" pitchFamily="2" charset="2"/>
              <a:buNone/>
              <a:defRPr/>
            </a:pPr>
            <a:r>
              <a:rPr lang="ru-RU" sz="2400" dirty="0" smtClean="0"/>
              <a:t>Обильные вечерняя и утренняя росы - к хорошей погоде. </a:t>
            </a:r>
          </a:p>
          <a:p>
            <a:pPr indent="342900" algn="just">
              <a:buFont typeface="Wingdings" pitchFamily="2" charset="2"/>
              <a:buNone/>
              <a:defRPr/>
            </a:pPr>
            <a:r>
              <a:rPr lang="ru-RU" sz="2400" dirty="0" smtClean="0"/>
              <a:t>Если роса не появляется - к ухудшению погоды. </a:t>
            </a:r>
          </a:p>
          <a:p>
            <a:pPr indent="342900" algn="just">
              <a:buFont typeface="Wingdings" pitchFamily="2" charset="2"/>
              <a:buNone/>
              <a:defRPr/>
            </a:pPr>
            <a:r>
              <a:rPr lang="ru-RU" sz="2400" dirty="0" smtClean="0"/>
              <a:t>Если роса не скоро высыхает — к жаркой сухой погоде, и наоборот, если это происходит быстро — к дождю. </a:t>
            </a:r>
          </a:p>
          <a:p>
            <a:pPr indent="342900" algn="just">
              <a:buFont typeface="Wingdings" pitchFamily="2" charset="2"/>
              <a:buNone/>
              <a:defRPr/>
            </a:pPr>
            <a:r>
              <a:rPr lang="ru-RU" sz="2400" dirty="0" smtClean="0"/>
              <a:t>Если вечером росы нет, а ветер немного ослаб — к утру небо затянет облаками и возможен дождь.</a:t>
            </a:r>
            <a:endParaRPr lang="ru-RU" sz="2400" dirty="0"/>
          </a:p>
        </p:txBody>
      </p:sp>
      <p:pic>
        <p:nvPicPr>
          <p:cNvPr id="4" name="Picture 6" descr="C:\Documents and Settings\Admin\Мои документы\Мои рисунки\роса\rasinka_+.jpg"/>
          <p:cNvPicPr>
            <a:picLocks noChangeAspect="1" noChangeArrowheads="1"/>
          </p:cNvPicPr>
          <p:nvPr/>
        </p:nvPicPr>
        <p:blipFill>
          <a:blip r:embed="rId2" cstate="print"/>
          <a:srcRect l="19090" t="10588" r="23051" b="26952"/>
          <a:stretch>
            <a:fillRect/>
          </a:stretch>
        </p:blipFill>
        <p:spPr bwMode="auto">
          <a:xfrm>
            <a:off x="1500188" y="4643438"/>
            <a:ext cx="4413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Documents and Settings\Admin\Мои документы\Мои рисунки\роса\rasinka_+.jpg"/>
          <p:cNvPicPr>
            <a:picLocks noChangeAspect="1" noChangeArrowheads="1"/>
          </p:cNvPicPr>
          <p:nvPr/>
        </p:nvPicPr>
        <p:blipFill>
          <a:blip r:embed="rId3" cstate="print"/>
          <a:srcRect l="19090" t="10588" r="23051" b="26952"/>
          <a:stretch>
            <a:fillRect/>
          </a:stretch>
        </p:blipFill>
        <p:spPr bwMode="auto">
          <a:xfrm>
            <a:off x="1143000" y="4643438"/>
            <a:ext cx="490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Documents and Settings\Admin\Мои документы\Мои рисунки\роса\rasinka_+.jpg"/>
          <p:cNvPicPr>
            <a:picLocks noChangeAspect="1" noChangeArrowheads="1"/>
          </p:cNvPicPr>
          <p:nvPr/>
        </p:nvPicPr>
        <p:blipFill>
          <a:blip r:embed="rId3" cstate="print"/>
          <a:srcRect l="19090" t="10588" r="23051" b="26952"/>
          <a:stretch>
            <a:fillRect/>
          </a:stretch>
        </p:blipFill>
        <p:spPr bwMode="auto">
          <a:xfrm>
            <a:off x="1214438" y="4786313"/>
            <a:ext cx="4905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Admin\Мои документы\Мои рисунки\роса\rasinka_+.jpg"/>
          <p:cNvPicPr>
            <a:picLocks noChangeAspect="1" noChangeArrowheads="1"/>
          </p:cNvPicPr>
          <p:nvPr/>
        </p:nvPicPr>
        <p:blipFill>
          <a:blip r:embed="rId3" cstate="print"/>
          <a:srcRect l="19090" t="10588" r="23051" b="26952"/>
          <a:stretch>
            <a:fillRect/>
          </a:stretch>
        </p:blipFill>
        <p:spPr bwMode="auto">
          <a:xfrm>
            <a:off x="1428750" y="4214813"/>
            <a:ext cx="490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3" descr="C:\Documents and Settings\Admin\Рабочий стол\Использование триггеров\Задание № 2\Untitled-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21125"/>
            <a:ext cx="2143125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0.00393 L 0.04878 -0.3111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-15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0.06476 -0.279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-14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2 -0.09445 L 0.05244 -0.1400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-2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0.08836 0.02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Есть слово и в сокровищницах языка - пословицах:</a:t>
            </a:r>
            <a:endParaRPr lang="ru-RU"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981200"/>
            <a:ext cx="6357937" cy="4114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1"/>
                </a:solidFill>
                <a:effectLst/>
                <a:latin typeface="Arial" charset="0"/>
              </a:rPr>
              <a:t>Девичья слеза - что роса на восходе солнца.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folHlink"/>
                </a:solidFill>
                <a:effectLst/>
                <a:latin typeface="Arial" charset="0"/>
              </a:rPr>
              <a:t>Не может роса соперничать с солнцем.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66FF99"/>
                </a:solidFill>
                <a:effectLst/>
                <a:latin typeface="Arial" charset="0"/>
              </a:rPr>
              <a:t>Покуда солнце взойдет, роса глаза выест.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9933FF"/>
                </a:solidFill>
                <a:effectLst/>
                <a:latin typeface="Arial" charset="0"/>
              </a:rPr>
              <a:t>По капле дождь, по росинке роса.</a:t>
            </a:r>
            <a:r>
              <a:rPr lang="ru-RU" dirty="0" smtClean="0">
                <a:effectLst/>
                <a:latin typeface="Arial" charset="0"/>
              </a:rPr>
              <a:t> 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>
              <a:effectLst/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effectLst/>
                <a:latin typeface="Arial" charset="0"/>
              </a:rPr>
              <a:t>  </a:t>
            </a:r>
            <a:endParaRPr lang="ru-RU" dirty="0" smtClean="0">
              <a:solidFill>
                <a:srgbClr val="9999FF"/>
              </a:solidFill>
              <a:effectLst/>
              <a:latin typeface="Arial" charset="0"/>
            </a:endParaRPr>
          </a:p>
        </p:txBody>
      </p:sp>
      <p:pic>
        <p:nvPicPr>
          <p:cNvPr id="4" name="Picture 4" descr="C:\Documents and Settings\Admin\Рабочий стол\Использование триггеров\Задание № 2\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4950" y="2509838"/>
            <a:ext cx="1289050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1\Рабочий стол\фразеологизмы\сундучок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5143500"/>
            <a:ext cx="23828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Скороговорка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81200"/>
            <a:ext cx="3286148" cy="287656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ru-RU" sz="3600" dirty="0" smtClean="0">
                <a:solidFill>
                  <a:srgbClr val="FFFF00"/>
                </a:solidFill>
                <a:effectLst/>
                <a:latin typeface="Arial" charset="0"/>
              </a:rPr>
              <a:t>Коси, коса, пока роса;</a:t>
            </a:r>
          </a:p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ru-RU" sz="3600" dirty="0" smtClean="0">
                <a:solidFill>
                  <a:srgbClr val="FFFF00"/>
                </a:solidFill>
                <a:effectLst/>
                <a:latin typeface="Arial" charset="0"/>
              </a:rPr>
              <a:t>роса долой -  и мы домой</a:t>
            </a:r>
          </a:p>
          <a:p>
            <a:endParaRPr lang="ru-RU" dirty="0"/>
          </a:p>
        </p:txBody>
      </p:sp>
      <p:pic>
        <p:nvPicPr>
          <p:cNvPr id="2050" name="Picture 2" descr="http://img1.liveinternet.ru/images/attach/c/1/74/4/74004073_141_Senokos_A_A_Plastov_1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0" y="3133725"/>
            <a:ext cx="5524500" cy="3724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357298"/>
            <a:ext cx="7543800" cy="4738702"/>
          </a:xfrm>
        </p:spPr>
        <p:txBody>
          <a:bodyPr/>
          <a:lstStyle/>
          <a:p>
            <a:r>
              <a:rPr lang="en-US" sz="2400" dirty="0" smtClean="0">
                <a:hlinkClick r:id="rId2"/>
              </a:rPr>
              <a:t>http://img15.nnm.ru/a/4/c/9/6/304026ea45d3fe564b64bdcfb0e.jpg</a:t>
            </a:r>
            <a:r>
              <a:rPr lang="ru-RU" sz="2400" dirty="0" smtClean="0"/>
              <a:t> </a:t>
            </a:r>
          </a:p>
          <a:p>
            <a:r>
              <a:rPr lang="ru-RU" sz="2400" u="sng" dirty="0" smtClean="0">
                <a:solidFill>
                  <a:srgbClr val="FFFFFF"/>
                </a:solidFill>
                <a:hlinkClick r:id="rId3"/>
              </a:rPr>
              <a:t>http://</a:t>
            </a:r>
            <a:r>
              <a:rPr lang="ru-RU" sz="2400" u="sng" dirty="0" smtClean="0">
                <a:solidFill>
                  <a:srgbClr val="FFFFFF"/>
                </a:solidFill>
                <a:hlinkClick r:id="rId3"/>
              </a:rPr>
              <a:t>www.bankreceptov.ru/pic/skazki-0097.jpg</a:t>
            </a:r>
            <a:r>
              <a:rPr lang="ru-RU" sz="2400" u="sng" dirty="0" smtClean="0">
                <a:solidFill>
                  <a:srgbClr val="FFFFFF"/>
                </a:solidFill>
              </a:rPr>
              <a:t> </a:t>
            </a:r>
          </a:p>
          <a:p>
            <a:r>
              <a:rPr lang="ru-RU" sz="2400" u="sng" dirty="0" smtClean="0">
                <a:solidFill>
                  <a:srgbClr val="FFFFFF"/>
                </a:solidFill>
                <a:hlinkClick r:id="rId4"/>
              </a:rPr>
              <a:t>http://</a:t>
            </a:r>
            <a:r>
              <a:rPr lang="ru-RU" sz="2400" u="sng" dirty="0" smtClean="0">
                <a:solidFill>
                  <a:srgbClr val="FFFFFF"/>
                </a:solidFill>
                <a:hlinkClick r:id="rId4"/>
              </a:rPr>
              <a:t>www.bankreceptov.ru/pic/skazki-0184.jpg</a:t>
            </a:r>
            <a:endParaRPr lang="ru-RU" sz="2400" u="sng" dirty="0" smtClean="0">
              <a:solidFill>
                <a:srgbClr val="FFFFFF"/>
              </a:solidFill>
            </a:endParaRPr>
          </a:p>
          <a:p>
            <a:r>
              <a:rPr lang="ru-RU" sz="2400" dirty="0" smtClean="0">
                <a:hlinkClick r:id="rId5"/>
              </a:rPr>
              <a:t>http://img11.nnm.ru/2/b/8/5/1/bd400f09645478ea307ec695c22.gif</a:t>
            </a:r>
            <a:r>
              <a:rPr lang="ru-RU" sz="2400" dirty="0" smtClean="0"/>
              <a:t> </a:t>
            </a:r>
          </a:p>
          <a:p>
            <a:r>
              <a:rPr lang="en-US" sz="2400" u="sng" dirty="0" smtClean="0">
                <a:hlinkClick r:id="rId6"/>
              </a:rPr>
              <a:t>http://www.rwr.ru/images/archive/16881</a:t>
            </a:r>
            <a:r>
              <a:rPr lang="ru-RU" sz="2400" u="sng" dirty="0" smtClean="0"/>
              <a:t> </a:t>
            </a:r>
          </a:p>
          <a:p>
            <a:r>
              <a:rPr lang="ru-RU" sz="2400" u="sng" dirty="0" smtClean="0">
                <a:hlinkClick r:id="rId7"/>
              </a:rPr>
              <a:t>http://games-mm.ru/userfiles/Image/good/photo_29.jpg</a:t>
            </a:r>
            <a:endParaRPr lang="ru-RU" sz="2400" u="sng" dirty="0" smtClean="0"/>
          </a:p>
          <a:p>
            <a:r>
              <a:rPr lang="en-US" sz="2400" u="sng" dirty="0" smtClean="0"/>
              <a:t>http://img1.liveinternet.ru/images/attach/c/1/74/4/74004073_141_Senokos_A_A_Plastov_1945.jpg</a:t>
            </a:r>
            <a:endParaRPr lang="ru-RU" sz="2400" u="sng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254</Words>
  <Application>Microsoft Office PowerPoint</Application>
  <PresentationFormat>Экран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Сумерки</vt:lpstr>
      <vt:lpstr>Гусенкова Е.Е., воспитатель МДОУ «Детский сад №10      г.Калининска Саратовской области». </vt:lpstr>
      <vt:lpstr>Отгадайте загадки</vt:lpstr>
      <vt:lpstr>Многие русские слова сами по себе излучают поэзию, подобно тому, как драгоценные камни излучают блеск. К.Г.Паустовский</vt:lpstr>
      <vt:lpstr>Интересна символика слова</vt:lpstr>
      <vt:lpstr>Со словом связаны народные приметы</vt:lpstr>
      <vt:lpstr>Есть слово и в сокровищницах языка - пословицах:</vt:lpstr>
      <vt:lpstr>Скороговорка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</cp:revision>
  <dcterms:created xsi:type="dcterms:W3CDTF">2012-06-05T14:45:19Z</dcterms:created>
  <dcterms:modified xsi:type="dcterms:W3CDTF">2012-06-05T15:08:32Z</dcterms:modified>
</cp:coreProperties>
</file>