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DCE07F-A0AC-4F04-B288-2E7335248823}" type="datetimeFigureOut">
              <a:rPr lang="ru-RU" smtClean="0"/>
              <a:t>20.12.2011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DAA35B4-7337-4611-8FD9-4AEB3124E3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frai.ru/wp-content/uploads/2009/12/3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m2000.kz/_nw/102/43455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vanmed.ru/wp-content/uploads/cache/8389_NpAdvHover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adis.narod.ru/home/nauka/pischsys/pyssys1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edikal-health.ru/images/dih_sist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upam.narod.ru/pages/uhod/fiziologicheskie_osobennosti_invalidov/images/page_27_clip_image00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issfit.ru/fitness/anatomy/i/atlas-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mir-spb.com/plac/v2002_l_the-human-skeleton-chart-rear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coolquiz.com/trivia/names/images/pavlov.gi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ws-wood.ru/img/podberezovik_pink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581127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Учитель начальных классов</a:t>
            </a:r>
            <a:endParaRPr lang="en-US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Савичева  О.Н.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МБОУ  СОШ    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с.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Тавтиманово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636912"/>
            <a:ext cx="6630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CC"/>
                </a:solidFill>
                <a:cs typeface="David" pitchFamily="34" charset="-79"/>
              </a:rPr>
              <a:t>ОРГАНИЗМ ЧЕЛОВЕКА</a:t>
            </a:r>
            <a:endParaRPr lang="ru-RU" sz="4400" b="1" dirty="0">
              <a:solidFill>
                <a:srgbClr val="0000CC"/>
              </a:solidFill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05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867244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ПРОВЕРКА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2348880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1. б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829" y="2410436"/>
            <a:ext cx="2098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2.а, г, 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443313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3.е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404" y="2457643"/>
            <a:ext cx="1553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4.б, г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224" y="2457643"/>
            <a:ext cx="2174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5.в, г, 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5755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 Запиши царства живой природы.</a:t>
            </a:r>
          </a:p>
          <a:p>
            <a:endParaRPr lang="ru-RU" sz="3200" b="1" dirty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А) растений;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Б) животных;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В) грибов;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Г) бактерий;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36912"/>
            <a:ext cx="47741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7. человек.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frai.ru/wp-content/uploads/2009/12/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15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485" y="620688"/>
            <a:ext cx="6831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ОРГАНИЗМ  ЧЕЛОВЕКА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m2000.kz/_nw/102/4345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874634"/>
            <a:ext cx="5112567" cy="514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874634"/>
            <a:ext cx="96988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 СЛОВАРЮ  ОЖИГОВА: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«Организм- живое целое,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обладающее совокупностью </a:t>
            </a:r>
          </a:p>
          <a:p>
            <a:r>
              <a:rPr lang="ru-RU" sz="4000" b="1" i="1" dirty="0">
                <a:solidFill>
                  <a:srgbClr val="002060"/>
                </a:solidFill>
              </a:rPr>
              <a:t>с</a:t>
            </a:r>
            <a:r>
              <a:rPr lang="ru-RU" sz="4000" b="1" i="1" dirty="0" smtClean="0">
                <a:solidFill>
                  <a:srgbClr val="002060"/>
                </a:solidFill>
              </a:rPr>
              <a:t>войств , отличающей его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от неживой материи».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353" y="4348899"/>
            <a:ext cx="7870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Организм человека- система органов,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взаимосвязанных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ежду собой и образующих единое целое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6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755270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Органы</a:t>
            </a:r>
          </a:p>
          <a:p>
            <a:pPr algn="ctr"/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 человеческого </a:t>
            </a:r>
          </a:p>
          <a:p>
            <a:pPr algn="ctr"/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 организма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44824"/>
            <a:ext cx="285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</a:rPr>
              <a:t>НЕРВНАЯ 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 СИСТЕМА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evanmed.ru/wp-content/uploads/cache/8389_NpAdvH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73" y="188640"/>
            <a:ext cx="3864664" cy="63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4318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2. КРОВЕНОСНАЯ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СИСТЕМА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452"/>
            <a:ext cx="331236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5658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3. ПИЩЕВАРИТЕЛЬНАЯ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СИСТЕМА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http://badis.narod.ru/home/nauka/pischsys/pyssy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48" y="1340768"/>
            <a:ext cx="45168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74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4. ДЫХАТЕЛЬНАЯ СИСТЕМА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www.medikal-health.ru/images/dih_s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54358"/>
            <a:ext cx="3848587" cy="50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837" y="908720"/>
            <a:ext cx="735906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 УРОКА: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</a:rPr>
              <a:t>Познакомиться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с организмом человека;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2. Учиться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прислушиваться к своему  организму;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3. Воспитывать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любовь к своему организму.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276872"/>
            <a:ext cx="5032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5. ВЫДЕЛИТЕЛЬНАЯ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СИСТЕМА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aupam.narod.ru/pages/uhod/fiziologicheskie_osobennosti_invalidov/images/page_27_clip_image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5375"/>
            <a:ext cx="314325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49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6. ОПОРНО –ДВИГАТЕЛЬНАЯ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СИСТЕМА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www.missfit.ru/fitness/anatomy/i/atlas-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52" y="1628800"/>
            <a:ext cx="4464399" cy="444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ir-spb.com/plac/v2002_l_the-human-skeleton-chart-rea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11" y="1965033"/>
            <a:ext cx="17137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620688"/>
            <a:ext cx="770448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СТРОЕНИЕ ТЕЛА ЧЕЛОВЕКА </a:t>
            </a:r>
          </a:p>
          <a:p>
            <a:r>
              <a:rPr lang="ru-RU" sz="4000" b="1" i="1" dirty="0" smtClean="0"/>
              <a:t>ИЗУЧАЕТ НАУКА </a:t>
            </a:r>
            <a:r>
              <a:rPr lang="ru-RU" sz="4000" b="1" i="1" dirty="0" smtClean="0">
                <a:solidFill>
                  <a:srgbClr val="FF0000"/>
                </a:solidFill>
              </a:rPr>
              <a:t>АНАТОМИЯ</a:t>
            </a:r>
            <a:r>
              <a:rPr lang="ru-RU" sz="4000" b="1" i="1" dirty="0" smtClean="0"/>
              <a:t>,</a:t>
            </a:r>
          </a:p>
          <a:p>
            <a:endParaRPr lang="ru-RU" sz="4000" b="1" i="1" dirty="0" smtClean="0"/>
          </a:p>
          <a:p>
            <a:r>
              <a:rPr lang="ru-RU" sz="4000" b="1" i="1" dirty="0"/>
              <a:t>А</a:t>
            </a:r>
            <a:r>
              <a:rPr lang="ru-RU" sz="4000" b="1" i="1" dirty="0" smtClean="0"/>
              <a:t> РАБОТУ ЕГО ОРГАНОВ-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ФИЗИОЛОГИЯ </a:t>
            </a:r>
            <a:r>
              <a:rPr lang="ru-RU" sz="4000" b="1" i="1" dirty="0" smtClean="0"/>
              <a:t>ЧЕЛОВЕКА, </a:t>
            </a:r>
          </a:p>
          <a:p>
            <a:endParaRPr lang="ru-RU" sz="4000" b="1" i="1" dirty="0"/>
          </a:p>
          <a:p>
            <a:r>
              <a:rPr lang="ru-RU" sz="4000" b="1" i="1" dirty="0" smtClean="0"/>
              <a:t>НАУКА О СОХРАНЕНИИ </a:t>
            </a:r>
          </a:p>
          <a:p>
            <a:r>
              <a:rPr lang="ru-RU" sz="4000" b="1" i="1" dirty="0" smtClean="0"/>
              <a:t>И УКРЕПЛЕНИИ ЗДОРОВЬЯ</a:t>
            </a:r>
          </a:p>
          <a:p>
            <a:r>
              <a:rPr lang="ru-RU" sz="4000" b="1" i="1" dirty="0" smtClean="0"/>
              <a:t>НАЗЫВАЕТСЯ  </a:t>
            </a:r>
            <a:r>
              <a:rPr lang="ru-RU" sz="4000" b="1" i="1" dirty="0" smtClean="0">
                <a:solidFill>
                  <a:srgbClr val="FF0000"/>
                </a:solidFill>
              </a:rPr>
              <a:t>ГИГИЕНОЙ</a:t>
            </a:r>
            <a:r>
              <a:rPr lang="ru-RU" sz="40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6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olquiz.com/trivia/names/images/pavlov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01" y="1628800"/>
            <a:ext cx="30940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2223735"/>
            <a:ext cx="318356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ИВАН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ПЕТРОВИЧ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ПАВЛОВ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1849-1936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88840"/>
            <a:ext cx="67817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ИТОГ УРОКА.</a:t>
            </a:r>
          </a:p>
          <a:p>
            <a:pPr algn="ctr"/>
            <a:endParaRPr lang="ru-RU" dirty="0" smtClean="0"/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Что такое организм человека?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2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59"/>
            <a:ext cx="750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ПРОВЕРКА ДОМАШНЕГО ЗАДАНИЯ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04864"/>
            <a:ext cx="65527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Что </a:t>
            </a:r>
            <a:r>
              <a:rPr lang="ru-RU" sz="3200" b="1" dirty="0"/>
              <a:t>такое гриб? </a:t>
            </a:r>
            <a:endParaRPr lang="ru-RU" sz="3200" b="1" dirty="0" smtClean="0"/>
          </a:p>
          <a:p>
            <a:pPr marL="514350" indent="-514350">
              <a:buAutoNum type="arabicPeriod"/>
            </a:pPr>
            <a:endParaRPr lang="ru-RU" sz="2800" b="1" dirty="0" smtClean="0"/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а</a:t>
            </a:r>
            <a:r>
              <a:rPr lang="ru-RU" sz="2800" b="1" i="1" dirty="0">
                <a:solidFill>
                  <a:srgbClr val="002060"/>
                </a:solidFill>
              </a:rPr>
              <a:t>) это живой организм</a:t>
            </a:r>
            <a:r>
              <a:rPr lang="ru-RU" sz="2800" b="1" i="1" dirty="0" smtClean="0">
                <a:solidFill>
                  <a:srgbClr val="002060"/>
                </a:solidFill>
              </a:rPr>
              <a:t>;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002060"/>
                </a:solidFill>
              </a:rPr>
              <a:t>б) это тело живой природы</a:t>
            </a:r>
            <a:r>
              <a:rPr lang="ru-RU" sz="2800" b="1" i="1" dirty="0" smtClean="0">
                <a:solidFill>
                  <a:srgbClr val="002060"/>
                </a:solidFill>
              </a:rPr>
              <a:t>;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002060"/>
                </a:solidFill>
              </a:rPr>
              <a:t>в) это тело неживой природы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2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34183"/>
            <a:ext cx="712879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2. </a:t>
            </a:r>
            <a:r>
              <a:rPr lang="ru-RU" sz="3200" b="1" dirty="0" smtClean="0"/>
              <a:t> Что  </a:t>
            </a:r>
            <a:r>
              <a:rPr lang="ru-RU" sz="3200" b="1" dirty="0"/>
              <a:t>является частью гриба.</a:t>
            </a:r>
            <a:endParaRPr lang="ru-RU" sz="3200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а</a:t>
            </a:r>
            <a:r>
              <a:rPr lang="ru-RU" sz="2800" b="1" i="1" dirty="0" smtClean="0">
                <a:solidFill>
                  <a:srgbClr val="002060"/>
                </a:solidFill>
              </a:rPr>
              <a:t>) грибница;</a:t>
            </a:r>
          </a:p>
          <a:p>
            <a:pPr lvl="0"/>
            <a:endParaRPr lang="ru-RU" sz="28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б) стебель;</a:t>
            </a:r>
          </a:p>
          <a:p>
            <a:pPr lvl="0"/>
            <a:endParaRPr lang="ru-RU" sz="28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в )цветок;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г</a:t>
            </a:r>
            <a:r>
              <a:rPr lang="ru-RU" sz="2800" b="1" i="1" dirty="0" smtClean="0">
                <a:solidFill>
                  <a:srgbClr val="002060"/>
                </a:solidFill>
              </a:rPr>
              <a:t>) шляпка;</a:t>
            </a:r>
          </a:p>
          <a:p>
            <a:pPr lvl="0"/>
            <a:endParaRPr lang="ru-RU" sz="28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b="1" i="1" dirty="0" smtClean="0">
                <a:solidFill>
                  <a:srgbClr val="002060"/>
                </a:solidFill>
              </a:rPr>
              <a:t>) ножка</a:t>
            </a:r>
            <a:r>
              <a:rPr lang="ru-RU" sz="2800" b="1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http://www.news-wood.ru/img/podberezovik_pin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1905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588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3. Какой гриб </a:t>
            </a:r>
            <a:r>
              <a:rPr lang="ru-RU" sz="3200" b="1" dirty="0" smtClean="0"/>
              <a:t>«чужой»?</a:t>
            </a:r>
            <a:endParaRPr lang="ru-RU" sz="3200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а</a:t>
            </a:r>
            <a:r>
              <a:rPr lang="ru-RU" sz="2800" b="1" i="1" dirty="0" smtClean="0">
                <a:solidFill>
                  <a:srgbClr val="002060"/>
                </a:solidFill>
              </a:rPr>
              <a:t>) подберёзовик;</a:t>
            </a:r>
          </a:p>
          <a:p>
            <a:pPr lvl="0"/>
            <a:endParaRPr lang="ru-RU" sz="2800" b="1" i="1" dirty="0">
              <a:solidFill>
                <a:srgbClr val="00206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 б) лисичка;</a:t>
            </a:r>
          </a:p>
          <a:p>
            <a:pPr lvl="0"/>
            <a:endParaRPr lang="ru-RU" sz="2800" b="1" i="1" dirty="0">
              <a:solidFill>
                <a:srgbClr val="00206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 в) волнушка;</a:t>
            </a:r>
          </a:p>
          <a:p>
            <a:pPr lvl="0"/>
            <a:endParaRPr lang="ru-RU" sz="2800" b="1" i="1" dirty="0">
              <a:solidFill>
                <a:srgbClr val="00206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 г) опёнок; </a:t>
            </a:r>
          </a:p>
          <a:p>
            <a:pPr lvl="0"/>
            <a:endParaRPr lang="ru-RU" sz="280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е) мухомор.</a:t>
            </a:r>
            <a:endParaRPr lang="ru-RU" sz="28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72" y="3212976"/>
            <a:ext cx="2294263" cy="1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9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4. Как связана жизнь гриба и дерева? 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а</a:t>
            </a:r>
            <a:r>
              <a:rPr lang="ru-RU" sz="2400" b="1" i="1" dirty="0">
                <a:solidFill>
                  <a:srgbClr val="002060"/>
                </a:solidFill>
              </a:rPr>
              <a:t>) около деревьев грибам удобно расти;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б</a:t>
            </a:r>
            <a:r>
              <a:rPr lang="ru-RU" sz="2400" b="1" i="1" dirty="0">
                <a:solidFill>
                  <a:srgbClr val="002060"/>
                </a:solidFill>
              </a:rPr>
              <a:t>) грибы получают от растений питательные вещества;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</a:t>
            </a:r>
            <a:r>
              <a:rPr lang="ru-RU" sz="2400" b="1" i="1" dirty="0">
                <a:solidFill>
                  <a:srgbClr val="002060"/>
                </a:solidFill>
              </a:rPr>
              <a:t>) грибы уничтожают насекомых вредителей;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</a:t>
            </a:r>
            <a:r>
              <a:rPr lang="ru-RU" sz="2400" b="1" i="1" dirty="0">
                <a:solidFill>
                  <a:srgbClr val="002060"/>
                </a:solidFill>
              </a:rPr>
              <a:t>) грибы разрушают остатки организмов и образуют перегной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1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3"/>
            <a:ext cx="734481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5. Какие правила сбора грибов нужно соблюдать? </a:t>
            </a:r>
            <a:endParaRPr lang="ru-RU" sz="3200" b="1" dirty="0" smtClean="0"/>
          </a:p>
          <a:p>
            <a:endParaRPr lang="ru-RU" dirty="0"/>
          </a:p>
          <a:p>
            <a:r>
              <a:rPr lang="ru-RU" sz="2400" b="1" i="1" dirty="0">
                <a:solidFill>
                  <a:srgbClr val="002060"/>
                </a:solidFill>
              </a:rPr>
              <a:t>а) собирай любые встретившиеся грибы;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б</a:t>
            </a:r>
            <a:r>
              <a:rPr lang="ru-RU" sz="2400" b="1" i="1" dirty="0">
                <a:solidFill>
                  <a:srgbClr val="002060"/>
                </a:solidFill>
              </a:rPr>
              <a:t>) все несъедобные грибы топчи ногами;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</a:t>
            </a:r>
            <a:r>
              <a:rPr lang="ru-RU" sz="2400" b="1" i="1" dirty="0">
                <a:solidFill>
                  <a:srgbClr val="002060"/>
                </a:solidFill>
              </a:rPr>
              <a:t>) срезай грибы ножиком;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г</a:t>
            </a:r>
            <a:r>
              <a:rPr lang="ru-RU" sz="2400" b="1" i="1" dirty="0">
                <a:solidFill>
                  <a:srgbClr val="002060"/>
                </a:solidFill>
              </a:rPr>
              <a:t>) не разрывай землю вокруг гриба, чтобы не повредить грибницу;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</a:t>
            </a:r>
            <a:r>
              <a:rPr lang="ru-RU" sz="2400" b="1" i="1" dirty="0">
                <a:solidFill>
                  <a:srgbClr val="002060"/>
                </a:solidFill>
              </a:rPr>
              <a:t>) не бери грибы возле шоссейных и железных дорог.</a:t>
            </a:r>
          </a:p>
        </p:txBody>
      </p:sp>
    </p:spTree>
    <p:extLst>
      <p:ext uri="{BB962C8B-B14F-4D97-AF65-F5344CB8AC3E}">
        <p14:creationId xmlns:p14="http://schemas.microsoft.com/office/powerpoint/2010/main" val="41250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45755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 Запиши царства живой природы.</a:t>
            </a:r>
          </a:p>
          <a:p>
            <a:endParaRPr lang="ru-RU" sz="3200" b="1" dirty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А)__________________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Б)__________________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В)__________________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Г)__________________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00808"/>
            <a:ext cx="6166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7. КАКОЕ РАЗУМНОЕ</a:t>
            </a:r>
          </a:p>
          <a:p>
            <a:r>
              <a:rPr lang="ru-RU" sz="3600" b="1" dirty="0" smtClean="0"/>
              <a:t> СУЩЕСТВО ВЫ ЗНАЕТЕ?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10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200</TotalTime>
  <Words>331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16</cp:revision>
  <dcterms:created xsi:type="dcterms:W3CDTF">2011-12-20T03:21:46Z</dcterms:created>
  <dcterms:modified xsi:type="dcterms:W3CDTF">2011-12-20T06:42:04Z</dcterms:modified>
</cp:coreProperties>
</file>