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28.06.2015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1620" y="476672"/>
            <a:ext cx="6696744" cy="1728192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О-Ё</a:t>
            </a:r>
            <a:r>
              <a:rPr lang="ru-RU" sz="4800" dirty="0" smtClean="0"/>
              <a:t> ПОСЛЕ ШИПЯЩИХ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9592" y="2852936"/>
            <a:ext cx="6400800" cy="1944215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chemeClr val="bg1"/>
                </a:solidFill>
              </a:rPr>
              <a:t>   </a:t>
            </a:r>
            <a:r>
              <a:rPr lang="ru-RU" sz="5400" dirty="0" smtClean="0">
                <a:solidFill>
                  <a:srgbClr val="FF0000"/>
                </a:solidFill>
              </a:rPr>
              <a:t>о</a:t>
            </a:r>
          </a:p>
          <a:p>
            <a:r>
              <a:rPr lang="ru-RU" sz="5400" dirty="0" smtClean="0">
                <a:solidFill>
                  <a:schemeClr val="bg1"/>
                </a:solidFill>
              </a:rPr>
              <a:t>девчёнка</a:t>
            </a:r>
            <a:endParaRPr lang="ru-RU" sz="5400" dirty="0">
              <a:solidFill>
                <a:schemeClr val="bg1"/>
              </a:solidFill>
            </a:endParaRPr>
          </a:p>
          <a:p>
            <a:r>
              <a:rPr lang="ru-RU" sz="5400" dirty="0" smtClean="0">
                <a:solidFill>
                  <a:schemeClr val="bg1"/>
                </a:solidFill>
              </a:rPr>
              <a:t>  </a:t>
            </a:r>
            <a:endParaRPr lang="ru-RU" sz="5400" dirty="0"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499992" y="4125388"/>
            <a:ext cx="511374" cy="49584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355976" y="5085184"/>
            <a:ext cx="44644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 Чех Мария Игоревна</a:t>
            </a:r>
          </a:p>
          <a:p>
            <a:r>
              <a:rPr lang="ru-RU" dirty="0"/>
              <a:t>у</a:t>
            </a:r>
            <a:r>
              <a:rPr lang="ru-RU" dirty="0" smtClean="0"/>
              <a:t>читель  русского языка и литературы</a:t>
            </a:r>
          </a:p>
          <a:p>
            <a:r>
              <a:rPr lang="ru-RU" dirty="0" smtClean="0"/>
              <a:t>МАОУ гимназии «</a:t>
            </a:r>
            <a:r>
              <a:rPr lang="ru-RU" dirty="0" err="1" smtClean="0"/>
              <a:t>Тарасовка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801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Галч</a:t>
            </a:r>
            <a:r>
              <a:rPr lang="ru-RU" sz="2800" dirty="0" smtClean="0">
                <a:solidFill>
                  <a:srgbClr val="FF0000"/>
                </a:solidFill>
              </a:rPr>
              <a:t>?</a:t>
            </a:r>
            <a:r>
              <a:rPr lang="ru-RU" sz="2800" dirty="0" smtClean="0"/>
              <a:t>нок,   копч</a:t>
            </a:r>
            <a:r>
              <a:rPr lang="ru-RU" sz="2800" dirty="0" smtClean="0">
                <a:solidFill>
                  <a:srgbClr val="FF0000"/>
                </a:solidFill>
              </a:rPr>
              <a:t>?</a:t>
            </a:r>
            <a:r>
              <a:rPr lang="ru-RU" sz="2800" dirty="0" smtClean="0"/>
              <a:t>ный,  ш</a:t>
            </a:r>
            <a:r>
              <a:rPr lang="ru-RU" sz="2800" dirty="0" smtClean="0">
                <a:solidFill>
                  <a:srgbClr val="FF0000"/>
                </a:solidFill>
              </a:rPr>
              <a:t>?</a:t>
            </a:r>
            <a:r>
              <a:rPr lang="ru-RU" sz="2800" dirty="0" smtClean="0"/>
              <a:t>лковый, ш</a:t>
            </a:r>
            <a:r>
              <a:rPr lang="ru-RU" sz="2800" dirty="0" smtClean="0">
                <a:solidFill>
                  <a:srgbClr val="FF0000"/>
                </a:solidFill>
              </a:rPr>
              <a:t>?</a:t>
            </a:r>
            <a:r>
              <a:rPr lang="ru-RU" sz="2800" dirty="0" smtClean="0"/>
              <a:t>рты, печ</a:t>
            </a:r>
            <a:r>
              <a:rPr lang="ru-RU" sz="2800" dirty="0" smtClean="0">
                <a:solidFill>
                  <a:srgbClr val="FF0000"/>
                </a:solidFill>
              </a:rPr>
              <a:t>?</a:t>
            </a:r>
            <a:r>
              <a:rPr lang="ru-RU" sz="2800" dirty="0" smtClean="0"/>
              <a:t>т…</a:t>
            </a:r>
            <a:br>
              <a:rPr lang="ru-RU" sz="2800" dirty="0" smtClean="0"/>
            </a:br>
            <a:r>
              <a:rPr lang="ru-RU" sz="2800" dirty="0" smtClean="0">
                <a:solidFill>
                  <a:srgbClr val="FF0000"/>
                </a:solidFill>
              </a:rPr>
              <a:t>Сомневаетесь?  О или Ё?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115616" y="1628800"/>
            <a:ext cx="7164784" cy="5040560"/>
          </a:xfrm>
        </p:spPr>
        <p:txBody>
          <a:bodyPr anchor="ctr">
            <a:normAutofit/>
          </a:bodyPr>
          <a:lstStyle/>
          <a:p>
            <a:pPr marL="360000" lvl="8" indent="0">
              <a:spcBef>
                <a:spcPts val="0"/>
              </a:spcBef>
              <a:buNone/>
            </a:pPr>
            <a:r>
              <a:rPr lang="ru-RU" sz="2000" dirty="0" smtClean="0"/>
              <a:t> Проверь, ГДЕ орфограмма, </a:t>
            </a:r>
            <a:r>
              <a:rPr lang="ru-RU" sz="2000" dirty="0" smtClean="0">
                <a:solidFill>
                  <a:srgbClr val="00B050"/>
                </a:solidFill>
              </a:rPr>
              <a:t>В КОРНЕ </a:t>
            </a:r>
            <a:r>
              <a:rPr lang="ru-RU" sz="2000" dirty="0" smtClean="0"/>
              <a:t>или </a:t>
            </a:r>
            <a:r>
              <a:rPr lang="ru-RU" sz="2000" dirty="0" smtClean="0">
                <a:solidFill>
                  <a:srgbClr val="0070C0"/>
                </a:solidFill>
              </a:rPr>
              <a:t>ЗА КОРНЕМ?</a:t>
            </a:r>
          </a:p>
          <a:p>
            <a:pPr marL="360000" lvl="8" indent="0">
              <a:spcBef>
                <a:spcPts val="0"/>
              </a:spcBef>
              <a:buNone/>
            </a:pPr>
            <a:endParaRPr lang="ru-RU" sz="2000" dirty="0">
              <a:solidFill>
                <a:srgbClr val="0070C0"/>
              </a:solidFill>
            </a:endParaRPr>
          </a:p>
          <a:p>
            <a:pPr marL="360000" lvl="8" indent="0">
              <a:spcBef>
                <a:spcPts val="0"/>
              </a:spcBef>
              <a:buNone/>
            </a:pPr>
            <a:endParaRPr lang="ru-RU" sz="2000" dirty="0" smtClean="0"/>
          </a:p>
          <a:p>
            <a:pPr marL="360000" lvl="8" indent="0">
              <a:spcBef>
                <a:spcPts val="0"/>
              </a:spcBef>
              <a:buNone/>
            </a:pPr>
            <a:r>
              <a:rPr lang="ru-RU" sz="2000" dirty="0" smtClean="0"/>
              <a:t>            </a:t>
            </a:r>
            <a:r>
              <a:rPr lang="ru-RU" sz="2000" dirty="0" smtClean="0">
                <a:solidFill>
                  <a:srgbClr val="00B050"/>
                </a:solidFill>
              </a:rPr>
              <a:t>В КОРНЕ!                                             </a:t>
            </a:r>
            <a:r>
              <a:rPr lang="ru-RU" sz="2000" dirty="0" smtClean="0">
                <a:solidFill>
                  <a:srgbClr val="0070C0"/>
                </a:solidFill>
              </a:rPr>
              <a:t>ЗА КОРНЕМ!</a:t>
            </a:r>
          </a:p>
          <a:p>
            <a:pPr marL="360000" lvl="8" indent="0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FFC000"/>
                </a:solidFill>
              </a:rPr>
              <a:t>                                                                      Какая часть речи?!</a:t>
            </a:r>
          </a:p>
          <a:p>
            <a:pPr marL="360000" lvl="8" indent="0">
              <a:spcBef>
                <a:spcPts val="0"/>
              </a:spcBef>
              <a:buNone/>
            </a:pPr>
            <a:endParaRPr lang="ru-RU" sz="1200" dirty="0" smtClean="0">
              <a:solidFill>
                <a:srgbClr val="FF0000"/>
              </a:solidFill>
            </a:endParaRPr>
          </a:p>
          <a:p>
            <a:pPr marL="360000" lvl="8" indent="0">
              <a:spcBef>
                <a:spcPts val="0"/>
              </a:spcBef>
              <a:buNone/>
            </a:pPr>
            <a:r>
              <a:rPr lang="ru-RU" sz="1200" dirty="0" smtClean="0">
                <a:solidFill>
                  <a:srgbClr val="FF0000"/>
                </a:solidFill>
              </a:rPr>
              <a:t>Есть чередование</a:t>
            </a:r>
            <a:r>
              <a:rPr lang="ru-RU" sz="1200" dirty="0" smtClean="0"/>
              <a:t>     </a:t>
            </a:r>
            <a:r>
              <a:rPr lang="ru-RU" sz="1200" dirty="0" smtClean="0">
                <a:solidFill>
                  <a:srgbClr val="FF0000"/>
                </a:solidFill>
              </a:rPr>
              <a:t>Нет чередования                               От глагола </a:t>
            </a:r>
            <a:r>
              <a:rPr lang="ru-RU" sz="1200" dirty="0" smtClean="0"/>
              <a:t>-глагол,                         </a:t>
            </a:r>
            <a:r>
              <a:rPr lang="ru-RU" sz="1200" dirty="0" smtClean="0">
                <a:solidFill>
                  <a:srgbClr val="FF0000"/>
                </a:solidFill>
              </a:rPr>
              <a:t>От имени</a:t>
            </a:r>
            <a:r>
              <a:rPr lang="ru-RU" sz="1200" dirty="0" smtClean="0"/>
              <a:t>-</a:t>
            </a:r>
          </a:p>
          <a:p>
            <a:pPr marL="360000" lvl="8" indent="0">
              <a:spcBef>
                <a:spcPts val="0"/>
              </a:spcBef>
              <a:buNone/>
            </a:pPr>
            <a:r>
              <a:rPr lang="ru-RU" sz="1200" dirty="0" smtClean="0"/>
              <a:t>(</a:t>
            </a:r>
            <a:r>
              <a:rPr lang="ru-RU" sz="1200" i="1" dirty="0" smtClean="0"/>
              <a:t>Ш</a:t>
            </a:r>
            <a:r>
              <a:rPr lang="ru-RU" sz="1200" i="1" dirty="0" smtClean="0">
                <a:solidFill>
                  <a:srgbClr val="FF0000"/>
                </a:solidFill>
              </a:rPr>
              <a:t>ё</a:t>
            </a:r>
            <a:r>
              <a:rPr lang="ru-RU" sz="1200" i="1" dirty="0" smtClean="0"/>
              <a:t>лк – ш</a:t>
            </a:r>
            <a:r>
              <a:rPr lang="ru-RU" sz="1200" i="1" dirty="0" smtClean="0">
                <a:solidFill>
                  <a:srgbClr val="FF0000"/>
                </a:solidFill>
              </a:rPr>
              <a:t>е</a:t>
            </a:r>
            <a:r>
              <a:rPr lang="ru-RU" sz="1200" i="1" dirty="0" smtClean="0"/>
              <a:t>лка</a:t>
            </a:r>
            <a:r>
              <a:rPr lang="ru-RU" sz="1200" dirty="0" smtClean="0"/>
              <a:t>,            (</a:t>
            </a:r>
            <a:r>
              <a:rPr lang="ru-RU" sz="1200" i="1" dirty="0" smtClean="0"/>
              <a:t>ш</a:t>
            </a:r>
            <a:r>
              <a:rPr lang="ru-RU" sz="1200" i="1" dirty="0" smtClean="0">
                <a:solidFill>
                  <a:srgbClr val="FF0000"/>
                </a:solidFill>
              </a:rPr>
              <a:t>о</a:t>
            </a:r>
            <a:r>
              <a:rPr lang="ru-RU" sz="1200" i="1" dirty="0" smtClean="0"/>
              <a:t>в, ш</a:t>
            </a:r>
            <a:r>
              <a:rPr lang="ru-RU" sz="1200" i="1" dirty="0" smtClean="0">
                <a:solidFill>
                  <a:srgbClr val="FF0000"/>
                </a:solidFill>
              </a:rPr>
              <a:t>о</a:t>
            </a:r>
            <a:r>
              <a:rPr lang="ru-RU" sz="1200" i="1" dirty="0" smtClean="0"/>
              <a:t>рты, ч</a:t>
            </a:r>
            <a:r>
              <a:rPr lang="ru-RU" sz="1200" i="1" dirty="0" smtClean="0">
                <a:solidFill>
                  <a:srgbClr val="FF0000"/>
                </a:solidFill>
              </a:rPr>
              <a:t>о</a:t>
            </a:r>
            <a:r>
              <a:rPr lang="ru-RU" sz="1200" i="1" dirty="0" smtClean="0"/>
              <a:t>порный</a:t>
            </a:r>
            <a:r>
              <a:rPr lang="ru-RU" sz="1200" dirty="0" smtClean="0"/>
              <a:t>)           деепричастие, причастие         сущ., прил.,нар.</a:t>
            </a:r>
          </a:p>
          <a:p>
            <a:pPr marL="360000" lvl="8" indent="0">
              <a:spcBef>
                <a:spcPts val="0"/>
              </a:spcBef>
              <a:buNone/>
            </a:pPr>
            <a:r>
              <a:rPr lang="ru-RU" sz="1200" dirty="0" smtClean="0"/>
              <a:t> </a:t>
            </a:r>
            <a:r>
              <a:rPr lang="ru-RU" sz="1200" i="1" dirty="0" smtClean="0"/>
              <a:t>ж</a:t>
            </a:r>
            <a:r>
              <a:rPr lang="ru-RU" sz="1200" i="1" dirty="0" smtClean="0">
                <a:solidFill>
                  <a:srgbClr val="FF0000"/>
                </a:solidFill>
              </a:rPr>
              <a:t>ё</a:t>
            </a:r>
            <a:r>
              <a:rPr lang="ru-RU" sz="1200" i="1" dirty="0" smtClean="0"/>
              <a:t>рдочка-ж</a:t>
            </a:r>
            <a:r>
              <a:rPr lang="ru-RU" sz="1200" i="1" dirty="0" smtClean="0">
                <a:solidFill>
                  <a:srgbClr val="FF0000"/>
                </a:solidFill>
              </a:rPr>
              <a:t>е</a:t>
            </a:r>
            <a:r>
              <a:rPr lang="ru-RU" sz="1200" i="1" dirty="0" smtClean="0"/>
              <a:t>рдь</a:t>
            </a:r>
            <a:r>
              <a:rPr lang="ru-RU" sz="1200" dirty="0" smtClean="0"/>
              <a:t>)                                                                 </a:t>
            </a:r>
            <a:r>
              <a:rPr lang="ru-RU" sz="1200" i="1" dirty="0" smtClean="0"/>
              <a:t>печ</a:t>
            </a:r>
            <a:r>
              <a:rPr lang="ru-RU" sz="1200" i="1" dirty="0" smtClean="0">
                <a:solidFill>
                  <a:srgbClr val="FF0000"/>
                </a:solidFill>
              </a:rPr>
              <a:t>Ё</a:t>
            </a:r>
            <a:r>
              <a:rPr lang="ru-RU" sz="1200" i="1" dirty="0" smtClean="0"/>
              <a:t>шь, золоч</a:t>
            </a:r>
            <a:r>
              <a:rPr lang="ru-RU" sz="1200" i="1" dirty="0" smtClean="0">
                <a:solidFill>
                  <a:srgbClr val="FF0000"/>
                </a:solidFill>
              </a:rPr>
              <a:t>Ё</a:t>
            </a:r>
            <a:r>
              <a:rPr lang="ru-RU" sz="1200" i="1" dirty="0" smtClean="0"/>
              <a:t>ный-от гл.           девч</a:t>
            </a:r>
            <a:r>
              <a:rPr lang="ru-RU" sz="1200" i="1" dirty="0" smtClean="0">
                <a:solidFill>
                  <a:srgbClr val="FF0000"/>
                </a:solidFill>
              </a:rPr>
              <a:t>О</a:t>
            </a:r>
            <a:r>
              <a:rPr lang="ru-RU" sz="1200" i="1" dirty="0" smtClean="0"/>
              <a:t>нка</a:t>
            </a:r>
          </a:p>
          <a:p>
            <a:pPr marL="360000" lvl="8" indent="0">
              <a:spcBef>
                <a:spcPts val="0"/>
              </a:spcBef>
              <a:buNone/>
            </a:pPr>
            <a:r>
              <a:rPr lang="ru-RU" sz="1200" i="1" dirty="0" smtClean="0"/>
              <a:t>                                                                                                      </a:t>
            </a:r>
            <a:r>
              <a:rPr lang="ru-RU" sz="1200" i="1" dirty="0" smtClean="0">
                <a:solidFill>
                  <a:srgbClr val="00B050"/>
                </a:solidFill>
              </a:rPr>
              <a:t>золотить</a:t>
            </a:r>
            <a:r>
              <a:rPr lang="ru-RU" sz="1200" i="1" dirty="0" smtClean="0"/>
              <a:t>, печ</a:t>
            </a:r>
            <a:r>
              <a:rPr lang="ru-RU" sz="1200" i="1" dirty="0" smtClean="0">
                <a:solidFill>
                  <a:srgbClr val="FF0000"/>
                </a:solidFill>
              </a:rPr>
              <a:t>Ё</a:t>
            </a:r>
            <a:r>
              <a:rPr lang="ru-RU" sz="1200" i="1" dirty="0" smtClean="0"/>
              <a:t>ный – от </a:t>
            </a:r>
            <a:r>
              <a:rPr lang="ru-RU" sz="1200" i="1" dirty="0" smtClean="0">
                <a:solidFill>
                  <a:srgbClr val="00B050"/>
                </a:solidFill>
              </a:rPr>
              <a:t>печь</a:t>
            </a:r>
            <a:r>
              <a:rPr lang="ru-RU" sz="1200" i="1" dirty="0" smtClean="0"/>
              <a:t>          галч</a:t>
            </a:r>
            <a:r>
              <a:rPr lang="ru-RU" sz="1200" i="1" dirty="0" smtClean="0">
                <a:solidFill>
                  <a:srgbClr val="FF0000"/>
                </a:solidFill>
              </a:rPr>
              <a:t>О</a:t>
            </a:r>
            <a:r>
              <a:rPr lang="ru-RU" sz="1200" i="1" dirty="0" smtClean="0"/>
              <a:t>нок</a:t>
            </a:r>
            <a:endParaRPr lang="ru-RU" sz="1200" i="1" dirty="0"/>
          </a:p>
          <a:p>
            <a:pPr marL="360000" lvl="8" indent="0">
              <a:spcBef>
                <a:spcPts val="0"/>
              </a:spcBef>
              <a:buNone/>
            </a:pPr>
            <a:r>
              <a:rPr lang="ru-RU" sz="1200" i="1" dirty="0" smtClean="0"/>
              <a:t>                                                                                                                                                                             свеч</a:t>
            </a:r>
            <a:r>
              <a:rPr lang="ru-RU" sz="1200" i="1" dirty="0" smtClean="0">
                <a:solidFill>
                  <a:srgbClr val="FF0000"/>
                </a:solidFill>
              </a:rPr>
              <a:t>О</a:t>
            </a:r>
            <a:r>
              <a:rPr lang="ru-RU" sz="1200" i="1" dirty="0" smtClean="0"/>
              <a:t>й</a:t>
            </a:r>
          </a:p>
          <a:p>
            <a:pPr marL="360000" lvl="8" indent="0">
              <a:spcBef>
                <a:spcPts val="0"/>
              </a:spcBef>
              <a:buNone/>
            </a:pPr>
            <a:r>
              <a:rPr lang="ru-RU" sz="1200" i="1" dirty="0">
                <a:solidFill>
                  <a:srgbClr val="FF0000"/>
                </a:solidFill>
              </a:rPr>
              <a:t> </a:t>
            </a:r>
            <a:r>
              <a:rPr lang="ru-RU" sz="1200" i="1" dirty="0" smtClean="0">
                <a:solidFill>
                  <a:srgbClr val="FF0000"/>
                </a:solidFill>
              </a:rPr>
              <a:t>           </a:t>
            </a:r>
            <a:r>
              <a:rPr lang="ru-RU" sz="1600" i="1" dirty="0" smtClean="0">
                <a:solidFill>
                  <a:srgbClr val="FF0000"/>
                </a:solidFill>
              </a:rPr>
              <a:t>Ё </a:t>
            </a:r>
            <a:r>
              <a:rPr lang="ru-RU" sz="1200" i="1" dirty="0" smtClean="0">
                <a:solidFill>
                  <a:srgbClr val="FF0000"/>
                </a:solidFill>
              </a:rPr>
              <a:t>                                               </a:t>
            </a:r>
            <a:r>
              <a:rPr lang="ru-RU" sz="2000" i="1" dirty="0" smtClean="0">
                <a:solidFill>
                  <a:srgbClr val="FF0000"/>
                </a:solidFill>
              </a:rPr>
              <a:t>О</a:t>
            </a:r>
            <a:r>
              <a:rPr lang="ru-RU" sz="1200" i="1" dirty="0" smtClean="0">
                <a:solidFill>
                  <a:srgbClr val="FF0000"/>
                </a:solidFill>
              </a:rPr>
              <a:t>                                                                                                                                                                                   </a:t>
            </a:r>
          </a:p>
          <a:p>
            <a:pPr marL="360000" lvl="8" indent="0">
              <a:spcBef>
                <a:spcPts val="0"/>
              </a:spcBef>
              <a:buNone/>
            </a:pPr>
            <a:endParaRPr lang="ru-RU" sz="1200" dirty="0">
              <a:solidFill>
                <a:srgbClr val="FF0000"/>
              </a:solidFill>
            </a:endParaRPr>
          </a:p>
          <a:p>
            <a:pPr marL="360000" lvl="8" indent="0">
              <a:spcBef>
                <a:spcPts val="0"/>
              </a:spcBef>
              <a:buNone/>
            </a:pPr>
            <a:r>
              <a:rPr lang="ru-RU" sz="1200" dirty="0" smtClean="0"/>
              <a:t>                                                                                                                          </a:t>
            </a:r>
            <a:r>
              <a:rPr lang="ru-RU" sz="2000" dirty="0" smtClean="0">
                <a:solidFill>
                  <a:srgbClr val="FF0000"/>
                </a:solidFill>
              </a:rPr>
              <a:t>Ё                          О</a:t>
            </a:r>
            <a:r>
              <a:rPr lang="ru-RU" sz="1200" dirty="0" smtClean="0"/>
              <a:t>                        </a:t>
            </a:r>
            <a:endParaRPr lang="ru-RU" sz="1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121331" y="2712385"/>
            <a:ext cx="1296144" cy="39352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4828238" y="2711268"/>
            <a:ext cx="1296144" cy="37906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882886" y="3611123"/>
            <a:ext cx="551987" cy="360040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2051720" y="3652031"/>
            <a:ext cx="576064" cy="2782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6948264" y="3916619"/>
            <a:ext cx="576064" cy="2265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flipH="1">
            <a:off x="5868144" y="3916620"/>
            <a:ext cx="504056" cy="226525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>
            <a:off x="1979712" y="47971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681304" y="475314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5694065" y="4941168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7318186" y="515719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914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Ш</a:t>
            </a:r>
            <a:r>
              <a:rPr lang="ru-RU" sz="1800" dirty="0" smtClean="0">
                <a:solidFill>
                  <a:srgbClr val="FF0000"/>
                </a:solidFill>
              </a:rPr>
              <a:t>Ё</a:t>
            </a:r>
            <a:r>
              <a:rPr lang="ru-RU" sz="1800" dirty="0" smtClean="0"/>
              <a:t>пот</a:t>
            </a:r>
            <a:r>
              <a:rPr lang="ru-RU" sz="1800" dirty="0"/>
              <a:t> </a:t>
            </a:r>
            <a:r>
              <a:rPr lang="ru-RU" sz="1800" dirty="0" smtClean="0"/>
              <a:t>(</a:t>
            </a:r>
            <a:r>
              <a:rPr lang="ru-RU" sz="1800" dirty="0" smtClean="0">
                <a:solidFill>
                  <a:schemeClr val="accent4">
                    <a:lumMod val="50000"/>
                  </a:schemeClr>
                </a:solidFill>
              </a:rPr>
              <a:t>пишем Ё, потому что орфограмма в корне и есть чередование ШЕПТАТЬ</a:t>
            </a:r>
            <a:r>
              <a:rPr lang="ru-RU" sz="1800" dirty="0" smtClean="0"/>
              <a:t>) </a:t>
            </a:r>
          </a:p>
          <a:p>
            <a:pPr marL="0" indent="0">
              <a:buNone/>
            </a:pPr>
            <a:r>
              <a:rPr lang="ru-RU" sz="1800" dirty="0" smtClean="0"/>
              <a:t>решЁтка, шОрох, жЁрдочка, шОрты, шОфер, стережЁт, напряжЁт, вооружЁн, девчОнка, запряжЁт, бережЁт, плечОм, ночЁвка, парчОвый, дешЁвый, холщОвый, бочОнок,  тяжЁлый, шЁлковый, жЁрнов, чЁлка, пчЁлка.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                  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                         </a:t>
            </a:r>
            <a:r>
              <a:rPr lang="ru-RU" sz="1800" dirty="0" smtClean="0">
                <a:solidFill>
                  <a:srgbClr val="FF0000"/>
                </a:solidFill>
              </a:rPr>
              <a:t>ЗАПОМНИ!!!!!</a:t>
            </a:r>
          </a:p>
          <a:p>
            <a:pPr marL="0" indent="0">
              <a:buNone/>
            </a:pPr>
            <a:r>
              <a:rPr lang="ru-RU" sz="1800" dirty="0" smtClean="0"/>
              <a:t>бечЁвка, печЁнка, сгущЁнка, все слова на ЁР (стажЁР, ухажЁр, дирижЁР), раскорчЁвка, ночЁвка, трущОбы, чащОба.</a:t>
            </a:r>
            <a:endParaRPr lang="ru-RU" sz="18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Объясни, почему </a:t>
            </a:r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 smtClean="0"/>
              <a:t> или 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360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Ключ..м, ч..лка, ж..лтый, реш..тка, ч..рный, щелч..к, обош..л, зрач..к, позолоч..н, горяч.., меч..м, чащ..ба, свеж.., хорош..., суч..к, сверч..к, береж..шь, смущ..н, нович..к, сеч..т, печ..т, силач..м, мальч..нка, собач..нка, улич..н, запеч..нный, ухаж..р, массаж..р, плеч..м, обожж..нный, бесш..вный, ч..рточка, ш..потом</a:t>
            </a:r>
            <a:r>
              <a:rPr lang="ru-RU" dirty="0"/>
              <a:t>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Вставь букву сам и объясни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1286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Ож</a:t>
            </a:r>
            <a:r>
              <a:rPr lang="ru-RU" dirty="0" smtClean="0">
                <a:solidFill>
                  <a:srgbClr val="FF0000"/>
                </a:solidFill>
              </a:rPr>
              <a:t>Ё</a:t>
            </a:r>
            <a:r>
              <a:rPr lang="ru-RU" dirty="0" smtClean="0"/>
              <a:t>г или ож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г?</a:t>
            </a:r>
          </a:p>
          <a:p>
            <a:pPr marL="0" indent="0" algn="ctr">
              <a:buNone/>
            </a:pPr>
            <a:r>
              <a:rPr lang="ru-RU" dirty="0" smtClean="0"/>
              <a:t>Сравни и сделай вывод сам!</a:t>
            </a:r>
          </a:p>
          <a:p>
            <a:pPr marL="0" indent="0" algn="ctr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1800" dirty="0" smtClean="0"/>
              <a:t>                        Ожёг руку,                                          сильный ожог руки</a:t>
            </a:r>
          </a:p>
          <a:p>
            <a:pPr marL="0" indent="0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       поджёг дрова                                    совершил поджог</a:t>
            </a:r>
          </a:p>
          <a:p>
            <a:pPr marL="0" indent="0">
              <a:buNone/>
            </a:pPr>
            <a:r>
              <a:rPr lang="ru-RU" sz="1800" dirty="0" smtClean="0"/>
              <a:t>                        </a:t>
            </a:r>
          </a:p>
          <a:p>
            <a:pPr marL="0" indent="0">
              <a:buNone/>
            </a:pPr>
            <a:r>
              <a:rPr lang="ru-RU" sz="1600" dirty="0" smtClean="0"/>
              <a:t>Подсказка: определи часть речи. Сделай вывод, в какой части речи пишем О, а в какой пишем Ё.</a:t>
            </a:r>
            <a:endParaRPr lang="ru-RU" sz="1600" dirty="0"/>
          </a:p>
          <a:p>
            <a:pPr marL="0" indent="0" algn="ctr">
              <a:buNone/>
            </a:pPr>
            <a:endParaRPr lang="ru-RU" sz="1800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 верь ушам своим!!!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3039968" y="3573016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788024" y="3573016"/>
            <a:ext cx="1296144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13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Самостоятельная работа</a:t>
            </a:r>
          </a:p>
          <a:p>
            <a:pPr marL="0" indent="0">
              <a:buNone/>
            </a:pPr>
            <a:r>
              <a:rPr lang="ru-RU" dirty="0" smtClean="0"/>
              <a:t>Печ..т, шалаш..м, ж..лтый, крыж..вник, ж..сткий, пч..лки, за гараж..м, мощ..ная улица (от мостить), прич..ска, ч..лка, зайч..нок, бельч..нок, освещ..н, береж..шь в памяти, ш..лковый, разгоряч..нный, копч..ный, окороч..к, борщ..м, парч..вый, сожж..шь, ож..г плеч..  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Проверь, чему ты научился на уроке.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5182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         ошибок – 5 баллов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(Поздравляю!)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ошибок – 4 балла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(Ещё один шаг, и 5 у тебя в кармане!)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ошибок – 3 балла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C000"/>
                </a:solidFill>
              </a:rPr>
              <a:t>(Это не простая орфограмма, немного терпения и усердия, и ты её покоришь!)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ошибок – 2 балла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</a:rPr>
              <a:t>(Борьба только началась, проигрывает тот, кто не стремится победить, я в тебя верю!)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Поставь себе оценку.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66735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Придумай небольшой текст (3-4 предложения), в котором было бы как можно больше слов с орфограммой «</a:t>
            </a:r>
            <a:r>
              <a:rPr lang="ru-RU" dirty="0" err="1" smtClean="0"/>
              <a:t>о,ё</a:t>
            </a:r>
            <a:r>
              <a:rPr lang="ru-RU" dirty="0" smtClean="0"/>
              <a:t> после шипящих»)</a:t>
            </a:r>
          </a:p>
          <a:p>
            <a:pPr marL="0" indent="0">
              <a:buNone/>
            </a:pPr>
            <a:r>
              <a:rPr lang="ru-RU" dirty="0" smtClean="0"/>
              <a:t>Например: </a:t>
            </a:r>
            <a:r>
              <a:rPr lang="ru-RU" sz="1600" dirty="0" smtClean="0"/>
              <a:t>« Вот и пришёл долгожданный май. Печёт солнышко, и над жёлтыми одуванчиками летают пчёлки. Шёлковая зелёная травка покрыла недавно ещё чёрную землю.  Над мощёной улицей и ярко освещёнными домами плывут нежно-голубые облака. Как хорошо весной!   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Минутка творчества….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123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192</TotalTime>
  <Words>639</Words>
  <Application>Microsoft Office PowerPoint</Application>
  <PresentationFormat>Экран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Волна</vt:lpstr>
      <vt:lpstr>О-Ё ПОСЛЕ ШИПЯЩИХ</vt:lpstr>
      <vt:lpstr>Галч?нок,   копч?ный,  ш?лковый, ш?рты, печ?т… Сомневаетесь?  О или Ё? </vt:lpstr>
      <vt:lpstr>Объясни, почему О или Ё.</vt:lpstr>
      <vt:lpstr>Вставь букву сам и объясни</vt:lpstr>
      <vt:lpstr>Не верь ушам своим!!!</vt:lpstr>
      <vt:lpstr>Проверь, чему ты научился на уроке.</vt:lpstr>
      <vt:lpstr>Поставь себе оценку.</vt:lpstr>
      <vt:lpstr>Минутка творчества….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О-Ё ПОСЛЕ ШИПЯЩИХ</dc:title>
  <dc:creator>Татьяна</dc:creator>
  <cp:lastModifiedBy>ЧехМИ</cp:lastModifiedBy>
  <cp:revision>20</cp:revision>
  <dcterms:created xsi:type="dcterms:W3CDTF">2012-06-05T07:58:35Z</dcterms:created>
  <dcterms:modified xsi:type="dcterms:W3CDTF">2015-06-28T10:54:01Z</dcterms:modified>
</cp:coreProperties>
</file>