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5" r:id="rId11"/>
    <p:sldId id="280" r:id="rId12"/>
    <p:sldId id="284" r:id="rId13"/>
    <p:sldId id="285" r:id="rId14"/>
    <p:sldId id="286" r:id="rId15"/>
    <p:sldId id="287" r:id="rId16"/>
    <p:sldId id="268" r:id="rId17"/>
    <p:sldId id="269" r:id="rId18"/>
    <p:sldId id="276" r:id="rId19"/>
    <p:sldId id="279" r:id="rId20"/>
    <p:sldId id="282" r:id="rId21"/>
    <p:sldId id="277" r:id="rId22"/>
    <p:sldId id="278" r:id="rId23"/>
    <p:sldId id="281" r:id="rId24"/>
    <p:sldId id="273" r:id="rId25"/>
    <p:sldId id="28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4CF4C2-2519-4593-9D2F-48E315EEFCD1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E4A106-44B5-4E87-B97C-29986D400B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УРОКА:</a:t>
            </a:r>
            <a:b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Повторение изученного в разделе «ФОНЕТИКА. ОРФОЭПИЯ. ГРАФИКА. ОРФОГРАФИЯ. КУЛЬТУРА РЕЧИ»</a:t>
            </a:r>
            <a:endParaRPr lang="ru-RU" sz="2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Цель: 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повторить и обобщить изученный материал по теме «Фонетика»;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воспитать интерес к предмету;</a:t>
            </a:r>
          </a:p>
          <a:p>
            <a:pPr>
              <a:buFont typeface="Wingdings" pitchFamily="2" charset="2"/>
              <a:buChar char="q"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Monotype Corsiva" pitchFamily="66" charset="0"/>
              </a:rPr>
              <a:t>повторить порядок фонетического разбора.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России </a:t>
            </a:r>
            <a:r>
              <a:rPr lang="ru-RU" sz="3600" b="1" u="sng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морозы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Распушили деревья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рисуют на стёклах</a:t>
            </a:r>
          </a:p>
          <a:p>
            <a:pPr>
              <a:buNone/>
            </a:pP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Лебединые перья</a:t>
            </a:r>
          </a:p>
          <a:p>
            <a:pPr algn="r">
              <a:buNone/>
            </a:pP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(А. Чепуров)</a:t>
            </a:r>
          </a:p>
          <a:p>
            <a:pPr algn="r">
              <a:buNone/>
            </a:pP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ы, </a:t>
            </a: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b="1" dirty="0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ья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b="1" dirty="0" err="1" smtClean="0">
                <a:ln w="11430"/>
                <a:solidFill>
                  <a:schemeClr val="accent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43042" y="2643182"/>
            <a:ext cx="221457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43042" y="2786058"/>
            <a:ext cx="221457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43108" y="3357562"/>
            <a:ext cx="17859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3108" y="3214686"/>
            <a:ext cx="17859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Буратино потянулся, </a:t>
            </a:r>
          </a:p>
          <a:p>
            <a:r>
              <a:rPr lang="ru-RU" dirty="0" smtClean="0"/>
              <a:t>Раз - нагнулся, </a:t>
            </a:r>
          </a:p>
          <a:p>
            <a:r>
              <a:rPr lang="ru-RU" dirty="0" smtClean="0"/>
              <a:t>Два - нагнулся, </a:t>
            </a:r>
          </a:p>
          <a:p>
            <a:r>
              <a:rPr lang="ru-RU" dirty="0" smtClean="0"/>
              <a:t>Три - нагнулся.</a:t>
            </a:r>
          </a:p>
          <a:p>
            <a:r>
              <a:rPr lang="ru-RU" dirty="0" smtClean="0"/>
              <a:t> Руки в сторону развел,</a:t>
            </a:r>
          </a:p>
          <a:p>
            <a:r>
              <a:rPr lang="ru-RU" dirty="0" smtClean="0"/>
              <a:t> Ключик, видно, не нашел.</a:t>
            </a:r>
          </a:p>
          <a:p>
            <a:r>
              <a:rPr lang="ru-RU" dirty="0" smtClean="0"/>
              <a:t> Чтобы ключик нам достать,</a:t>
            </a:r>
          </a:p>
          <a:p>
            <a:r>
              <a:rPr lang="ru-RU" dirty="0" smtClean="0"/>
              <a:t> Нужно на носочки встать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Рисуночное письмо</a:t>
            </a:r>
            <a:endParaRPr lang="ru-RU" dirty="0"/>
          </a:p>
        </p:txBody>
      </p:sp>
      <p:pic>
        <p:nvPicPr>
          <p:cNvPr id="4" name="Содержимое 3" descr="166612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5348444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Египетские  иероглифы</a:t>
            </a:r>
            <a:endParaRPr lang="ru-RU" dirty="0"/>
          </a:p>
        </p:txBody>
      </p:sp>
      <p:pic>
        <p:nvPicPr>
          <p:cNvPr id="4" name="Содержимое 3" descr="0003-001-Vid-pismenno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571612"/>
            <a:ext cx="5286412" cy="45815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Кирилл и </a:t>
            </a:r>
            <a:r>
              <a:rPr lang="ru-RU" dirty="0" err="1" smtClean="0"/>
              <a:t>Мефодий</a:t>
            </a:r>
            <a:endParaRPr lang="ru-RU" dirty="0"/>
          </a:p>
        </p:txBody>
      </p:sp>
      <p:pic>
        <p:nvPicPr>
          <p:cNvPr id="4" name="Содержимое 3" descr="6033_detai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09725"/>
            <a:ext cx="6375419" cy="4671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Кириллица</a:t>
            </a:r>
            <a:endParaRPr lang="ru-RU" dirty="0"/>
          </a:p>
        </p:txBody>
      </p:sp>
      <p:pic>
        <p:nvPicPr>
          <p:cNvPr id="4" name="Содержимое 3" descr="389798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85860"/>
            <a:ext cx="4749168" cy="52768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БУКВЫ РУССКОГО АЛФАВИТА.</a:t>
            </a:r>
            <a:endParaRPr lang="ru-RU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447800"/>
          <a:ext cx="9143995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1082040"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6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а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г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д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ж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и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к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м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н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п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т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х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ч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о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р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с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у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ф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ц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ш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щ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ъ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ы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ь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э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err="1" smtClean="0"/>
                        <a:t>ю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/>
                        <a:t>я</a:t>
                      </a:r>
                      <a:endParaRPr lang="ru-RU" sz="6000" b="1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Расположи по алфавиту</a:t>
            </a:r>
            <a:endParaRPr lang="ru-RU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sz="3600" dirty="0" smtClean="0"/>
              <a:t>1 вариант</a:t>
            </a:r>
          </a:p>
          <a:p>
            <a:r>
              <a:rPr lang="ru-RU" sz="4000" dirty="0" smtClean="0"/>
              <a:t>Печник</a:t>
            </a:r>
          </a:p>
          <a:p>
            <a:r>
              <a:rPr lang="ru-RU" sz="4000" dirty="0" smtClean="0"/>
              <a:t>Вечный</a:t>
            </a:r>
          </a:p>
          <a:p>
            <a:r>
              <a:rPr lang="ru-RU" sz="4000" dirty="0" smtClean="0"/>
              <a:t>Речка</a:t>
            </a:r>
          </a:p>
          <a:p>
            <a:r>
              <a:rPr lang="ru-RU" sz="4000" dirty="0" smtClean="0"/>
              <a:t>Каменщик</a:t>
            </a:r>
          </a:p>
          <a:p>
            <a:r>
              <a:rPr lang="ru-RU" sz="4000" dirty="0" smtClean="0"/>
              <a:t>Барабанщик</a:t>
            </a:r>
          </a:p>
          <a:p>
            <a:r>
              <a:rPr lang="ru-RU" sz="4000" dirty="0" smtClean="0"/>
              <a:t>Мачта</a:t>
            </a:r>
            <a:endParaRPr lang="ru-RU" sz="5400" dirty="0" smtClean="0"/>
          </a:p>
          <a:p>
            <a:r>
              <a:rPr lang="ru-RU" sz="3600" dirty="0" smtClean="0"/>
              <a:t>2 вариант</a:t>
            </a:r>
          </a:p>
          <a:p>
            <a:r>
              <a:rPr lang="ru-RU" sz="4000" dirty="0" smtClean="0"/>
              <a:t>Кость </a:t>
            </a:r>
          </a:p>
          <a:p>
            <a:r>
              <a:rPr lang="ru-RU" sz="4000" dirty="0" smtClean="0"/>
              <a:t>Трость</a:t>
            </a:r>
          </a:p>
          <a:p>
            <a:r>
              <a:rPr lang="ru-RU" sz="4000" dirty="0" smtClean="0"/>
              <a:t> Весть </a:t>
            </a:r>
          </a:p>
          <a:p>
            <a:r>
              <a:rPr lang="ru-RU" sz="4000" dirty="0" smtClean="0"/>
              <a:t>Песнь </a:t>
            </a:r>
          </a:p>
          <a:p>
            <a:r>
              <a:rPr lang="ru-RU" sz="4000" dirty="0" smtClean="0"/>
              <a:t>Лошадь</a:t>
            </a:r>
          </a:p>
          <a:p>
            <a:r>
              <a:rPr lang="ru-RU" sz="4000" dirty="0" smtClean="0"/>
              <a:t> Ель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dirty="0" smtClean="0"/>
              <a:t>1 вариант</a:t>
            </a:r>
          </a:p>
          <a:p>
            <a:r>
              <a:rPr lang="ru-RU" dirty="0" smtClean="0"/>
              <a:t>Барабанщик</a:t>
            </a:r>
          </a:p>
          <a:p>
            <a:r>
              <a:rPr lang="ru-RU" dirty="0" smtClean="0"/>
              <a:t>Вечный</a:t>
            </a:r>
          </a:p>
          <a:p>
            <a:r>
              <a:rPr lang="ru-RU" dirty="0" smtClean="0"/>
              <a:t>Каменщик</a:t>
            </a:r>
          </a:p>
          <a:p>
            <a:r>
              <a:rPr lang="ru-RU" dirty="0" smtClean="0"/>
              <a:t>Мачта</a:t>
            </a:r>
          </a:p>
          <a:p>
            <a:r>
              <a:rPr lang="ru-RU" dirty="0" smtClean="0"/>
              <a:t>Печник</a:t>
            </a:r>
          </a:p>
          <a:p>
            <a:r>
              <a:rPr lang="ru-RU" dirty="0" smtClean="0"/>
              <a:t>Речка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2 вариант</a:t>
            </a:r>
          </a:p>
          <a:p>
            <a:r>
              <a:rPr lang="ru-RU" dirty="0" smtClean="0"/>
              <a:t>Весть</a:t>
            </a:r>
          </a:p>
          <a:p>
            <a:r>
              <a:rPr lang="ru-RU" dirty="0" smtClean="0"/>
              <a:t>Ель</a:t>
            </a:r>
          </a:p>
          <a:p>
            <a:r>
              <a:rPr lang="ru-RU" dirty="0" smtClean="0"/>
              <a:t>Кость</a:t>
            </a:r>
          </a:p>
          <a:p>
            <a:r>
              <a:rPr lang="ru-RU" dirty="0" smtClean="0"/>
              <a:t>Лошадь</a:t>
            </a:r>
            <a:endParaRPr lang="ru-RU" dirty="0" smtClean="0"/>
          </a:p>
          <a:p>
            <a:r>
              <a:rPr lang="ru-RU" dirty="0" smtClean="0"/>
              <a:t>Песнь</a:t>
            </a:r>
          </a:p>
          <a:p>
            <a:r>
              <a:rPr lang="ru-RU" dirty="0" smtClean="0"/>
              <a:t>Трость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Произнесите правильно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3600" dirty="0" smtClean="0"/>
              <a:t>Вечный – скучно</a:t>
            </a:r>
          </a:p>
          <a:p>
            <a:pPr>
              <a:buNone/>
            </a:pPr>
            <a:r>
              <a:rPr lang="ru-RU" sz="3600" dirty="0" smtClean="0"/>
              <a:t>		Сердечный – пустячный</a:t>
            </a:r>
          </a:p>
          <a:p>
            <a:pPr>
              <a:buNone/>
            </a:pPr>
            <a:r>
              <a:rPr lang="ru-RU" sz="3600" dirty="0" smtClean="0"/>
              <a:t>		Почта – чтобы</a:t>
            </a:r>
          </a:p>
          <a:p>
            <a:pPr>
              <a:buNone/>
            </a:pPr>
            <a:r>
              <a:rPr lang="ru-RU" sz="3600" dirty="0" smtClean="0"/>
              <a:t>		Фанера – кашне</a:t>
            </a:r>
          </a:p>
          <a:p>
            <a:pPr>
              <a:buNone/>
            </a:pPr>
            <a:r>
              <a:rPr lang="ru-RU" sz="3600" dirty="0" smtClean="0"/>
              <a:t>		Тема – теннис</a:t>
            </a:r>
          </a:p>
          <a:p>
            <a:pPr>
              <a:buNone/>
            </a:pPr>
            <a:r>
              <a:rPr lang="ru-RU" sz="3600" dirty="0" smtClean="0"/>
              <a:t>       Мечта – яичница</a:t>
            </a:r>
          </a:p>
          <a:p>
            <a:pPr>
              <a:buNone/>
            </a:pPr>
            <a:r>
              <a:rPr lang="ru-RU" sz="3600" dirty="0" smtClean="0"/>
              <a:t>       Что – свитер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Получи право сесть за парту, правильно ответив на вопрос:</a:t>
            </a:r>
            <a:b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изучает фонетика?</a:t>
            </a: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помощью чего мы звуки отображаем на письме?</a:t>
            </a: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какие 2 группы делятся все звуки речи?</a:t>
            </a: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чего состоят гласные звуки?</a:t>
            </a: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Назовите гласные звуки.</a:t>
            </a: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 отличаются звонкие согласные от глухих?</a:t>
            </a:r>
          </a:p>
          <a:p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Назовите согласные, которые всегда звонкие.</a:t>
            </a:r>
            <a:endParaRPr lang="ru-RU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ШАРАДА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Слог первый – звук испорченного крана,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		Для поцелуя нет второго слаще.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		А целое найдёшь ты в ресторане,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Cambria" pitchFamily="18" charset="0"/>
              </a:rPr>
              <a:t>		Что для крольчат открыт в зелёной чаще.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ru-RU" dirty="0" smtClean="0"/>
              <a:t>(</a:t>
            </a:r>
            <a:r>
              <a:rPr lang="ru-RU" dirty="0" err="1" smtClean="0"/>
              <a:t>кап+уста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" name="Рисунок 4" descr="DSCN0536.jpg"/>
          <p:cNvPicPr>
            <a:picLocks noChangeAspect="1"/>
          </p:cNvPicPr>
          <p:nvPr/>
        </p:nvPicPr>
        <p:blipFill>
          <a:blip r:embed="rId2" cstate="print"/>
          <a:srcRect l="21094" t="41667" r="29687" b="26041"/>
          <a:stretch>
            <a:fillRect/>
          </a:stretch>
        </p:blipFill>
        <p:spPr>
          <a:xfrm>
            <a:off x="5286380" y="5210390"/>
            <a:ext cx="3348368" cy="164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Порядок фонетического разбора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charset="0"/>
              </a:rPr>
              <a:t>1. Произнести слово, выделить слоги, определить ударный слог.</a:t>
            </a:r>
            <a:r>
              <a:rPr lang="ru-RU" sz="2800" dirty="0" smtClean="0">
                <a:latin typeface="Arial" charset="0"/>
              </a:rPr>
              <a:t> </a:t>
            </a:r>
            <a:r>
              <a:rPr lang="ru-RU" sz="2800" b="1" dirty="0" smtClean="0">
                <a:latin typeface="Arial" charset="0"/>
              </a:rPr>
              <a:t>2. </a:t>
            </a:r>
            <a:r>
              <a:rPr lang="ru-RU" b="1" dirty="0" smtClean="0">
                <a:latin typeface="Arial" charset="0"/>
              </a:rPr>
              <a:t>Охарактеризовать каждый звук:</a:t>
            </a:r>
          </a:p>
          <a:p>
            <a:r>
              <a:rPr lang="ru-RU" sz="2800" b="1" dirty="0" smtClean="0">
                <a:latin typeface="Arial" charset="0"/>
              </a:rPr>
              <a:t>а) </a:t>
            </a:r>
            <a:r>
              <a:rPr lang="ru-RU" b="1" dirty="0" smtClean="0">
                <a:latin typeface="Arial" charset="0"/>
              </a:rPr>
              <a:t>гласные </a:t>
            </a:r>
            <a:r>
              <a:rPr lang="ru-RU" sz="2800" b="1" dirty="0" smtClean="0">
                <a:latin typeface="Arial" charset="0"/>
              </a:rPr>
              <a:t>(</a:t>
            </a:r>
            <a:r>
              <a:rPr lang="ru-RU" b="1" dirty="0" smtClean="0">
                <a:latin typeface="Arial" charset="0"/>
              </a:rPr>
              <a:t>ударный или безударный)</a:t>
            </a:r>
          </a:p>
          <a:p>
            <a:r>
              <a:rPr lang="ru-RU" sz="2800" b="1" dirty="0" smtClean="0">
                <a:latin typeface="Arial" charset="0"/>
              </a:rPr>
              <a:t>б) </a:t>
            </a:r>
            <a:r>
              <a:rPr lang="ru-RU" b="1" dirty="0" smtClean="0">
                <a:latin typeface="Arial" charset="0"/>
              </a:rPr>
              <a:t>согласные</a:t>
            </a:r>
            <a:r>
              <a:rPr lang="ru-RU" sz="2800" b="1" dirty="0" smtClean="0">
                <a:latin typeface="Arial" charset="0"/>
              </a:rPr>
              <a:t> (</a:t>
            </a:r>
            <a:r>
              <a:rPr lang="ru-RU" b="1" dirty="0" smtClean="0">
                <a:latin typeface="Arial" charset="0"/>
              </a:rPr>
              <a:t>звонкий или глухой; мягкий или твердый)</a:t>
            </a:r>
          </a:p>
          <a:p>
            <a:r>
              <a:rPr lang="ru-RU" sz="2800" b="1" dirty="0" smtClean="0">
                <a:latin typeface="Arial" charset="0"/>
              </a:rPr>
              <a:t>3. </a:t>
            </a:r>
            <a:r>
              <a:rPr lang="ru-RU" b="1" dirty="0" smtClean="0">
                <a:latin typeface="Arial" charset="0"/>
              </a:rPr>
              <a:t>Указать количество звуков и букв.</a:t>
            </a:r>
          </a:p>
          <a:p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Письменный разбор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ru-RU" sz="1600" b="1" dirty="0" smtClean="0">
              <a:solidFill>
                <a:srgbClr val="F6C49E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Ёжик  - </a:t>
            </a:r>
            <a:r>
              <a:rPr lang="ru-RU" b="1" dirty="0" err="1" smtClean="0">
                <a:solidFill>
                  <a:srgbClr val="FF0000"/>
                </a:solidFill>
              </a:rPr>
              <a:t>ё-жик</a:t>
            </a:r>
            <a:r>
              <a:rPr lang="ru-RU" b="1" dirty="0" smtClean="0">
                <a:solidFill>
                  <a:srgbClr val="FF0000"/>
                </a:solidFill>
              </a:rPr>
              <a:t> –  2 слога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Ё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[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й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 -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согл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.,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зв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.,  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мягк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.;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[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о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гласн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., уд.;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ж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[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ж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согл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.,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зв.,твёрд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и 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[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ы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гласн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.,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безуд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.;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Arial" charset="0"/>
              </a:rPr>
              <a:t>к 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</a:rPr>
              <a:t>[</a:t>
            </a:r>
            <a:r>
              <a:rPr lang="ru-RU" b="1" u="sng" dirty="0" smtClean="0">
                <a:solidFill>
                  <a:srgbClr val="FF0000"/>
                </a:solidFill>
                <a:latin typeface="Arial" charset="0"/>
              </a:rPr>
              <a:t>к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</a:rPr>
              <a:t>]</a:t>
            </a:r>
            <a:r>
              <a:rPr lang="ru-RU" b="1" u="sng" dirty="0" smtClean="0">
                <a:solidFill>
                  <a:srgbClr val="FF0000"/>
                </a:solidFill>
                <a:latin typeface="Arial" charset="0"/>
              </a:rPr>
              <a:t> – </a:t>
            </a:r>
            <a:r>
              <a:rPr lang="ru-RU" b="1" u="sng" dirty="0" err="1" smtClean="0">
                <a:solidFill>
                  <a:srgbClr val="FF0000"/>
                </a:solidFill>
                <a:latin typeface="Arial" charset="0"/>
              </a:rPr>
              <a:t>согл</a:t>
            </a:r>
            <a:r>
              <a:rPr lang="ru-RU" b="1" u="sng" dirty="0" smtClean="0">
                <a:solidFill>
                  <a:srgbClr val="FF0000"/>
                </a:solidFill>
                <a:latin typeface="Arial" charset="0"/>
              </a:rPr>
              <a:t>., глух., твёрд.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4 буквы, 5 звуков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2036971"/>
            <a:ext cx="7499350" cy="3622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28"/>
            <a:ext cx="4151313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90844" cy="56436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позволяй душе 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лениться!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Чтоб в ступе воду не  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толочь, 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Душа обязана 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трудиться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день и ночь, и день  </a:t>
            </a:r>
          </a:p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и ночь.</a:t>
            </a:r>
            <a:endParaRPr lang="ru-RU" sz="44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ПОДГОТОВИТЬСЯ К КОНТРОЛЬНОМУ ДИКТАНТУ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5943608"/>
          </a:xfrm>
          <a:prstGeom prst="horizontalScroll">
            <a:avLst/>
          </a:prstGeom>
          <a:solidFill>
            <a:schemeClr val="bg1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</a:p>
          <a:p>
            <a:pPr algn="ctr">
              <a:buNone/>
            </a:pPr>
            <a:r>
              <a:rPr lang="ru-RU" sz="96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УРОК!</a:t>
            </a:r>
            <a:endParaRPr lang="ru-RU" sz="9600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76530" cy="628654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согласные, которые не имеют пары по звонкости?</a:t>
            </a: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звуки всегда твёрдые?</a:t>
            </a: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звуки всегда мягкие?</a:t>
            </a: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буквы Е, Ё, Ю, Я обозначают 2 звука?</a:t>
            </a: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Какова вторая роль букв Е, Ё, Ю, Я?</a:t>
            </a: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Назовите сочетания букв, в           </a:t>
            </a: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которых Ь не пишется.</a:t>
            </a:r>
            <a:endParaRPr lang="ru-RU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:\Users\Вова\Desktop\CLIPART4\CLIPART5\J0280731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169799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Устная синтаксическая </a:t>
            </a:r>
            <a:r>
              <a:rPr lang="ru-RU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пятимитутка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6929486" cy="481966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Весело сияет</a:t>
            </a:r>
          </a:p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Месяц над селом,</a:t>
            </a:r>
          </a:p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Белый снег сверкает</a:t>
            </a:r>
          </a:p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Синим огоньком.</a:t>
            </a:r>
          </a:p>
          <a:p>
            <a:pPr algn="r"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И. С. Никитин</a:t>
            </a:r>
          </a:p>
          <a:p>
            <a:pPr>
              <a:buNone/>
            </a:pP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Найдите слова, в которых буквы</a:t>
            </a:r>
          </a:p>
          <a:p>
            <a:pPr>
              <a:buNone/>
            </a:pPr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Е, Ё, Ю, Я обозначают два звука.</a:t>
            </a:r>
            <a:endParaRPr lang="ru-RU" sz="2400" b="1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 СЕБЯ!</a:t>
            </a:r>
            <a:endParaRPr lang="ru-RU" b="1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142984"/>
            <a:ext cx="7072362" cy="5105416"/>
          </a:xfrm>
          <a:ln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Весело си</a:t>
            </a: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</a:rPr>
              <a:t>яе</a:t>
            </a: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</a:t>
            </a:r>
          </a:p>
          <a:p>
            <a:pPr>
              <a:buNone/>
            </a:pPr>
            <a:r>
              <a:rPr lang="ru-RU" sz="4400" b="1" u="sng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Месяц</a:t>
            </a: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над селом,</a:t>
            </a:r>
          </a:p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Белый </a:t>
            </a:r>
            <a:r>
              <a:rPr lang="ru-RU" sz="4400" b="1" u="sng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снег</a:t>
            </a: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сверка</a:t>
            </a: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</a:rPr>
              <a:t>е</a:t>
            </a: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</a:t>
            </a:r>
          </a:p>
          <a:p>
            <a:pPr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Синим огоньком.</a:t>
            </a:r>
          </a:p>
          <a:p>
            <a:pPr algn="r">
              <a:buNone/>
            </a:pPr>
            <a:r>
              <a:rPr lang="ru-RU" sz="44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И. С. Никитин</a:t>
            </a:r>
          </a:p>
          <a:p>
            <a:pPr algn="ctr">
              <a:buNone/>
            </a:pPr>
            <a:endParaRPr lang="ru-RU" sz="4400" b="1" strike="sngStrike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71934" y="1785926"/>
            <a:ext cx="150019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71934" y="1928802"/>
            <a:ext cx="150019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29256" y="3286124"/>
            <a:ext cx="242889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29256" y="3429000"/>
            <a:ext cx="242889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 слово </a:t>
            </a:r>
            <a:br>
              <a:rPr lang="ru-RU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транскрипции:</a:t>
            </a:r>
            <a:endParaRPr lang="ru-RU" sz="4800" b="1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sz="7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9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 о </a:t>
            </a:r>
            <a:r>
              <a:rPr lang="ru-RU" sz="9600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9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 т</a:t>
            </a:r>
            <a:endParaRPr lang="ru-RU" sz="96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8001024" y="3071810"/>
            <a:ext cx="71438" cy="1000132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2357422" y="3071810"/>
            <a:ext cx="71438" cy="100013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 descr="C:\Users\Вова\Desktop\CLIPART4\CLIPART6\J0294973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2071702" cy="24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раз в предложении повторяется звук  З ?</a:t>
            </a:r>
            <a:endParaRPr lang="ru-RU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933688" cy="38576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Зина обратилась с просьбой к Лизе.</a:t>
            </a:r>
            <a:endParaRPr lang="ru-RU" sz="72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Левая круглая скобка 3"/>
          <p:cNvSpPr/>
          <p:nvPr/>
        </p:nvSpPr>
        <p:spPr>
          <a:xfrm>
            <a:off x="5500695" y="1428736"/>
            <a:ext cx="71438" cy="57150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5857884" y="1428736"/>
            <a:ext cx="71438" cy="571504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Вова\Desktop\CLIPART4\CLIPART6\J0295476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69105"/>
            <a:ext cx="1745615" cy="258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 СЕБЯ!</a:t>
            </a:r>
            <a:endParaRPr lang="ru-RU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47800"/>
            <a:ext cx="8790844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  З в данном</a:t>
            </a:r>
          </a:p>
          <a:p>
            <a:pPr algn="ctr">
              <a:buNone/>
            </a:pP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предложении</a:t>
            </a:r>
          </a:p>
          <a:p>
            <a:pPr algn="ctr">
              <a:buNone/>
            </a:pP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повторяется 3 раза.</a:t>
            </a:r>
          </a:p>
          <a:p>
            <a:pPr>
              <a:buNone/>
            </a:pPr>
            <a:endParaRPr lang="ru-RU" sz="5400" b="1" dirty="0" smtClean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5400" b="1" u="sng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ина, про</a:t>
            </a:r>
            <a:r>
              <a:rPr lang="ru-RU" sz="5400" b="1" u="sng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ьбой, Ли</a:t>
            </a:r>
            <a:r>
              <a:rPr lang="ru-RU" sz="5400" b="1" u="sng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</a:t>
            </a:r>
          </a:p>
        </p:txBody>
      </p:sp>
      <p:sp>
        <p:nvSpPr>
          <p:cNvPr id="4" name="Левая круглая скобка 3"/>
          <p:cNvSpPr/>
          <p:nvPr/>
        </p:nvSpPr>
        <p:spPr>
          <a:xfrm>
            <a:off x="3571868" y="1500174"/>
            <a:ext cx="214314" cy="85725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4071934" y="1500174"/>
            <a:ext cx="71438" cy="857256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ПИСЬМО ПО ПАМЯТИ.</a:t>
            </a:r>
            <a:endParaRPr lang="ru-RU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7786742" cy="400052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России морозы</a:t>
            </a:r>
          </a:p>
          <a:p>
            <a:pPr>
              <a:buNone/>
            </a:pPr>
            <a:r>
              <a:rPr lang="ru-RU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Распушили деревья</a:t>
            </a:r>
          </a:p>
          <a:p>
            <a:pPr>
              <a:buNone/>
            </a:pPr>
            <a:r>
              <a:rPr lang="ru-RU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рисуют на стёклах</a:t>
            </a:r>
          </a:p>
          <a:p>
            <a:pPr>
              <a:buNone/>
            </a:pPr>
            <a:r>
              <a:rPr lang="ru-RU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Лебединые перья.</a:t>
            </a:r>
          </a:p>
          <a:p>
            <a:pPr algn="r">
              <a:buNone/>
            </a:pPr>
            <a:r>
              <a:rPr lang="ru-RU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(А. Чепуров)</a:t>
            </a:r>
          </a:p>
          <a:p>
            <a:pPr>
              <a:buNone/>
            </a:pPr>
            <a:endParaRPr lang="ru-RU" sz="4800" b="1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442</TotalTime>
  <Words>572</Words>
  <Application>Microsoft Office PowerPoint</Application>
  <PresentationFormat>Экран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ТЕМА УРОКА: Повторение изученного в разделе «ФОНЕТИКА. ОРФОЭПИЯ. ГРАФИКА. ОРФОГРАФИЯ. КУЛЬТУРА РЕЧИ»</vt:lpstr>
      <vt:lpstr>Получи право сесть за парту, правильно ответив на вопрос: </vt:lpstr>
      <vt:lpstr>Слайд 3</vt:lpstr>
      <vt:lpstr>Устная синтаксическая пятимитутка</vt:lpstr>
      <vt:lpstr>ПРОВЕРЬ СЕБЯ!</vt:lpstr>
      <vt:lpstr>Угадай слово  по транскрипции:</vt:lpstr>
      <vt:lpstr>Сколько раз в предложении повторяется звук  З ?</vt:lpstr>
      <vt:lpstr>ПРОВЕРЬ СЕБЯ!</vt:lpstr>
      <vt:lpstr>ПИСЬМО ПО ПАМЯТИ.</vt:lpstr>
      <vt:lpstr>Проверь себя</vt:lpstr>
      <vt:lpstr>ФИЗКУЛЬТМИНУТКА</vt:lpstr>
      <vt:lpstr>Рисуночное письмо</vt:lpstr>
      <vt:lpstr>Египетские  иероглифы</vt:lpstr>
      <vt:lpstr>Кирилл и Мефодий</vt:lpstr>
      <vt:lpstr>Кириллица</vt:lpstr>
      <vt:lpstr>БУКВЫ РУССКОГО АЛФАВИТА.</vt:lpstr>
      <vt:lpstr>Расположи по алфавиту</vt:lpstr>
      <vt:lpstr>Проверь себя!</vt:lpstr>
      <vt:lpstr>Произнесите правильно слова</vt:lpstr>
      <vt:lpstr>ШАРАДА</vt:lpstr>
      <vt:lpstr>Порядок фонетического разбора</vt:lpstr>
      <vt:lpstr>Письменный разбор</vt:lpstr>
      <vt:lpstr>Слайд 23</vt:lpstr>
      <vt:lpstr>Слайд 24</vt:lpstr>
      <vt:lpstr>Домашнее задание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ЗИМА!</dc:title>
  <dc:creator>Вова</dc:creator>
  <cp:lastModifiedBy>user</cp:lastModifiedBy>
  <cp:revision>51</cp:revision>
  <dcterms:created xsi:type="dcterms:W3CDTF">2008-12-04T19:21:30Z</dcterms:created>
  <dcterms:modified xsi:type="dcterms:W3CDTF">2013-02-27T17:18:24Z</dcterms:modified>
</cp:coreProperties>
</file>