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0"/>
  </p:notesMasterIdLst>
  <p:sldIdLst>
    <p:sldId id="256" r:id="rId2"/>
    <p:sldId id="278" r:id="rId3"/>
    <p:sldId id="300" r:id="rId4"/>
    <p:sldId id="258" r:id="rId5"/>
    <p:sldId id="287" r:id="rId6"/>
    <p:sldId id="285" r:id="rId7"/>
    <p:sldId id="290" r:id="rId8"/>
    <p:sldId id="30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F5F"/>
    <a:srgbClr val="B94441"/>
    <a:srgbClr val="7F0D61"/>
    <a:srgbClr val="951720"/>
    <a:srgbClr val="A70D27"/>
    <a:srgbClr val="920422"/>
    <a:srgbClr val="087E8E"/>
    <a:srgbClr val="082F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B411F-1A09-4E17-AE00-E28F5070A35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6A304E-B0AB-42ED-8D3A-6302E91FF33F}">
      <dgm:prSet custT="1"/>
      <dgm:spPr/>
      <dgm:t>
        <a:bodyPr/>
        <a:lstStyle/>
        <a:p>
          <a:r>
            <a:rPr lang="ru-RU" sz="2400" b="1" dirty="0" smtClean="0">
              <a:latin typeface="Calibri" pitchFamily="34" charset="0"/>
            </a:rPr>
            <a:t>1.</a:t>
          </a:r>
        </a:p>
        <a:p>
          <a:r>
            <a:rPr lang="ru-RU" sz="1800" dirty="0" smtClean="0">
              <a:latin typeface="Calibri" pitchFamily="34" charset="0"/>
            </a:rPr>
            <a:t>В настоящее время в теории и практике наблюдается интерес к развитию социально-личностных качеств ребенка, в том числе активности, инициативности, эмоциональности, </a:t>
          </a:r>
          <a:r>
            <a:rPr lang="ru-RU" sz="1800" dirty="0" err="1" smtClean="0">
              <a:latin typeface="Calibri" pitchFamily="34" charset="0"/>
            </a:rPr>
            <a:t>креативности</a:t>
          </a:r>
          <a:r>
            <a:rPr lang="ru-RU" sz="1800" dirty="0" smtClean="0">
              <a:latin typeface="Calibri" pitchFamily="34" charset="0"/>
            </a:rPr>
            <a:t>, т.е. способности к творчеству.</a:t>
          </a:r>
        </a:p>
      </dgm:t>
    </dgm:pt>
    <dgm:pt modelId="{3517A435-52E2-491E-85A4-D307AB0757D7}" type="parTrans" cxnId="{5A62DF46-6C89-4C28-BB5E-0AD33D1CA27F}">
      <dgm:prSet/>
      <dgm:spPr/>
      <dgm:t>
        <a:bodyPr/>
        <a:lstStyle/>
        <a:p>
          <a:endParaRPr lang="ru-RU"/>
        </a:p>
      </dgm:t>
    </dgm:pt>
    <dgm:pt modelId="{1DB97643-4370-4F47-87E0-14DEACF5A178}" type="sibTrans" cxnId="{5A62DF46-6C89-4C28-BB5E-0AD33D1CA27F}">
      <dgm:prSet/>
      <dgm:spPr/>
      <dgm:t>
        <a:bodyPr/>
        <a:lstStyle/>
        <a:p>
          <a:endParaRPr lang="ru-RU"/>
        </a:p>
      </dgm:t>
    </dgm:pt>
    <dgm:pt modelId="{F69292AE-ACE7-4B37-A7BE-2B310B03CB8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latin typeface="Calibri" pitchFamily="34" charset="0"/>
            </a:rPr>
            <a:t>2.</a:t>
          </a:r>
        </a:p>
        <a:p>
          <a:r>
            <a:rPr lang="ru-RU" sz="1800" dirty="0" smtClean="0">
              <a:latin typeface="Calibri" pitchFamily="34" charset="0"/>
            </a:rPr>
            <a:t>Платковые куклы изготавливаются из материала, который всегда под рукой, отражают определенные образы, могут быть использованы в танцевальной, песенной, речевой, изобразительной, театральной деятельности. </a:t>
          </a:r>
        </a:p>
      </dgm:t>
    </dgm:pt>
    <dgm:pt modelId="{CBF7BB0C-4591-4C73-9DE5-BABCE8834A29}" type="parTrans" cxnId="{D440C003-F96F-4219-86C1-F80B810018CF}">
      <dgm:prSet/>
      <dgm:spPr/>
      <dgm:t>
        <a:bodyPr/>
        <a:lstStyle/>
        <a:p>
          <a:endParaRPr lang="ru-RU"/>
        </a:p>
      </dgm:t>
    </dgm:pt>
    <dgm:pt modelId="{373919A5-ADDB-4A85-AFD7-A27E36891B70}" type="sibTrans" cxnId="{D440C003-F96F-4219-86C1-F80B810018CF}">
      <dgm:prSet/>
      <dgm:spPr/>
      <dgm:t>
        <a:bodyPr/>
        <a:lstStyle/>
        <a:p>
          <a:endParaRPr lang="ru-RU"/>
        </a:p>
      </dgm:t>
    </dgm:pt>
    <dgm:pt modelId="{67C18C42-4DE8-4152-9287-1683CE28730C}">
      <dgm:prSet custT="1"/>
      <dgm:spPr/>
      <dgm:t>
        <a:bodyPr/>
        <a:lstStyle/>
        <a:p>
          <a:r>
            <a:rPr lang="ru-RU" sz="2400" b="1" dirty="0" smtClean="0">
              <a:latin typeface="Calibri" pitchFamily="34" charset="0"/>
            </a:rPr>
            <a:t>3.</a:t>
          </a:r>
        </a:p>
        <a:p>
          <a:r>
            <a:rPr lang="ru-RU" sz="1600" dirty="0" smtClean="0">
              <a:latin typeface="Calibri" pitchFamily="34" charset="0"/>
            </a:rPr>
            <a:t>Педагоги выступают инициаторами внесения платковых кукол, стимулируют активность и творчество детей </a:t>
          </a:r>
        </a:p>
        <a:p>
          <a:r>
            <a:rPr lang="ru-RU" sz="1600" dirty="0" smtClean="0">
              <a:latin typeface="Calibri" pitchFamily="34" charset="0"/>
            </a:rPr>
            <a:t> </a:t>
          </a:r>
          <a:r>
            <a:rPr lang="ru-RU" sz="1600" b="1" dirty="0" smtClean="0">
              <a:latin typeface="Calibri" pitchFamily="34" charset="0"/>
            </a:rPr>
            <a:t>-</a:t>
          </a:r>
          <a:r>
            <a:rPr lang="ru-RU" sz="1600" dirty="0" smtClean="0">
              <a:latin typeface="Calibri" pitchFamily="34" charset="0"/>
            </a:rPr>
            <a:t> в создании эскизов, речевых и танцевальных образов, </a:t>
          </a:r>
        </a:p>
        <a:p>
          <a:r>
            <a:rPr lang="ru-RU" sz="1600" b="1" dirty="0" smtClean="0">
              <a:latin typeface="Calibri" pitchFamily="34" charset="0"/>
            </a:rPr>
            <a:t> - </a:t>
          </a:r>
          <a:r>
            <a:rPr lang="ru-RU" sz="1600" dirty="0" smtClean="0">
              <a:latin typeface="Calibri" pitchFamily="34" charset="0"/>
            </a:rPr>
            <a:t>в музыкально-театральных этюдах, </a:t>
          </a:r>
        </a:p>
        <a:p>
          <a:r>
            <a:rPr lang="ru-RU" sz="1600" dirty="0" smtClean="0">
              <a:latin typeface="Calibri" pitchFamily="34" charset="0"/>
            </a:rPr>
            <a:t> </a:t>
          </a:r>
          <a:r>
            <a:rPr lang="ru-RU" sz="1600" b="1" dirty="0" smtClean="0">
              <a:latin typeface="Calibri" pitchFamily="34" charset="0"/>
            </a:rPr>
            <a:t>-</a:t>
          </a:r>
          <a:r>
            <a:rPr lang="ru-RU" sz="1600" dirty="0" smtClean="0">
              <a:latin typeface="Calibri" pitchFamily="34" charset="0"/>
            </a:rPr>
            <a:t> в праздниках и развлечениях</a:t>
          </a:r>
          <a:r>
            <a:rPr lang="ru-RU" sz="1600" smtClean="0">
              <a:latin typeface="Calibri" pitchFamily="34" charset="0"/>
            </a:rPr>
            <a:t>, в </a:t>
          </a:r>
          <a:r>
            <a:rPr lang="ru-RU" sz="1600" dirty="0" err="1" smtClean="0">
              <a:latin typeface="Calibri" pitchFamily="34" charset="0"/>
            </a:rPr>
            <a:t>культурно-досуговой</a:t>
          </a:r>
          <a:r>
            <a:rPr lang="ru-RU" sz="1600" dirty="0" smtClean="0">
              <a:latin typeface="Calibri" pitchFamily="34" charset="0"/>
            </a:rPr>
            <a:t> деятельности, включающей отдых, игры, экспериментирования с материалом,</a:t>
          </a:r>
        </a:p>
        <a:p>
          <a:r>
            <a:rPr lang="ru-RU" sz="1600" b="1" dirty="0" smtClean="0">
              <a:latin typeface="Calibri" pitchFamily="34" charset="0"/>
            </a:rPr>
            <a:t>  - </a:t>
          </a:r>
          <a:r>
            <a:rPr lang="ru-RU" sz="1600" dirty="0" smtClean="0">
              <a:latin typeface="Calibri" pitchFamily="34" charset="0"/>
            </a:rPr>
            <a:t>на интегрированных  занятиях (на развитие речи, грамоты, пластики, творчества, музыкальности и т.д.).</a:t>
          </a:r>
          <a:endParaRPr lang="ru-RU" sz="1600" dirty="0"/>
        </a:p>
      </dgm:t>
    </dgm:pt>
    <dgm:pt modelId="{0862FE0F-BCFD-4D7A-805A-9A6432E8D250}" type="parTrans" cxnId="{18FFA8E0-E306-4A93-BAB3-D081C504096D}">
      <dgm:prSet/>
      <dgm:spPr/>
      <dgm:t>
        <a:bodyPr/>
        <a:lstStyle/>
        <a:p>
          <a:endParaRPr lang="ru-RU"/>
        </a:p>
      </dgm:t>
    </dgm:pt>
    <dgm:pt modelId="{610E8E15-9C20-485C-849F-26DA7BCCC2AD}" type="sibTrans" cxnId="{18FFA8E0-E306-4A93-BAB3-D081C504096D}">
      <dgm:prSet/>
      <dgm:spPr/>
      <dgm:t>
        <a:bodyPr/>
        <a:lstStyle/>
        <a:p>
          <a:endParaRPr lang="ru-RU"/>
        </a:p>
      </dgm:t>
    </dgm:pt>
    <dgm:pt modelId="{9A5FA678-E56B-4BF2-B306-09D4CA04FE36}" type="pres">
      <dgm:prSet presAssocID="{481B411F-1A09-4E17-AE00-E28F5070A3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46B59-7EC3-44F8-9370-F341EDF64272}" type="pres">
      <dgm:prSet presAssocID="{956A304E-B0AB-42ED-8D3A-6302E91FF33F}" presName="node" presStyleLbl="node1" presStyleIdx="0" presStyleCnt="3" custScaleX="82569" custScaleY="92435" custLinFactNeighborX="-142" custLinFactNeighborY="-1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90987-B322-4228-9539-2F6DF3386A78}" type="pres">
      <dgm:prSet presAssocID="{1DB97643-4370-4F47-87E0-14DEACF5A178}" presName="sibTrans" presStyleCnt="0"/>
      <dgm:spPr/>
    </dgm:pt>
    <dgm:pt modelId="{EA89D5A4-081C-44FE-8BA5-8EC3B7B1D2C3}" type="pres">
      <dgm:prSet presAssocID="{F69292AE-ACE7-4B37-A7BE-2B310B03CB87}" presName="node" presStyleLbl="node1" presStyleIdx="1" presStyleCnt="3" custScaleX="85937" custScaleY="92883" custLinFactNeighborX="346" custLinFactNeighborY="-1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AB707-90E9-4D36-8B07-21E49B10C13E}" type="pres">
      <dgm:prSet presAssocID="{373919A5-ADDB-4A85-AFD7-A27E36891B70}" presName="sibTrans" presStyleCnt="0"/>
      <dgm:spPr/>
    </dgm:pt>
    <dgm:pt modelId="{D3836D0F-6317-479A-B7B5-13E9934F0DEE}" type="pres">
      <dgm:prSet presAssocID="{67C18C42-4DE8-4152-9287-1683CE28730C}" presName="node" presStyleLbl="node1" presStyleIdx="2" presStyleCnt="3" custScaleX="139002" custLinFactNeighborX="0" custLinFactNeighborY="-1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0C003-F96F-4219-86C1-F80B810018CF}" srcId="{481B411F-1A09-4E17-AE00-E28F5070A35B}" destId="{F69292AE-ACE7-4B37-A7BE-2B310B03CB87}" srcOrd="1" destOrd="0" parTransId="{CBF7BB0C-4591-4C73-9DE5-BABCE8834A29}" sibTransId="{373919A5-ADDB-4A85-AFD7-A27E36891B70}"/>
    <dgm:cxn modelId="{5A62DF46-6C89-4C28-BB5E-0AD33D1CA27F}" srcId="{481B411F-1A09-4E17-AE00-E28F5070A35B}" destId="{956A304E-B0AB-42ED-8D3A-6302E91FF33F}" srcOrd="0" destOrd="0" parTransId="{3517A435-52E2-491E-85A4-D307AB0757D7}" sibTransId="{1DB97643-4370-4F47-87E0-14DEACF5A178}"/>
    <dgm:cxn modelId="{96A143AD-3A61-4E21-B6E3-C0739684B4DA}" type="presOf" srcId="{481B411F-1A09-4E17-AE00-E28F5070A35B}" destId="{9A5FA678-E56B-4BF2-B306-09D4CA04FE36}" srcOrd="0" destOrd="0" presId="urn:microsoft.com/office/officeart/2005/8/layout/default"/>
    <dgm:cxn modelId="{5B1BBEEB-22D5-4214-8655-55071F66285D}" type="presOf" srcId="{67C18C42-4DE8-4152-9287-1683CE28730C}" destId="{D3836D0F-6317-479A-B7B5-13E9934F0DEE}" srcOrd="0" destOrd="0" presId="urn:microsoft.com/office/officeart/2005/8/layout/default"/>
    <dgm:cxn modelId="{E065CBC3-BB29-46B3-9A0F-0717A4C2610E}" type="presOf" srcId="{956A304E-B0AB-42ED-8D3A-6302E91FF33F}" destId="{68D46B59-7EC3-44F8-9370-F341EDF64272}" srcOrd="0" destOrd="0" presId="urn:microsoft.com/office/officeart/2005/8/layout/default"/>
    <dgm:cxn modelId="{18FFA8E0-E306-4A93-BAB3-D081C504096D}" srcId="{481B411F-1A09-4E17-AE00-E28F5070A35B}" destId="{67C18C42-4DE8-4152-9287-1683CE28730C}" srcOrd="2" destOrd="0" parTransId="{0862FE0F-BCFD-4D7A-805A-9A6432E8D250}" sibTransId="{610E8E15-9C20-485C-849F-26DA7BCCC2AD}"/>
    <dgm:cxn modelId="{31F75FE8-85C4-4E91-961D-F88048665E3B}" type="presOf" srcId="{F69292AE-ACE7-4B37-A7BE-2B310B03CB87}" destId="{EA89D5A4-081C-44FE-8BA5-8EC3B7B1D2C3}" srcOrd="0" destOrd="0" presId="urn:microsoft.com/office/officeart/2005/8/layout/default"/>
    <dgm:cxn modelId="{9521EE58-5A6C-43AC-8C5A-0417156A7614}" type="presParOf" srcId="{9A5FA678-E56B-4BF2-B306-09D4CA04FE36}" destId="{68D46B59-7EC3-44F8-9370-F341EDF64272}" srcOrd="0" destOrd="0" presId="urn:microsoft.com/office/officeart/2005/8/layout/default"/>
    <dgm:cxn modelId="{52E95B55-E390-45F8-9F6F-7690D7C77E47}" type="presParOf" srcId="{9A5FA678-E56B-4BF2-B306-09D4CA04FE36}" destId="{79E90987-B322-4228-9539-2F6DF3386A78}" srcOrd="1" destOrd="0" presId="urn:microsoft.com/office/officeart/2005/8/layout/default"/>
    <dgm:cxn modelId="{CA0180C2-BD8F-472A-999C-6EC2EDF4BAA8}" type="presParOf" srcId="{9A5FA678-E56B-4BF2-B306-09D4CA04FE36}" destId="{EA89D5A4-081C-44FE-8BA5-8EC3B7B1D2C3}" srcOrd="2" destOrd="0" presId="urn:microsoft.com/office/officeart/2005/8/layout/default"/>
    <dgm:cxn modelId="{7ABE2B7D-04B4-4666-A6EB-7B1EEECC558B}" type="presParOf" srcId="{9A5FA678-E56B-4BF2-B306-09D4CA04FE36}" destId="{B96AB707-90E9-4D36-8B07-21E49B10C13E}" srcOrd="3" destOrd="0" presId="urn:microsoft.com/office/officeart/2005/8/layout/default"/>
    <dgm:cxn modelId="{409F8B26-4398-4077-B9B5-5618133FB702}" type="presParOf" srcId="{9A5FA678-E56B-4BF2-B306-09D4CA04FE36}" destId="{D3836D0F-6317-479A-B7B5-13E9934F0DE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7CECE-3702-4E89-BD41-BEE07E409F7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83EBA9-82C9-484D-83FA-CBF600013FEA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Calibri" pitchFamily="34" charset="0"/>
            </a:rPr>
            <a:t>1.  Сюрпризное внесение одной платковой куклы</a:t>
          </a:r>
          <a:endParaRPr lang="ru-RU" sz="2000" dirty="0">
            <a:latin typeface="Calibri" pitchFamily="34" charset="0"/>
          </a:endParaRPr>
        </a:p>
      </dgm:t>
    </dgm:pt>
    <dgm:pt modelId="{4563F71E-DC34-442F-9C1D-A6CD53DA78B8}" type="parTrans" cxnId="{8E2CCDB3-D034-4305-BCB0-38A1888EDE98}">
      <dgm:prSet/>
      <dgm:spPr/>
      <dgm:t>
        <a:bodyPr/>
        <a:lstStyle/>
        <a:p>
          <a:endParaRPr lang="ru-RU"/>
        </a:p>
      </dgm:t>
    </dgm:pt>
    <dgm:pt modelId="{3C462721-777F-45C6-84C7-186D46FBDCEF}" type="sibTrans" cxnId="{8E2CCDB3-D034-4305-BCB0-38A1888EDE98}">
      <dgm:prSet custT="1"/>
      <dgm:spPr/>
      <dgm:t>
        <a:bodyPr/>
        <a:lstStyle/>
        <a:p>
          <a:endParaRPr lang="ru-RU" sz="1100">
            <a:latin typeface="Calibri" pitchFamily="34" charset="0"/>
          </a:endParaRPr>
        </a:p>
      </dgm:t>
    </dgm:pt>
    <dgm:pt modelId="{D9A32C05-C073-4E96-B163-7EC53A6185F4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Calibri" pitchFamily="34" charset="0"/>
            </a:rPr>
            <a:t>2.   Стимулирование собственной активности детей (субъектной) посредством предложения тематики литературного произведения, к которому будут изготавливаться платковые куклы</a:t>
          </a:r>
          <a:endParaRPr lang="ru-RU" sz="1800" dirty="0">
            <a:latin typeface="Calibri" pitchFamily="34" charset="0"/>
          </a:endParaRPr>
        </a:p>
      </dgm:t>
    </dgm:pt>
    <dgm:pt modelId="{45636E4D-5252-4A2C-9E84-E0C0B8895A51}" type="parTrans" cxnId="{2384085C-A509-43DE-A7FD-289398BF2D6D}">
      <dgm:prSet/>
      <dgm:spPr/>
      <dgm:t>
        <a:bodyPr/>
        <a:lstStyle/>
        <a:p>
          <a:endParaRPr lang="ru-RU"/>
        </a:p>
      </dgm:t>
    </dgm:pt>
    <dgm:pt modelId="{05F354F4-49BB-4C58-BEE8-B1D0D7466B6A}" type="sibTrans" cxnId="{2384085C-A509-43DE-A7FD-289398BF2D6D}">
      <dgm:prSet custT="1"/>
      <dgm:spPr/>
      <dgm:t>
        <a:bodyPr/>
        <a:lstStyle/>
        <a:p>
          <a:endParaRPr lang="ru-RU" sz="1100">
            <a:latin typeface="Calibri" pitchFamily="34" charset="0"/>
          </a:endParaRPr>
        </a:p>
      </dgm:t>
    </dgm:pt>
    <dgm:pt modelId="{0A82644E-A8AA-4922-8F2D-05E4AFF5FB88}">
      <dgm:prSet phldrT="[Текст]" phldr="1"/>
      <dgm:spPr/>
      <dgm:t>
        <a:bodyPr/>
        <a:lstStyle/>
        <a:p>
          <a:endParaRPr lang="ru-RU" sz="1100" dirty="0">
            <a:latin typeface="Calibri" pitchFamily="34" charset="0"/>
          </a:endParaRPr>
        </a:p>
      </dgm:t>
    </dgm:pt>
    <dgm:pt modelId="{042B2740-FEDC-4C0B-8324-DBD9CFCA0116}" type="parTrans" cxnId="{C1DD93E6-784B-4373-8D54-C77B76145A62}">
      <dgm:prSet/>
      <dgm:spPr/>
      <dgm:t>
        <a:bodyPr/>
        <a:lstStyle/>
        <a:p>
          <a:endParaRPr lang="ru-RU"/>
        </a:p>
      </dgm:t>
    </dgm:pt>
    <dgm:pt modelId="{B2DDAA31-D2F9-4CE5-94D4-C6515C150445}" type="sibTrans" cxnId="{C1DD93E6-784B-4373-8D54-C77B76145A62}">
      <dgm:prSet/>
      <dgm:spPr/>
      <dgm:t>
        <a:bodyPr/>
        <a:lstStyle/>
        <a:p>
          <a:endParaRPr lang="ru-RU"/>
        </a:p>
      </dgm:t>
    </dgm:pt>
    <dgm:pt modelId="{18792744-0BD5-49E2-9711-859A7A0B0D18}">
      <dgm:prSet phldrT="[Текст]"/>
      <dgm:spPr/>
      <dgm:t>
        <a:bodyPr/>
        <a:lstStyle/>
        <a:p>
          <a:endParaRPr lang="ru-RU" sz="1100" dirty="0">
            <a:latin typeface="Calibri" pitchFamily="34" charset="0"/>
          </a:endParaRPr>
        </a:p>
      </dgm:t>
    </dgm:pt>
    <dgm:pt modelId="{248EF0FA-3277-4229-A79C-15CB7EFE6AAB}" type="parTrans" cxnId="{BD4FC8F9-6FEB-4DB8-A416-D03396FC96FA}">
      <dgm:prSet/>
      <dgm:spPr/>
      <dgm:t>
        <a:bodyPr/>
        <a:lstStyle/>
        <a:p>
          <a:endParaRPr lang="ru-RU"/>
        </a:p>
      </dgm:t>
    </dgm:pt>
    <dgm:pt modelId="{44CDB67E-53F4-4132-943D-B4063F6971E1}" type="sibTrans" cxnId="{BD4FC8F9-6FEB-4DB8-A416-D03396FC96FA}">
      <dgm:prSet/>
      <dgm:spPr/>
      <dgm:t>
        <a:bodyPr/>
        <a:lstStyle/>
        <a:p>
          <a:endParaRPr lang="ru-RU"/>
        </a:p>
      </dgm:t>
    </dgm:pt>
    <dgm:pt modelId="{8122308A-E48E-4211-A6E9-03F08C968E2D}">
      <dgm:prSet phldrT="[Текст]"/>
      <dgm:spPr/>
      <dgm:t>
        <a:bodyPr/>
        <a:lstStyle/>
        <a:p>
          <a:endParaRPr lang="ru-RU" sz="1100" dirty="0">
            <a:latin typeface="Calibri" pitchFamily="34" charset="0"/>
          </a:endParaRPr>
        </a:p>
      </dgm:t>
    </dgm:pt>
    <dgm:pt modelId="{B391A9CB-BC6C-4549-A54B-4DB92A7693B3}" type="parTrans" cxnId="{62EDD39B-8D8E-4A6B-ACCA-261EC2B46721}">
      <dgm:prSet/>
      <dgm:spPr/>
      <dgm:t>
        <a:bodyPr/>
        <a:lstStyle/>
        <a:p>
          <a:endParaRPr lang="ru-RU"/>
        </a:p>
      </dgm:t>
    </dgm:pt>
    <dgm:pt modelId="{302428F3-7F2A-46D8-B4D6-2020306527E2}" type="sibTrans" cxnId="{62EDD39B-8D8E-4A6B-ACCA-261EC2B46721}">
      <dgm:prSet/>
      <dgm:spPr/>
      <dgm:t>
        <a:bodyPr/>
        <a:lstStyle/>
        <a:p>
          <a:endParaRPr lang="ru-RU"/>
        </a:p>
      </dgm:t>
    </dgm:pt>
    <dgm:pt modelId="{F287B11A-971F-43B8-AA74-BA5FF957323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latin typeface="Calibri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Calibri" pitchFamily="34" charset="0"/>
            </a:rPr>
            <a:t>3.   Подбор материала для отражения характера, основных свойств персонажей, изготовление платковых кукол в детско-взрослом сообществе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latin typeface="Calibri" pitchFamily="34" charset="0"/>
          </a:endParaRPr>
        </a:p>
      </dgm:t>
    </dgm:pt>
    <dgm:pt modelId="{E4E60AA9-5AC2-4C5C-AECD-D71A89CB9CDF}" type="parTrans" cxnId="{C10287A5-9EDF-4A5A-8BF5-6176D7EAFBF0}">
      <dgm:prSet/>
      <dgm:spPr/>
      <dgm:t>
        <a:bodyPr/>
        <a:lstStyle/>
        <a:p>
          <a:endParaRPr lang="ru-RU"/>
        </a:p>
      </dgm:t>
    </dgm:pt>
    <dgm:pt modelId="{90DB870A-427F-47C0-9F95-317F1BE99621}" type="sibTrans" cxnId="{C10287A5-9EDF-4A5A-8BF5-6176D7EAFBF0}">
      <dgm:prSet custT="1"/>
      <dgm:spPr/>
      <dgm:t>
        <a:bodyPr/>
        <a:lstStyle/>
        <a:p>
          <a:endParaRPr lang="ru-RU" sz="1100">
            <a:latin typeface="Calibri" pitchFamily="34" charset="0"/>
          </a:endParaRPr>
        </a:p>
      </dgm:t>
    </dgm:pt>
    <dgm:pt modelId="{F3AA95E5-7D81-427E-8399-FE8202DB9475}">
      <dgm:prSet custT="1"/>
      <dgm:spPr/>
      <dgm:t>
        <a:bodyPr/>
        <a:lstStyle/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Calibri" pitchFamily="34" charset="0"/>
            </a:rPr>
            <a:t>4.   Внесение и обыгрывание платковой куклы (импровизация); сценарно-игровое предложение, обыгрывание литературного текста </a:t>
          </a:r>
        </a:p>
      </dgm:t>
    </dgm:pt>
    <dgm:pt modelId="{A3C2139C-4153-4974-A654-1F7736ECCE09}" type="parTrans" cxnId="{1D005EF9-3478-46EF-A409-62D030443F4E}">
      <dgm:prSet/>
      <dgm:spPr/>
      <dgm:t>
        <a:bodyPr/>
        <a:lstStyle/>
        <a:p>
          <a:endParaRPr lang="ru-RU"/>
        </a:p>
      </dgm:t>
    </dgm:pt>
    <dgm:pt modelId="{9B4F64E9-0D01-4E08-9EE8-23697C1B6396}" type="sibTrans" cxnId="{1D005EF9-3478-46EF-A409-62D030443F4E}">
      <dgm:prSet custT="1"/>
      <dgm:spPr/>
      <dgm:t>
        <a:bodyPr/>
        <a:lstStyle/>
        <a:p>
          <a:endParaRPr lang="ru-RU" sz="1100">
            <a:latin typeface="Calibri" pitchFamily="34" charset="0"/>
          </a:endParaRPr>
        </a:p>
      </dgm:t>
    </dgm:pt>
    <dgm:pt modelId="{F2372E1A-7DA2-4FB4-9464-A091FF20D494}">
      <dgm:prSet/>
      <dgm:spPr/>
      <dgm:t>
        <a:bodyPr/>
        <a:lstStyle/>
        <a:p>
          <a:endParaRPr lang="ru-RU" sz="1100" b="1" dirty="0">
            <a:latin typeface="Calibri" pitchFamily="34" charset="0"/>
          </a:endParaRPr>
        </a:p>
      </dgm:t>
    </dgm:pt>
    <dgm:pt modelId="{35FD734C-A396-4BC9-850F-35F8E044517B}" type="parTrans" cxnId="{654C5A50-FAA4-47D8-B6F1-72E3211E2840}">
      <dgm:prSet/>
      <dgm:spPr/>
      <dgm:t>
        <a:bodyPr/>
        <a:lstStyle/>
        <a:p>
          <a:endParaRPr lang="ru-RU"/>
        </a:p>
      </dgm:t>
    </dgm:pt>
    <dgm:pt modelId="{068075E9-9A96-4966-ABE4-06A4669A98D1}" type="sibTrans" cxnId="{654C5A50-FAA4-47D8-B6F1-72E3211E2840}">
      <dgm:prSet/>
      <dgm:spPr/>
      <dgm:t>
        <a:bodyPr/>
        <a:lstStyle/>
        <a:p>
          <a:endParaRPr lang="ru-RU"/>
        </a:p>
      </dgm:t>
    </dgm:pt>
    <dgm:pt modelId="{3B7911B9-F10C-491D-A2E4-2397CE3A7D70}">
      <dgm:prSet/>
      <dgm:spPr/>
      <dgm:t>
        <a:bodyPr/>
        <a:lstStyle/>
        <a:p>
          <a:endParaRPr lang="ru-RU"/>
        </a:p>
      </dgm:t>
    </dgm:pt>
    <dgm:pt modelId="{C40117C9-BAE8-4818-84DB-682A2D890293}" type="parTrans" cxnId="{F24EF30D-7A59-4BDA-A241-C273037192AE}">
      <dgm:prSet/>
      <dgm:spPr/>
      <dgm:t>
        <a:bodyPr/>
        <a:lstStyle/>
        <a:p>
          <a:endParaRPr lang="ru-RU"/>
        </a:p>
      </dgm:t>
    </dgm:pt>
    <dgm:pt modelId="{13F95004-C907-493A-8904-DBFC07D427CE}" type="sibTrans" cxnId="{F24EF30D-7A59-4BDA-A241-C273037192AE}">
      <dgm:prSet/>
      <dgm:spPr/>
      <dgm:t>
        <a:bodyPr/>
        <a:lstStyle/>
        <a:p>
          <a:endParaRPr lang="ru-RU"/>
        </a:p>
      </dgm:t>
    </dgm:pt>
    <dgm:pt modelId="{B4EF26FF-26C3-45BF-80F5-83D60B207111}">
      <dgm:prSet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5.   </a:t>
          </a:r>
          <a:r>
            <a:rPr lang="ru-RU" sz="1400" b="1" dirty="0" err="1" smtClean="0">
              <a:latin typeface="Calibri" pitchFamily="34" charset="0"/>
            </a:rPr>
            <a:t>Задействование</a:t>
          </a:r>
          <a:r>
            <a:rPr lang="ru-RU" sz="1400" b="1" dirty="0" smtClean="0">
              <a:latin typeface="Calibri" pitchFamily="34" charset="0"/>
            </a:rPr>
            <a:t> эмоциональных тренажеров , этюдов,  имитационно-игровых упражнений для развития выразительных качеств в образе платковой куклы;</a:t>
          </a:r>
        </a:p>
        <a:p>
          <a:r>
            <a:rPr lang="ru-RU" sz="1400" b="1" dirty="0" smtClean="0">
              <a:latin typeface="Calibri" pitchFamily="34" charset="0"/>
            </a:rPr>
            <a:t>Активное включение детей в театрализованную деятельность в рамках занятий, совместной и самостоятельной деятельности.</a:t>
          </a:r>
          <a:endParaRPr lang="ru-RU" sz="1400" b="1" dirty="0">
            <a:latin typeface="Calibri" pitchFamily="34" charset="0"/>
          </a:endParaRPr>
        </a:p>
      </dgm:t>
    </dgm:pt>
    <dgm:pt modelId="{EBA01ABC-5B61-49C6-A29B-871D7C79EF7A}" type="parTrans" cxnId="{42E09534-ADF3-4A27-AD20-319C233B3201}">
      <dgm:prSet/>
      <dgm:spPr/>
      <dgm:t>
        <a:bodyPr/>
        <a:lstStyle/>
        <a:p>
          <a:endParaRPr lang="ru-RU"/>
        </a:p>
      </dgm:t>
    </dgm:pt>
    <dgm:pt modelId="{9162ADED-2845-43CF-A3B3-C8671AEE2A16}" type="sibTrans" cxnId="{42E09534-ADF3-4A27-AD20-319C233B3201}">
      <dgm:prSet/>
      <dgm:spPr/>
      <dgm:t>
        <a:bodyPr/>
        <a:lstStyle/>
        <a:p>
          <a:endParaRPr lang="ru-RU"/>
        </a:p>
      </dgm:t>
    </dgm:pt>
    <dgm:pt modelId="{C1547322-6344-4995-AB81-FD65AB4E2D47}">
      <dgm:prSet/>
      <dgm:spPr/>
      <dgm:t>
        <a:bodyPr/>
        <a:lstStyle/>
        <a:p>
          <a:endParaRPr lang="ru-RU"/>
        </a:p>
      </dgm:t>
    </dgm:pt>
    <dgm:pt modelId="{C93748A8-4F35-407D-9B6D-499F05013369}" type="parTrans" cxnId="{600FD58F-D553-4366-81E4-D4C41127202F}">
      <dgm:prSet/>
      <dgm:spPr/>
      <dgm:t>
        <a:bodyPr/>
        <a:lstStyle/>
        <a:p>
          <a:endParaRPr lang="ru-RU"/>
        </a:p>
      </dgm:t>
    </dgm:pt>
    <dgm:pt modelId="{1E3AE4AB-C0A2-4CA2-9FA4-74DB3A0054E1}" type="sibTrans" cxnId="{600FD58F-D553-4366-81E4-D4C41127202F}">
      <dgm:prSet/>
      <dgm:spPr/>
      <dgm:t>
        <a:bodyPr/>
        <a:lstStyle/>
        <a:p>
          <a:endParaRPr lang="ru-RU"/>
        </a:p>
      </dgm:t>
    </dgm:pt>
    <dgm:pt modelId="{5FDBD371-BDB8-4F2A-B85E-3F4B86409EB7}">
      <dgm:prSet/>
      <dgm:spPr/>
      <dgm:t>
        <a:bodyPr/>
        <a:lstStyle/>
        <a:p>
          <a:endParaRPr lang="ru-RU"/>
        </a:p>
      </dgm:t>
    </dgm:pt>
    <dgm:pt modelId="{5E28308D-3C7E-4EA8-931A-F741EB255C21}" type="parTrans" cxnId="{A8376366-E3A3-4D47-B959-959EFBB14F59}">
      <dgm:prSet/>
      <dgm:spPr/>
      <dgm:t>
        <a:bodyPr/>
        <a:lstStyle/>
        <a:p>
          <a:endParaRPr lang="ru-RU"/>
        </a:p>
      </dgm:t>
    </dgm:pt>
    <dgm:pt modelId="{EC81ED41-7C91-4615-B03C-FD82A0C13A54}" type="sibTrans" cxnId="{A8376366-E3A3-4D47-B959-959EFBB14F59}">
      <dgm:prSet/>
      <dgm:spPr/>
      <dgm:t>
        <a:bodyPr/>
        <a:lstStyle/>
        <a:p>
          <a:endParaRPr lang="ru-RU"/>
        </a:p>
      </dgm:t>
    </dgm:pt>
    <dgm:pt modelId="{CA6B48C6-63B9-42EE-BAF7-93C15E2F3EB0}">
      <dgm:prSet/>
      <dgm:spPr/>
      <dgm:t>
        <a:bodyPr/>
        <a:lstStyle/>
        <a:p>
          <a:endParaRPr lang="ru-RU"/>
        </a:p>
      </dgm:t>
    </dgm:pt>
    <dgm:pt modelId="{AC969AC5-9648-4970-9509-6003BE144E55}" type="parTrans" cxnId="{6B6BB089-5232-4EC1-B5A0-EAA6104FE86A}">
      <dgm:prSet/>
      <dgm:spPr/>
      <dgm:t>
        <a:bodyPr/>
        <a:lstStyle/>
        <a:p>
          <a:endParaRPr lang="ru-RU"/>
        </a:p>
      </dgm:t>
    </dgm:pt>
    <dgm:pt modelId="{BA0485C8-945F-4E9C-B3C6-C15E22314E18}" type="sibTrans" cxnId="{6B6BB089-5232-4EC1-B5A0-EAA6104FE86A}">
      <dgm:prSet/>
      <dgm:spPr/>
      <dgm:t>
        <a:bodyPr/>
        <a:lstStyle/>
        <a:p>
          <a:endParaRPr lang="ru-RU"/>
        </a:p>
      </dgm:t>
    </dgm:pt>
    <dgm:pt modelId="{340575E6-C02D-49D6-AA5C-7CB97F4BB836}">
      <dgm:prSet/>
      <dgm:spPr/>
      <dgm:t>
        <a:bodyPr/>
        <a:lstStyle/>
        <a:p>
          <a:endParaRPr lang="ru-RU"/>
        </a:p>
      </dgm:t>
    </dgm:pt>
    <dgm:pt modelId="{4050A867-3A20-47B1-A85B-BB3592DE3B62}" type="parTrans" cxnId="{0EC55251-B98A-4F6D-95DD-AE04A6FF79FE}">
      <dgm:prSet/>
      <dgm:spPr/>
      <dgm:t>
        <a:bodyPr/>
        <a:lstStyle/>
        <a:p>
          <a:endParaRPr lang="ru-RU"/>
        </a:p>
      </dgm:t>
    </dgm:pt>
    <dgm:pt modelId="{F1034FF3-D4B8-4A43-9FB4-3644D2C3168F}" type="sibTrans" cxnId="{0EC55251-B98A-4F6D-95DD-AE04A6FF79FE}">
      <dgm:prSet/>
      <dgm:spPr/>
      <dgm:t>
        <a:bodyPr/>
        <a:lstStyle/>
        <a:p>
          <a:endParaRPr lang="ru-RU"/>
        </a:p>
      </dgm:t>
    </dgm:pt>
    <dgm:pt modelId="{D36EB4A6-4307-4733-AEDC-6F360BFBB8B7}" type="pres">
      <dgm:prSet presAssocID="{1BE7CECE-3702-4E89-BD41-BEE07E409F7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04111-4543-498C-A3DC-24097E846347}" type="pres">
      <dgm:prSet presAssocID="{1BE7CECE-3702-4E89-BD41-BEE07E409F7A}" presName="dummyMaxCanvas" presStyleCnt="0">
        <dgm:presLayoutVars/>
      </dgm:prSet>
      <dgm:spPr/>
    </dgm:pt>
    <dgm:pt modelId="{6FF65B3F-5109-46ED-9E8A-D5A3EFDAF0CD}" type="pres">
      <dgm:prSet presAssocID="{1BE7CECE-3702-4E89-BD41-BEE07E409F7A}" presName="FiveNodes_1" presStyleLbl="node1" presStyleIdx="0" presStyleCnt="5" custLinFactNeighborX="2212" custLinFactNeighborY="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C2DDB-78E8-4DB1-B007-91358EDDECE0}" type="pres">
      <dgm:prSet presAssocID="{1BE7CECE-3702-4E89-BD41-BEE07E409F7A}" presName="FiveNodes_2" presStyleLbl="node1" presStyleIdx="1" presStyleCnt="5" custLinFactNeighborX="1106" custLinFactNeighborY="-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D46A1-DAF2-4908-A936-DF2DC3C30CB1}" type="pres">
      <dgm:prSet presAssocID="{1BE7CECE-3702-4E89-BD41-BEE07E409F7A}" presName="FiveNodes_3" presStyleLbl="node1" presStyleIdx="2" presStyleCnt="5" custLinFactNeighborX="0" custLinFactNeighborY="-4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6DCA0-AE47-4CE0-9E87-AE1A45E7FEC4}" type="pres">
      <dgm:prSet presAssocID="{1BE7CECE-3702-4E89-BD41-BEE07E409F7A}" presName="FiveNodes_4" presStyleLbl="node1" presStyleIdx="3" presStyleCnt="5" custLinFactNeighborX="-1106" custLinFactNeighborY="-9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72A21-9153-4A88-B8B6-9EDED5369FBF}" type="pres">
      <dgm:prSet presAssocID="{1BE7CECE-3702-4E89-BD41-BEE07E409F7A}" presName="FiveNodes_5" presStyleLbl="node1" presStyleIdx="4" presStyleCnt="5" custScaleX="104609" custScaleY="114155" custLinFactNeighborX="-2028" custLinFactNeighborY="-6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4C92E-E31F-4AC3-937F-07B8B187A27B}" type="pres">
      <dgm:prSet presAssocID="{1BE7CECE-3702-4E89-BD41-BEE07E409F7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8179F-4628-4B1B-AC5D-F5671BDA3ACB}" type="pres">
      <dgm:prSet presAssocID="{1BE7CECE-3702-4E89-BD41-BEE07E409F7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D4FEA-58B6-48F5-9ADF-BF57C6C456A6}" type="pres">
      <dgm:prSet presAssocID="{1BE7CECE-3702-4E89-BD41-BEE07E409F7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68F63-781E-4961-BA0C-635E6F78C152}" type="pres">
      <dgm:prSet presAssocID="{1BE7CECE-3702-4E89-BD41-BEE07E409F7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3509D-9946-488A-8E6E-FB4B9A1C2361}" type="pres">
      <dgm:prSet presAssocID="{1BE7CECE-3702-4E89-BD41-BEE07E409F7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E0385-5DD4-40C0-A757-B1DAD3AF9410}" type="pres">
      <dgm:prSet presAssocID="{1BE7CECE-3702-4E89-BD41-BEE07E409F7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9250-6841-450E-96BB-BE9FA11B27D8}" type="pres">
      <dgm:prSet presAssocID="{1BE7CECE-3702-4E89-BD41-BEE07E409F7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72CC-7335-485F-B8C3-4ED09A970FA4}" type="pres">
      <dgm:prSet presAssocID="{1BE7CECE-3702-4E89-BD41-BEE07E409F7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CD80C-19A3-436B-9214-3716EBED5159}" type="pres">
      <dgm:prSet presAssocID="{1BE7CECE-3702-4E89-BD41-BEE07E409F7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6BB089-5232-4EC1-B5A0-EAA6104FE86A}" srcId="{1BE7CECE-3702-4E89-BD41-BEE07E409F7A}" destId="{CA6B48C6-63B9-42EE-BAF7-93C15E2F3EB0}" srcOrd="6" destOrd="0" parTransId="{AC969AC5-9648-4970-9509-6003BE144E55}" sibTransId="{BA0485C8-945F-4E9C-B3C6-C15E22314E18}"/>
    <dgm:cxn modelId="{8E2CCDB3-D034-4305-BCB0-38A1888EDE98}" srcId="{1BE7CECE-3702-4E89-BD41-BEE07E409F7A}" destId="{3D83EBA9-82C9-484D-83FA-CBF600013FEA}" srcOrd="0" destOrd="0" parTransId="{4563F71E-DC34-442F-9C1D-A6CD53DA78B8}" sibTransId="{3C462721-777F-45C6-84C7-186D46FBDCEF}"/>
    <dgm:cxn modelId="{C10287A5-9EDF-4A5A-8BF5-6176D7EAFBF0}" srcId="{1BE7CECE-3702-4E89-BD41-BEE07E409F7A}" destId="{F287B11A-971F-43B8-AA74-BA5FF9573235}" srcOrd="2" destOrd="0" parTransId="{E4E60AA9-5AC2-4C5C-AECD-D71A89CB9CDF}" sibTransId="{90DB870A-427F-47C0-9F95-317F1BE99621}"/>
    <dgm:cxn modelId="{F24EF30D-7A59-4BDA-A241-C273037192AE}" srcId="{1BE7CECE-3702-4E89-BD41-BEE07E409F7A}" destId="{3B7911B9-F10C-491D-A2E4-2397CE3A7D70}" srcOrd="10" destOrd="0" parTransId="{C40117C9-BAE8-4818-84DB-682A2D890293}" sibTransId="{13F95004-C907-493A-8904-DBFC07D427CE}"/>
    <dgm:cxn modelId="{BD4FC8F9-6FEB-4DB8-A416-D03396FC96FA}" srcId="{1BE7CECE-3702-4E89-BD41-BEE07E409F7A}" destId="{18792744-0BD5-49E2-9711-859A7A0B0D18}" srcOrd="12" destOrd="0" parTransId="{248EF0FA-3277-4229-A79C-15CB7EFE6AAB}" sibTransId="{44CDB67E-53F4-4132-943D-B4063F6971E1}"/>
    <dgm:cxn modelId="{1D005EF9-3478-46EF-A409-62D030443F4E}" srcId="{1BE7CECE-3702-4E89-BD41-BEE07E409F7A}" destId="{F3AA95E5-7D81-427E-8399-FE8202DB9475}" srcOrd="3" destOrd="0" parTransId="{A3C2139C-4153-4974-A654-1F7736ECCE09}" sibTransId="{9B4F64E9-0D01-4E08-9EE8-23697C1B6396}"/>
    <dgm:cxn modelId="{A8376366-E3A3-4D47-B959-959EFBB14F59}" srcId="{1BE7CECE-3702-4E89-BD41-BEE07E409F7A}" destId="{5FDBD371-BDB8-4F2A-B85E-3F4B86409EB7}" srcOrd="7" destOrd="0" parTransId="{5E28308D-3C7E-4EA8-931A-F741EB255C21}" sibTransId="{EC81ED41-7C91-4615-B03C-FD82A0C13A54}"/>
    <dgm:cxn modelId="{59CE60ED-50A2-4530-BE71-1E248D802509}" type="presOf" srcId="{9B4F64E9-0D01-4E08-9EE8-23697C1B6396}" destId="{46568F63-781E-4961-BA0C-635E6F78C152}" srcOrd="0" destOrd="0" presId="urn:microsoft.com/office/officeart/2005/8/layout/vProcess5"/>
    <dgm:cxn modelId="{3508763A-7FB4-4181-9FC4-507C809DC314}" type="presOf" srcId="{B4EF26FF-26C3-45BF-80F5-83D60B207111}" destId="{08672A21-9153-4A88-B8B6-9EDED5369FBF}" srcOrd="0" destOrd="0" presId="urn:microsoft.com/office/officeart/2005/8/layout/vProcess5"/>
    <dgm:cxn modelId="{AE5E79EE-8448-4DA6-86FF-A4EB80EC5709}" type="presOf" srcId="{F3AA95E5-7D81-427E-8399-FE8202DB9475}" destId="{2DEE72CC-7335-485F-B8C3-4ED09A970FA4}" srcOrd="1" destOrd="0" presId="urn:microsoft.com/office/officeart/2005/8/layout/vProcess5"/>
    <dgm:cxn modelId="{600FD58F-D553-4366-81E4-D4C41127202F}" srcId="{1BE7CECE-3702-4E89-BD41-BEE07E409F7A}" destId="{C1547322-6344-4995-AB81-FD65AB4E2D47}" srcOrd="8" destOrd="0" parTransId="{C93748A8-4F35-407D-9B6D-499F05013369}" sibTransId="{1E3AE4AB-C0A2-4CA2-9FA4-74DB3A0054E1}"/>
    <dgm:cxn modelId="{450E0EF7-10CB-458E-94C9-7B0BC4005BB7}" type="presOf" srcId="{3C462721-777F-45C6-84C7-186D46FBDCEF}" destId="{1374C92E-E31F-4AC3-937F-07B8B187A27B}" srcOrd="0" destOrd="0" presId="urn:microsoft.com/office/officeart/2005/8/layout/vProcess5"/>
    <dgm:cxn modelId="{62EDD39B-8D8E-4A6B-ACCA-261EC2B46721}" srcId="{1BE7CECE-3702-4E89-BD41-BEE07E409F7A}" destId="{8122308A-E48E-4211-A6E9-03F08C968E2D}" srcOrd="13" destOrd="0" parTransId="{B391A9CB-BC6C-4549-A54B-4DB92A7693B3}" sibTransId="{302428F3-7F2A-46D8-B4D6-2020306527E2}"/>
    <dgm:cxn modelId="{4CC8A5C6-BF15-4367-AA40-F378D70D3F52}" type="presOf" srcId="{D9A32C05-C073-4E96-B163-7EC53A6185F4}" destId="{CC5E0385-5DD4-40C0-A757-B1DAD3AF9410}" srcOrd="1" destOrd="0" presId="urn:microsoft.com/office/officeart/2005/8/layout/vProcess5"/>
    <dgm:cxn modelId="{B9A08A13-BBCD-4D36-A167-92E631CD389B}" type="presOf" srcId="{D9A32C05-C073-4E96-B163-7EC53A6185F4}" destId="{9BAC2DDB-78E8-4DB1-B007-91358EDDECE0}" srcOrd="0" destOrd="0" presId="urn:microsoft.com/office/officeart/2005/8/layout/vProcess5"/>
    <dgm:cxn modelId="{592B61B0-A151-44BD-9482-B92292579470}" type="presOf" srcId="{1BE7CECE-3702-4E89-BD41-BEE07E409F7A}" destId="{D36EB4A6-4307-4733-AEDC-6F360BFBB8B7}" srcOrd="0" destOrd="0" presId="urn:microsoft.com/office/officeart/2005/8/layout/vProcess5"/>
    <dgm:cxn modelId="{ED94FA30-D6B7-4AB9-AED3-5247B3D8BE01}" type="presOf" srcId="{05F354F4-49BB-4C58-BEE8-B1D0D7466B6A}" destId="{6CC8179F-4628-4B1B-AC5D-F5671BDA3ACB}" srcOrd="0" destOrd="0" presId="urn:microsoft.com/office/officeart/2005/8/layout/vProcess5"/>
    <dgm:cxn modelId="{06009A9A-5408-4F44-9811-F7935C446378}" type="presOf" srcId="{3D83EBA9-82C9-484D-83FA-CBF600013FEA}" destId="{6FF65B3F-5109-46ED-9E8A-D5A3EFDAF0CD}" srcOrd="0" destOrd="0" presId="urn:microsoft.com/office/officeart/2005/8/layout/vProcess5"/>
    <dgm:cxn modelId="{84B9FF9A-9FBA-455B-97CA-345DF158FFB5}" type="presOf" srcId="{F287B11A-971F-43B8-AA74-BA5FF9573235}" destId="{48C49250-6841-450E-96BB-BE9FA11B27D8}" srcOrd="1" destOrd="0" presId="urn:microsoft.com/office/officeart/2005/8/layout/vProcess5"/>
    <dgm:cxn modelId="{654C5A50-FAA4-47D8-B6F1-72E3211E2840}" srcId="{1BE7CECE-3702-4E89-BD41-BEE07E409F7A}" destId="{F2372E1A-7DA2-4FB4-9464-A091FF20D494}" srcOrd="9" destOrd="0" parTransId="{35FD734C-A396-4BC9-850F-35F8E044517B}" sibTransId="{068075E9-9A96-4966-ABE4-06A4669A98D1}"/>
    <dgm:cxn modelId="{42E09534-ADF3-4A27-AD20-319C233B3201}" srcId="{1BE7CECE-3702-4E89-BD41-BEE07E409F7A}" destId="{B4EF26FF-26C3-45BF-80F5-83D60B207111}" srcOrd="4" destOrd="0" parTransId="{EBA01ABC-5B61-49C6-A29B-871D7C79EF7A}" sibTransId="{9162ADED-2845-43CF-A3B3-C8671AEE2A16}"/>
    <dgm:cxn modelId="{A17523CF-71DB-48FF-992A-DB7366DB12EF}" type="presOf" srcId="{B4EF26FF-26C3-45BF-80F5-83D60B207111}" destId="{2E2CD80C-19A3-436B-9214-3716EBED5159}" srcOrd="1" destOrd="0" presId="urn:microsoft.com/office/officeart/2005/8/layout/vProcess5"/>
    <dgm:cxn modelId="{C1DD93E6-784B-4373-8D54-C77B76145A62}" srcId="{1BE7CECE-3702-4E89-BD41-BEE07E409F7A}" destId="{0A82644E-A8AA-4922-8F2D-05E4AFF5FB88}" srcOrd="11" destOrd="0" parTransId="{042B2740-FEDC-4C0B-8324-DBD9CFCA0116}" sibTransId="{B2DDAA31-D2F9-4CE5-94D4-C6515C150445}"/>
    <dgm:cxn modelId="{A3EE3E93-819F-4772-ADBF-BC92021C8B3C}" type="presOf" srcId="{F287B11A-971F-43B8-AA74-BA5FF9573235}" destId="{E37D46A1-DAF2-4908-A936-DF2DC3C30CB1}" srcOrd="0" destOrd="0" presId="urn:microsoft.com/office/officeart/2005/8/layout/vProcess5"/>
    <dgm:cxn modelId="{2384085C-A509-43DE-A7FD-289398BF2D6D}" srcId="{1BE7CECE-3702-4E89-BD41-BEE07E409F7A}" destId="{D9A32C05-C073-4E96-B163-7EC53A6185F4}" srcOrd="1" destOrd="0" parTransId="{45636E4D-5252-4A2C-9E84-E0C0B8895A51}" sibTransId="{05F354F4-49BB-4C58-BEE8-B1D0D7466B6A}"/>
    <dgm:cxn modelId="{548CA960-CE74-48D5-9068-437CBEE9E329}" type="presOf" srcId="{F3AA95E5-7D81-427E-8399-FE8202DB9475}" destId="{65F6DCA0-AE47-4CE0-9E87-AE1A45E7FEC4}" srcOrd="0" destOrd="0" presId="urn:microsoft.com/office/officeart/2005/8/layout/vProcess5"/>
    <dgm:cxn modelId="{F2A9EE59-C221-4418-AFED-8063D7B4F58F}" type="presOf" srcId="{90DB870A-427F-47C0-9F95-317F1BE99621}" destId="{1DBD4FEA-58B6-48F5-9ADF-BF57C6C456A6}" srcOrd="0" destOrd="0" presId="urn:microsoft.com/office/officeart/2005/8/layout/vProcess5"/>
    <dgm:cxn modelId="{0EC55251-B98A-4F6D-95DD-AE04A6FF79FE}" srcId="{1BE7CECE-3702-4E89-BD41-BEE07E409F7A}" destId="{340575E6-C02D-49D6-AA5C-7CB97F4BB836}" srcOrd="5" destOrd="0" parTransId="{4050A867-3A20-47B1-A85B-BB3592DE3B62}" sibTransId="{F1034FF3-D4B8-4A43-9FB4-3644D2C3168F}"/>
    <dgm:cxn modelId="{9B56EF8D-2502-4CF7-93E3-7BD1B981AFFD}" type="presOf" srcId="{3D83EBA9-82C9-484D-83FA-CBF600013FEA}" destId="{4C73509D-9946-488A-8E6E-FB4B9A1C2361}" srcOrd="1" destOrd="0" presId="urn:microsoft.com/office/officeart/2005/8/layout/vProcess5"/>
    <dgm:cxn modelId="{FD6CD162-480A-4181-B134-3574EDE0988E}" type="presParOf" srcId="{D36EB4A6-4307-4733-AEDC-6F360BFBB8B7}" destId="{95504111-4543-498C-A3DC-24097E846347}" srcOrd="0" destOrd="0" presId="urn:microsoft.com/office/officeart/2005/8/layout/vProcess5"/>
    <dgm:cxn modelId="{B6AFFC6D-891D-4588-A4C5-286E9CCD4CC0}" type="presParOf" srcId="{D36EB4A6-4307-4733-AEDC-6F360BFBB8B7}" destId="{6FF65B3F-5109-46ED-9E8A-D5A3EFDAF0CD}" srcOrd="1" destOrd="0" presId="urn:microsoft.com/office/officeart/2005/8/layout/vProcess5"/>
    <dgm:cxn modelId="{6C3450D1-B343-47E0-8E0C-6FBFAC0D4B4B}" type="presParOf" srcId="{D36EB4A6-4307-4733-AEDC-6F360BFBB8B7}" destId="{9BAC2DDB-78E8-4DB1-B007-91358EDDECE0}" srcOrd="2" destOrd="0" presId="urn:microsoft.com/office/officeart/2005/8/layout/vProcess5"/>
    <dgm:cxn modelId="{8F292A63-5437-45BB-90F2-3D90C1F7EE74}" type="presParOf" srcId="{D36EB4A6-4307-4733-AEDC-6F360BFBB8B7}" destId="{E37D46A1-DAF2-4908-A936-DF2DC3C30CB1}" srcOrd="3" destOrd="0" presId="urn:microsoft.com/office/officeart/2005/8/layout/vProcess5"/>
    <dgm:cxn modelId="{B7B7E2DC-2DBB-4993-83FD-BF5B1F010778}" type="presParOf" srcId="{D36EB4A6-4307-4733-AEDC-6F360BFBB8B7}" destId="{65F6DCA0-AE47-4CE0-9E87-AE1A45E7FEC4}" srcOrd="4" destOrd="0" presId="urn:microsoft.com/office/officeart/2005/8/layout/vProcess5"/>
    <dgm:cxn modelId="{62B0C67D-2236-4990-97DC-C13E68AA6D45}" type="presParOf" srcId="{D36EB4A6-4307-4733-AEDC-6F360BFBB8B7}" destId="{08672A21-9153-4A88-B8B6-9EDED5369FBF}" srcOrd="5" destOrd="0" presId="urn:microsoft.com/office/officeart/2005/8/layout/vProcess5"/>
    <dgm:cxn modelId="{71769260-CB7A-4287-9B38-91800F9D36B0}" type="presParOf" srcId="{D36EB4A6-4307-4733-AEDC-6F360BFBB8B7}" destId="{1374C92E-E31F-4AC3-937F-07B8B187A27B}" srcOrd="6" destOrd="0" presId="urn:microsoft.com/office/officeart/2005/8/layout/vProcess5"/>
    <dgm:cxn modelId="{855F61F1-ECCB-41DC-BF51-8D644D32716B}" type="presParOf" srcId="{D36EB4A6-4307-4733-AEDC-6F360BFBB8B7}" destId="{6CC8179F-4628-4B1B-AC5D-F5671BDA3ACB}" srcOrd="7" destOrd="0" presId="urn:microsoft.com/office/officeart/2005/8/layout/vProcess5"/>
    <dgm:cxn modelId="{401F143E-27A1-4CA9-B242-E889476576D5}" type="presParOf" srcId="{D36EB4A6-4307-4733-AEDC-6F360BFBB8B7}" destId="{1DBD4FEA-58B6-48F5-9ADF-BF57C6C456A6}" srcOrd="8" destOrd="0" presId="urn:microsoft.com/office/officeart/2005/8/layout/vProcess5"/>
    <dgm:cxn modelId="{4DE8DE05-3B35-4712-BD97-9C68B0CEAEC3}" type="presParOf" srcId="{D36EB4A6-4307-4733-AEDC-6F360BFBB8B7}" destId="{46568F63-781E-4961-BA0C-635E6F78C152}" srcOrd="9" destOrd="0" presId="urn:microsoft.com/office/officeart/2005/8/layout/vProcess5"/>
    <dgm:cxn modelId="{C24E5C52-A9CA-4226-9EAB-E45511F66CD2}" type="presParOf" srcId="{D36EB4A6-4307-4733-AEDC-6F360BFBB8B7}" destId="{4C73509D-9946-488A-8E6E-FB4B9A1C2361}" srcOrd="10" destOrd="0" presId="urn:microsoft.com/office/officeart/2005/8/layout/vProcess5"/>
    <dgm:cxn modelId="{2003667C-0F88-470A-A520-09DCDA03D040}" type="presParOf" srcId="{D36EB4A6-4307-4733-AEDC-6F360BFBB8B7}" destId="{CC5E0385-5DD4-40C0-A757-B1DAD3AF9410}" srcOrd="11" destOrd="0" presId="urn:microsoft.com/office/officeart/2005/8/layout/vProcess5"/>
    <dgm:cxn modelId="{D086A8CF-10C7-458A-BA8B-F9A1294E5508}" type="presParOf" srcId="{D36EB4A6-4307-4733-AEDC-6F360BFBB8B7}" destId="{48C49250-6841-450E-96BB-BE9FA11B27D8}" srcOrd="12" destOrd="0" presId="urn:microsoft.com/office/officeart/2005/8/layout/vProcess5"/>
    <dgm:cxn modelId="{A20F27D1-DB4B-4C82-9A9C-B3977C86E5BC}" type="presParOf" srcId="{D36EB4A6-4307-4733-AEDC-6F360BFBB8B7}" destId="{2DEE72CC-7335-485F-B8C3-4ED09A970FA4}" srcOrd="13" destOrd="0" presId="urn:microsoft.com/office/officeart/2005/8/layout/vProcess5"/>
    <dgm:cxn modelId="{5FDB79E2-5AD3-404A-BBFC-A58F5A3986C2}" type="presParOf" srcId="{D36EB4A6-4307-4733-AEDC-6F360BFBB8B7}" destId="{2E2CD80C-19A3-436B-9214-3716EBED515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46B59-7EC3-44F8-9370-F341EDF64272}">
      <dsp:nvSpPr>
        <dsp:cNvPr id="0" name=""/>
        <dsp:cNvSpPr/>
      </dsp:nvSpPr>
      <dsp:spPr>
        <a:xfrm>
          <a:off x="496834" y="0"/>
          <a:ext cx="3763994" cy="25282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1.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В настоящее время в теории и практике наблюдается интерес к развитию социально-личностных качеств ребенка, в том числе активности, инициативности, эмоциональности, </a:t>
          </a:r>
          <a:r>
            <a:rPr lang="ru-RU" sz="1800" kern="1200" dirty="0" err="1" smtClean="0">
              <a:latin typeface="Calibri" pitchFamily="34" charset="0"/>
            </a:rPr>
            <a:t>креативности</a:t>
          </a:r>
          <a:r>
            <a:rPr lang="ru-RU" sz="1800" kern="1200" dirty="0" smtClean="0">
              <a:latin typeface="Calibri" pitchFamily="34" charset="0"/>
            </a:rPr>
            <a:t>, т.е. способности к творчеству.</a:t>
          </a:r>
        </a:p>
      </dsp:txBody>
      <dsp:txXfrm>
        <a:off x="496834" y="0"/>
        <a:ext cx="3763994" cy="2528248"/>
      </dsp:txXfrm>
    </dsp:sp>
    <dsp:sp modelId="{EA89D5A4-081C-44FE-8BA5-8EC3B7B1D2C3}">
      <dsp:nvSpPr>
        <dsp:cNvPr id="0" name=""/>
        <dsp:cNvSpPr/>
      </dsp:nvSpPr>
      <dsp:spPr>
        <a:xfrm>
          <a:off x="4738936" y="0"/>
          <a:ext cx="3917528" cy="254050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2.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Платковые куклы изготавливаются из материала, который всегда под рукой, отражают определенные образы, могут быть использованы в танцевальной, песенной, речевой, изобразительной, театральной деятельности. </a:t>
          </a:r>
        </a:p>
      </dsp:txBody>
      <dsp:txXfrm>
        <a:off x="4738936" y="0"/>
        <a:ext cx="3917528" cy="2540501"/>
      </dsp:txXfrm>
    </dsp:sp>
    <dsp:sp modelId="{D3836D0F-6317-479A-B7B5-13E9934F0DEE}">
      <dsp:nvSpPr>
        <dsp:cNvPr id="0" name=""/>
        <dsp:cNvSpPr/>
      </dsp:nvSpPr>
      <dsp:spPr>
        <a:xfrm>
          <a:off x="1403723" y="2647427"/>
          <a:ext cx="6336552" cy="27351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3.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</a:rPr>
            <a:t>Педагоги выступают инициаторами внесения платковых кукол, стимулируют активность и творчество детей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</a:rPr>
            <a:t> </a:t>
          </a:r>
          <a:r>
            <a:rPr lang="ru-RU" sz="1600" b="1" kern="1200" dirty="0" smtClean="0">
              <a:latin typeface="Calibri" pitchFamily="34" charset="0"/>
            </a:rPr>
            <a:t>-</a:t>
          </a:r>
          <a:r>
            <a:rPr lang="ru-RU" sz="1600" kern="1200" dirty="0" smtClean="0">
              <a:latin typeface="Calibri" pitchFamily="34" charset="0"/>
            </a:rPr>
            <a:t> в создании эскизов, речевых и танцевальных образов,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 - </a:t>
          </a:r>
          <a:r>
            <a:rPr lang="ru-RU" sz="1600" kern="1200" dirty="0" smtClean="0">
              <a:latin typeface="Calibri" pitchFamily="34" charset="0"/>
            </a:rPr>
            <a:t>в музыкально-театральных этюдах,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itchFamily="34" charset="0"/>
            </a:rPr>
            <a:t> </a:t>
          </a:r>
          <a:r>
            <a:rPr lang="ru-RU" sz="1600" b="1" kern="1200" dirty="0" smtClean="0">
              <a:latin typeface="Calibri" pitchFamily="34" charset="0"/>
            </a:rPr>
            <a:t>-</a:t>
          </a:r>
          <a:r>
            <a:rPr lang="ru-RU" sz="1600" kern="1200" dirty="0" smtClean="0">
              <a:latin typeface="Calibri" pitchFamily="34" charset="0"/>
            </a:rPr>
            <a:t> в праздниках и развлечениях</a:t>
          </a:r>
          <a:r>
            <a:rPr lang="ru-RU" sz="1600" kern="1200" smtClean="0">
              <a:latin typeface="Calibri" pitchFamily="34" charset="0"/>
            </a:rPr>
            <a:t>, в </a:t>
          </a:r>
          <a:r>
            <a:rPr lang="ru-RU" sz="1600" kern="1200" dirty="0" err="1" smtClean="0">
              <a:latin typeface="Calibri" pitchFamily="34" charset="0"/>
            </a:rPr>
            <a:t>культурно-досуговой</a:t>
          </a:r>
          <a:r>
            <a:rPr lang="ru-RU" sz="1600" kern="1200" dirty="0" smtClean="0">
              <a:latin typeface="Calibri" pitchFamily="34" charset="0"/>
            </a:rPr>
            <a:t> деятельности, включающей отдых, игры, экспериментирования с материалом,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  - </a:t>
          </a:r>
          <a:r>
            <a:rPr lang="ru-RU" sz="1600" kern="1200" dirty="0" smtClean="0">
              <a:latin typeface="Calibri" pitchFamily="34" charset="0"/>
            </a:rPr>
            <a:t>на интегрированных  занятиях (на развитие речи, грамоты, пластики, творчества, музыкальности и т.д.).</a:t>
          </a:r>
          <a:endParaRPr lang="ru-RU" sz="1600" kern="1200" dirty="0"/>
        </a:p>
      </dsp:txBody>
      <dsp:txXfrm>
        <a:off x="1403723" y="2647427"/>
        <a:ext cx="6336552" cy="27351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F65B3F-5109-46ED-9E8A-D5A3EFDAF0CD}">
      <dsp:nvSpPr>
        <dsp:cNvPr id="0" name=""/>
        <dsp:cNvSpPr/>
      </dsp:nvSpPr>
      <dsp:spPr>
        <a:xfrm>
          <a:off x="71975" y="2"/>
          <a:ext cx="6791763" cy="985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itchFamily="34" charset="0"/>
            </a:rPr>
            <a:t>1.  Сюрпризное внесение одной платковой куклы</a:t>
          </a:r>
          <a:endParaRPr lang="ru-RU" sz="2000" kern="1200" dirty="0">
            <a:latin typeface="Calibri" pitchFamily="34" charset="0"/>
          </a:endParaRPr>
        </a:p>
      </dsp:txBody>
      <dsp:txXfrm>
        <a:off x="71975" y="2"/>
        <a:ext cx="5671246" cy="985069"/>
      </dsp:txXfrm>
    </dsp:sp>
    <dsp:sp modelId="{9BAC2DDB-78E8-4DB1-B007-91358EDDECE0}">
      <dsp:nvSpPr>
        <dsp:cNvPr id="0" name=""/>
        <dsp:cNvSpPr/>
      </dsp:nvSpPr>
      <dsp:spPr>
        <a:xfrm>
          <a:off x="504035" y="1080120"/>
          <a:ext cx="6791763" cy="9850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itchFamily="34" charset="0"/>
            </a:rPr>
            <a:t>2.   Стимулирование собственной активности детей (субъектной) посредством предложения тематики литературного произведения, к которому будут изготавливаться платковые куклы</a:t>
          </a:r>
          <a:endParaRPr lang="ru-RU" sz="1800" kern="1200" dirty="0">
            <a:latin typeface="Calibri" pitchFamily="34" charset="0"/>
          </a:endParaRPr>
        </a:p>
      </dsp:txBody>
      <dsp:txXfrm>
        <a:off x="504035" y="1080120"/>
        <a:ext cx="5644291" cy="985069"/>
      </dsp:txXfrm>
    </dsp:sp>
    <dsp:sp modelId="{E37D46A1-DAF2-4908-A936-DF2DC3C30CB1}">
      <dsp:nvSpPr>
        <dsp:cNvPr id="0" name=""/>
        <dsp:cNvSpPr/>
      </dsp:nvSpPr>
      <dsp:spPr>
        <a:xfrm>
          <a:off x="936096" y="2160237"/>
          <a:ext cx="6791763" cy="9850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latin typeface="Calibri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Calibri" pitchFamily="34" charset="0"/>
            </a:rPr>
            <a:t>3.   Подбор материала для отражения характера, основных свойств персонажей, изготовление платковых кукол в детско-взрослом сообществе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alibri" pitchFamily="34" charset="0"/>
          </a:endParaRPr>
        </a:p>
      </dsp:txBody>
      <dsp:txXfrm>
        <a:off x="936096" y="2160237"/>
        <a:ext cx="5644291" cy="985069"/>
      </dsp:txXfrm>
    </dsp:sp>
    <dsp:sp modelId="{65F6DCA0-AE47-4CE0-9E87-AE1A45E7FEC4}">
      <dsp:nvSpPr>
        <dsp:cNvPr id="0" name=""/>
        <dsp:cNvSpPr/>
      </dsp:nvSpPr>
      <dsp:spPr>
        <a:xfrm>
          <a:off x="1368156" y="3240355"/>
          <a:ext cx="6791763" cy="9850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Calibri" pitchFamily="34" charset="0"/>
            </a:rPr>
            <a:t>4.   Внесение и обыгрывание платковой куклы (импровизация); сценарно-игровое предложение, обыгрывание литературного текста </a:t>
          </a:r>
        </a:p>
      </dsp:txBody>
      <dsp:txXfrm>
        <a:off x="1368156" y="3240355"/>
        <a:ext cx="5644291" cy="985069"/>
      </dsp:txXfrm>
    </dsp:sp>
    <dsp:sp modelId="{08672A21-9153-4A88-B8B6-9EDED5369FBF}">
      <dsp:nvSpPr>
        <dsp:cNvPr id="0" name=""/>
        <dsp:cNvSpPr/>
      </dsp:nvSpPr>
      <dsp:spPr>
        <a:xfrm>
          <a:off x="1656197" y="4320478"/>
          <a:ext cx="7104795" cy="11245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5.   </a:t>
          </a:r>
          <a:r>
            <a:rPr lang="ru-RU" sz="1400" b="1" kern="1200" dirty="0" err="1" smtClean="0">
              <a:latin typeface="Calibri" pitchFamily="34" charset="0"/>
            </a:rPr>
            <a:t>Задействование</a:t>
          </a:r>
          <a:r>
            <a:rPr lang="ru-RU" sz="1400" b="1" kern="1200" dirty="0" smtClean="0">
              <a:latin typeface="Calibri" pitchFamily="34" charset="0"/>
            </a:rPr>
            <a:t> эмоциональных тренажеров , этюдов,  имитационно-игровых упражнений для развития выразительных качеств в образе платковой куклы;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Активное включение детей в театрализованную деятельность в рамках занятий, совместной и самостоятельной деятельности.</a:t>
          </a:r>
          <a:endParaRPr lang="ru-RU" sz="1400" b="1" kern="1200" dirty="0">
            <a:latin typeface="Calibri" pitchFamily="34" charset="0"/>
          </a:endParaRPr>
        </a:p>
      </dsp:txBody>
      <dsp:txXfrm>
        <a:off x="1656197" y="4320478"/>
        <a:ext cx="5904436" cy="1124506"/>
      </dsp:txXfrm>
    </dsp:sp>
    <dsp:sp modelId="{1374C92E-E31F-4AC3-937F-07B8B187A27B}">
      <dsp:nvSpPr>
        <dsp:cNvPr id="0" name=""/>
        <dsp:cNvSpPr/>
      </dsp:nvSpPr>
      <dsp:spPr>
        <a:xfrm>
          <a:off x="6073210" y="684788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Calibri" pitchFamily="34" charset="0"/>
          </a:endParaRPr>
        </a:p>
      </dsp:txBody>
      <dsp:txXfrm>
        <a:off x="6073210" y="684788"/>
        <a:ext cx="640295" cy="640295"/>
      </dsp:txXfrm>
    </dsp:sp>
    <dsp:sp modelId="{6CC8179F-4628-4B1B-AC5D-F5671BDA3ACB}">
      <dsp:nvSpPr>
        <dsp:cNvPr id="0" name=""/>
        <dsp:cNvSpPr/>
      </dsp:nvSpPr>
      <dsp:spPr>
        <a:xfrm>
          <a:off x="6580387" y="1806673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Calibri" pitchFamily="34" charset="0"/>
          </a:endParaRPr>
        </a:p>
      </dsp:txBody>
      <dsp:txXfrm>
        <a:off x="6580387" y="1806673"/>
        <a:ext cx="640295" cy="640295"/>
      </dsp:txXfrm>
    </dsp:sp>
    <dsp:sp modelId="{1DBD4FEA-58B6-48F5-9ADF-BF57C6C456A6}">
      <dsp:nvSpPr>
        <dsp:cNvPr id="0" name=""/>
        <dsp:cNvSpPr/>
      </dsp:nvSpPr>
      <dsp:spPr>
        <a:xfrm>
          <a:off x="7087564" y="2912140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Calibri" pitchFamily="34" charset="0"/>
          </a:endParaRPr>
        </a:p>
      </dsp:txBody>
      <dsp:txXfrm>
        <a:off x="7087564" y="2912140"/>
        <a:ext cx="640295" cy="640295"/>
      </dsp:txXfrm>
    </dsp:sp>
    <dsp:sp modelId="{46568F63-781E-4961-BA0C-635E6F78C152}">
      <dsp:nvSpPr>
        <dsp:cNvPr id="0" name=""/>
        <dsp:cNvSpPr/>
      </dsp:nvSpPr>
      <dsp:spPr>
        <a:xfrm>
          <a:off x="7594741" y="4044970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Calibri" pitchFamily="34" charset="0"/>
          </a:endParaRPr>
        </a:p>
      </dsp:txBody>
      <dsp:txXfrm>
        <a:off x="7594741" y="4044970"/>
        <a:ext cx="640295" cy="640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CFD98-3D23-4E29-95A8-D822449AB0AB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CD96-5A35-40FE-B02B-302351614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5C9B1-5405-48E3-92A3-CAD6EF4775D9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EAF9-44BB-4566-A38A-88678D5DA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EE3CD-6D5B-4585-A247-575DDDB27D48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1F1B-8A39-437D-8F43-06C414617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B8D5C-52D4-4340-B622-E21C634D2157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9D467-A62B-41C3-9961-E6CDF974E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99CD-3CD1-4B66-BFE4-E82E47D81224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C9AA6-A7D2-406D-B142-9692B80809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2E608-FC44-4BE0-8C53-4EFF94690B54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FA1CB-A869-478E-917D-E1C98B2BB5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E0F77-A2F0-41EF-856E-8CFB9E68F886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0C357-8C41-44A2-8AE6-EC7D76005B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B5E94-2815-420E-B8DD-FCB9A44E52EF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4C3CD-3A67-416C-A362-C4F489D9D1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CDC68-6F12-4F61-A899-77C8DEC933E2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DD2F4-18F6-414E-9D45-C93D2EB8C4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B9F37-BB44-4982-94D7-AC4CBC0BDFB5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30B93-5351-4DAA-9F53-D447C1F5F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DAA30-2ED5-48FF-8969-C7D845DA97EB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ABF42-E827-4994-8968-CD621709C5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77737-29FA-436E-95E2-BDF4E1B4C68B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867D6-72CE-4826-8B1A-6EE750F080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DE1D37-CCCE-4623-8AC0-98A926FDCF45}" type="datetimeFigureOut">
              <a:rPr lang="ru-RU" smtClean="0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596F0-6525-44AA-8E4C-41BCE8BFF9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35864" cy="33123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5F2F5F"/>
                </a:solidFill>
                <a:latin typeface="Calibri" pitchFamily="34" charset="0"/>
              </a:rPr>
              <a:t>Мир вокруг меня через призму платковой куклы</a:t>
            </a:r>
            <a:r>
              <a:rPr lang="ru-RU" b="1" dirty="0" smtClean="0">
                <a:solidFill>
                  <a:srgbClr val="5F2F5F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5F2F5F"/>
                </a:solidFill>
                <a:latin typeface="Calibri" pitchFamily="34" charset="0"/>
              </a:rPr>
            </a:br>
            <a:r>
              <a:rPr lang="ru-RU" sz="3100" b="1" dirty="0" smtClean="0">
                <a:solidFill>
                  <a:srgbClr val="5F2F5F"/>
                </a:solidFill>
                <a:latin typeface="Calibri" pitchFamily="34" charset="0"/>
              </a:rPr>
              <a:t>Творческий проект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</a:br>
            <a:r>
              <a:rPr lang="ru-RU" sz="2700" b="1" dirty="0" smtClean="0">
                <a:solidFill>
                  <a:srgbClr val="5F2F5F"/>
                </a:solidFill>
                <a:latin typeface="Calibri" pitchFamily="34" charset="0"/>
              </a:rPr>
              <a:t>Розенраух Т.Ю. - </a:t>
            </a:r>
            <a:r>
              <a:rPr lang="ru-RU" sz="2000" b="1" dirty="0" smtClean="0">
                <a:solidFill>
                  <a:srgbClr val="5F2F5F"/>
                </a:solidFill>
                <a:latin typeface="Calibri" pitchFamily="34" charset="0"/>
              </a:rPr>
              <a:t>воспитатель МБДОУ г. Иркутска  ЦРР детский сад № 151</a:t>
            </a:r>
            <a:r>
              <a:rPr lang="ru-RU" sz="2000" b="1" smtClean="0">
                <a:solidFill>
                  <a:srgbClr val="5F2F5F"/>
                </a:solidFill>
                <a:latin typeface="Calibri" pitchFamily="34" charset="0"/>
              </a:rPr>
              <a:t/>
            </a:r>
            <a:br>
              <a:rPr lang="ru-RU" sz="2000" b="1" smtClean="0">
                <a:solidFill>
                  <a:srgbClr val="5F2F5F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5F2F5F"/>
                </a:solidFill>
                <a:latin typeface="Calibri" pitchFamily="34" charset="0"/>
              </a:rPr>
              <a:t>   </a:t>
            </a:r>
            <a:endParaRPr lang="ru-RU" b="1" dirty="0">
              <a:solidFill>
                <a:srgbClr val="5F2F5F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Лана\Desktop\Итог\P110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5027239" cy="275344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B94441"/>
                </a:solidFill>
                <a:latin typeface="Calibri" pitchFamily="34" charset="0"/>
              </a:rPr>
              <a:t>Разрабатывая творческий проект «Творим, выдумываем, пробуем</a:t>
            </a:r>
            <a:r>
              <a:rPr lang="ru-RU" sz="2600" b="1" dirty="0" smtClean="0">
                <a:solidFill>
                  <a:srgbClr val="B94441"/>
                </a:solidFill>
                <a:latin typeface="Calibri" pitchFamily="34" charset="0"/>
              </a:rPr>
              <a:t>», </a:t>
            </a:r>
            <a:r>
              <a:rPr lang="ru-RU" sz="2600" b="1" dirty="0">
                <a:solidFill>
                  <a:srgbClr val="B94441"/>
                </a:solidFill>
                <a:latin typeface="Calibri" pitchFamily="34" charset="0"/>
              </a:rPr>
              <a:t>мы опирались на следующий алгоритм, описывающий педагогическую работу:</a:t>
            </a:r>
            <a:r>
              <a:rPr lang="ru-RU" sz="2000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sz="2000" dirty="0">
                <a:solidFill>
                  <a:schemeClr val="accent2"/>
                </a:solidFill>
                <a:latin typeface="Calibri" pitchFamily="34" charset="0"/>
              </a:rPr>
            </a:br>
            <a:endParaRPr lang="ru-RU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000" b="1" dirty="0">
                <a:solidFill>
                  <a:srgbClr val="B94441"/>
                </a:solidFill>
                <a:latin typeface="Calibri" pitchFamily="34" charset="0"/>
              </a:rPr>
              <a:t>Ц</a:t>
            </a:r>
            <a:r>
              <a:rPr lang="ru-RU" sz="3000" b="1" dirty="0" smtClean="0">
                <a:solidFill>
                  <a:srgbClr val="B94441"/>
                </a:solidFill>
                <a:latin typeface="Calibri" pitchFamily="34" charset="0"/>
              </a:rPr>
              <a:t>ель</a:t>
            </a:r>
            <a:r>
              <a:rPr lang="ru-RU" sz="3000" b="1" dirty="0">
                <a:solidFill>
                  <a:srgbClr val="B94441"/>
                </a:solidFill>
                <a:latin typeface="Calibri" pitchFamily="34" charset="0"/>
              </a:rPr>
              <a:t>: </a:t>
            </a:r>
            <a:r>
              <a:rPr lang="ru-RU" sz="2400" b="1" dirty="0">
                <a:solidFill>
                  <a:srgbClr val="5F2F5F"/>
                </a:solidFill>
                <a:latin typeface="Calibri" pitchFamily="34" charset="0"/>
              </a:rPr>
              <a:t>приобщать детей к разнообразному кукольному миру 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детства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000" b="1" dirty="0">
                <a:solidFill>
                  <a:srgbClr val="B94441"/>
                </a:solidFill>
                <a:latin typeface="Calibri" pitchFamily="34" charset="0"/>
              </a:rPr>
              <a:t>З</a:t>
            </a:r>
            <a:r>
              <a:rPr lang="ru-RU" sz="3000" b="1" dirty="0" smtClean="0">
                <a:solidFill>
                  <a:srgbClr val="B94441"/>
                </a:solidFill>
                <a:latin typeface="Calibri" pitchFamily="34" charset="0"/>
              </a:rPr>
              <a:t>адачи</a:t>
            </a:r>
            <a:r>
              <a:rPr lang="ru-RU" sz="3000" b="1" dirty="0">
                <a:solidFill>
                  <a:srgbClr val="B94441"/>
                </a:solidFill>
                <a:latin typeface="Calibri" pitchFamily="34" charset="0"/>
              </a:rPr>
              <a:t>: </a:t>
            </a:r>
            <a:endParaRPr lang="ru-RU" sz="3000" b="1" dirty="0" smtClean="0">
              <a:solidFill>
                <a:srgbClr val="B94441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    1</a:t>
            </a:r>
            <a:r>
              <a:rPr lang="ru-RU" sz="2400" b="1" dirty="0">
                <a:solidFill>
                  <a:srgbClr val="5F2F5F"/>
                </a:solidFill>
                <a:latin typeface="Calibri" pitchFamily="34" charset="0"/>
              </a:rPr>
              <a:t>. 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   Развивать </a:t>
            </a:r>
            <a:r>
              <a:rPr lang="ru-RU" sz="2400" b="1" dirty="0">
                <a:solidFill>
                  <a:srgbClr val="5F2F5F"/>
                </a:solidFill>
                <a:latin typeface="Calibri" pitchFamily="34" charset="0"/>
              </a:rPr>
              <a:t>творчество детей 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посредством использования платковых кукол;</a:t>
            </a:r>
            <a:endParaRPr lang="ru-RU" sz="2400" b="1" dirty="0">
              <a:solidFill>
                <a:srgbClr val="5F2F5F"/>
              </a:solidFill>
              <a:latin typeface="Calibri" pitchFamily="34" charset="0"/>
            </a:endParaRPr>
          </a:p>
          <a:p>
            <a:pPr marL="109537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  2</a:t>
            </a:r>
            <a:r>
              <a:rPr lang="ru-RU" sz="2400" b="1" dirty="0">
                <a:solidFill>
                  <a:srgbClr val="5F2F5F"/>
                </a:solidFill>
                <a:latin typeface="Calibri" pitchFamily="34" charset="0"/>
              </a:rPr>
              <a:t>. 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   Воспитывать </a:t>
            </a:r>
            <a:r>
              <a:rPr lang="ru-RU" sz="2400" b="1" dirty="0">
                <a:solidFill>
                  <a:srgbClr val="5F2F5F"/>
                </a:solidFill>
                <a:latin typeface="Calibri" pitchFamily="34" charset="0"/>
              </a:rPr>
              <a:t>интерес и желание у детей активно использовать платковые куклы в различных видах 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деятельности;</a:t>
            </a:r>
            <a:endParaRPr lang="ru-RU" sz="2400" b="1" dirty="0">
              <a:solidFill>
                <a:srgbClr val="5F2F5F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    3</a:t>
            </a:r>
            <a:r>
              <a:rPr lang="ru-RU" sz="2400" b="1" dirty="0">
                <a:solidFill>
                  <a:srgbClr val="5F2F5F"/>
                </a:solidFill>
                <a:latin typeface="Calibri" pitchFamily="34" charset="0"/>
              </a:rPr>
              <a:t>. 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   Формировать </a:t>
            </a:r>
            <a:r>
              <a:rPr lang="ru-RU" sz="2400" b="1" dirty="0">
                <a:solidFill>
                  <a:srgbClr val="5F2F5F"/>
                </a:solidFill>
                <a:latin typeface="Calibri" pitchFamily="34" charset="0"/>
              </a:rPr>
              <a:t>личностные качества детей (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креативность</a:t>
            </a:r>
            <a:r>
              <a:rPr lang="ru-RU" sz="2400" b="1" dirty="0">
                <a:solidFill>
                  <a:srgbClr val="5F2F5F"/>
                </a:solidFill>
                <a:latin typeface="Calibri" pitchFamily="34" charset="0"/>
              </a:rPr>
              <a:t>, активность, самостоятельность, инициативность</a:t>
            </a: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)</a:t>
            </a:r>
            <a:endParaRPr lang="ru-RU" sz="2400" b="1" dirty="0">
              <a:solidFill>
                <a:srgbClr val="5F2F5F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3000" b="1" dirty="0" smtClean="0">
                <a:solidFill>
                  <a:srgbClr val="B94441"/>
                </a:solidFill>
                <a:latin typeface="Calibri" pitchFamily="34" charset="0"/>
              </a:rPr>
              <a:t>Принципы</a:t>
            </a: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000" b="1" dirty="0" smtClean="0">
                <a:solidFill>
                  <a:srgbClr val="5F2F5F"/>
                </a:solidFill>
                <a:latin typeface="Calibri" pitchFamily="34" charset="0"/>
              </a:rPr>
              <a:t>организации работы по использованию платковых кукол в жизнедеятельности детей:</a:t>
            </a:r>
            <a:r>
              <a:rPr lang="ru-RU" sz="30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3000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ru-RU" sz="3000" dirty="0">
              <a:latin typeface="Calibri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896544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1.   Принцип учета ведущей деятельности дошкольников – игровой;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2.   Принцип сочетания реализма и воображения;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3.   Принцип событийности;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4.   Принцип своевременности развития творчества детей;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5.   Принцип взаимосвязи участников образовательного процесса;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5F2F5F"/>
                </a:solidFill>
                <a:latin typeface="Calibri" pitchFamily="34" charset="0"/>
              </a:rPr>
              <a:t>6.   Принцип развития субъектной позиции.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800200"/>
          </a:xfrm>
        </p:spPr>
        <p:txBody>
          <a:bodyPr anchor="t">
            <a:no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b="1" dirty="0" smtClean="0">
                <a:solidFill>
                  <a:srgbClr val="B94441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B94441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B94441"/>
                </a:solidFill>
                <a:effectLst/>
                <a:latin typeface="Calibri" pitchFamily="34" charset="0"/>
                <a:ea typeface="Times New Roman"/>
                <a:cs typeface="Times New Roman"/>
              </a:rPr>
              <a:t>Использование платковых кукол</a:t>
            </a:r>
            <a:r>
              <a:rPr lang="ru-RU" sz="2400" b="1" dirty="0" smtClean="0">
                <a:solidFill>
                  <a:srgbClr val="B94441"/>
                </a:solidFill>
                <a:effectLst/>
                <a:latin typeface="Calibri" pitchFamily="34" charset="0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B94441"/>
                </a:solidFill>
                <a:effectLst/>
                <a:latin typeface="Calibri" pitchFamily="34" charset="0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B94441"/>
                </a:solidFill>
                <a:effectLst/>
                <a:latin typeface="Calibri" pitchFamily="34" charset="0"/>
                <a:ea typeface="Times New Roman"/>
                <a:cs typeface="Times New Roman"/>
              </a:rPr>
              <a:t>в жизнедеятельности детей дошкольного возраста</a:t>
            </a:r>
            <a:r>
              <a:rPr lang="ru-RU" sz="2400" b="1" dirty="0" smtClean="0">
                <a:solidFill>
                  <a:srgbClr val="B94441"/>
                </a:solidFill>
                <a:effectLst/>
                <a:latin typeface="Calibri" pitchFamily="34" charset="0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B94441"/>
                </a:solidFill>
                <a:effectLst/>
                <a:latin typeface="Calibri" pitchFamily="34" charset="0"/>
                <a:ea typeface="Times New Roman"/>
                <a:cs typeface="Times New Roman"/>
              </a:rPr>
            </a:br>
            <a:r>
              <a:rPr lang="ru-RU" sz="2400" b="1" u="sng" dirty="0" smtClean="0">
                <a:solidFill>
                  <a:srgbClr val="B94441"/>
                </a:solidFill>
                <a:effectLst/>
                <a:latin typeface="Calibri" pitchFamily="34" charset="0"/>
                <a:ea typeface="Calibri"/>
                <a:cs typeface="Times New Roman"/>
              </a:rPr>
              <a:t/>
            </a:r>
            <a:br>
              <a:rPr lang="ru-RU" sz="2400" b="1" u="sng" dirty="0" smtClean="0">
                <a:solidFill>
                  <a:srgbClr val="B94441"/>
                </a:solidFill>
                <a:effectLst/>
                <a:latin typeface="Calibri" pitchFamily="34" charset="0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B94441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B94441"/>
                </a:solidFill>
                <a:latin typeface="Calibri" pitchFamily="34" charset="0"/>
              </a:rPr>
            </a:br>
            <a:endParaRPr lang="ru-RU" sz="2400" b="1" dirty="0">
              <a:solidFill>
                <a:srgbClr val="B94441"/>
              </a:solidFill>
              <a:latin typeface="Calibri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D46B59-7EC3-44F8-9370-F341EDF64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68D46B59-7EC3-44F8-9370-F341EDF64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89D5A4-081C-44FE-8BA5-8EC3B7B1D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A89D5A4-081C-44FE-8BA5-8EC3B7B1D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836D0F-6317-479A-B7B5-13E9934F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D3836D0F-6317-479A-B7B5-13E9934F0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400" dirty="0">
                <a:effectLst/>
                <a:latin typeface="Calibri" pitchFamily="34" charset="0"/>
                <a:ea typeface="Times New Roman"/>
              </a:rPr>
              <a:t> </a:t>
            </a:r>
            <a:r>
              <a:rPr lang="ru-RU" sz="2700" b="1" dirty="0" smtClean="0">
                <a:solidFill>
                  <a:srgbClr val="B94441"/>
                </a:solidFill>
                <a:effectLst/>
                <a:latin typeface="Calibri" pitchFamily="34" charset="0"/>
              </a:rPr>
              <a:t>Платковая кукла - это чудо-пособие, имеющее развивающее, обучающее и воспитательное значение 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Calibri" pitchFamily="34" charset="0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Calibri" pitchFamily="34" charset="0"/>
              </a:rPr>
            </a:br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522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F2F5F"/>
                </a:solidFill>
                <a:effectLst/>
                <a:latin typeface="Calibri" pitchFamily="34" charset="0"/>
                <a:ea typeface="Times New Roman"/>
              </a:rPr>
              <a:t>Платковые куклы обогащают детей яркими впечатлениями</a:t>
            </a:r>
            <a:endParaRPr lang="ru-RU" sz="1600" b="1" dirty="0">
              <a:solidFill>
                <a:srgbClr val="5F2F5F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F2F5F"/>
                </a:solidFill>
                <a:latin typeface="Calibri" pitchFamily="34" charset="0"/>
                <a:ea typeface="Times New Roman"/>
              </a:rPr>
              <a:t>Р</a:t>
            </a:r>
            <a:r>
              <a:rPr lang="ru-RU" sz="1600" b="1" dirty="0" smtClean="0">
                <a:solidFill>
                  <a:srgbClr val="5F2F5F"/>
                </a:solidFill>
                <a:effectLst/>
                <a:latin typeface="Calibri" pitchFamily="34" charset="0"/>
                <a:ea typeface="Times New Roman"/>
              </a:rPr>
              <a:t>азвивают творческие способности </a:t>
            </a:r>
            <a:endParaRPr lang="ru-RU" sz="1600" b="1" dirty="0">
              <a:solidFill>
                <a:srgbClr val="5F2F5F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F2F5F"/>
                </a:solidFill>
                <a:effectLst/>
                <a:latin typeface="Calibri" pitchFamily="34" charset="0"/>
                <a:ea typeface="Times New Roman"/>
              </a:rPr>
              <a:t>Прививают доброжелательность и коммуникабельность в отношениях со сверстниками</a:t>
            </a:r>
            <a:endParaRPr lang="ru-RU" sz="1600" b="1" dirty="0">
              <a:solidFill>
                <a:srgbClr val="5F2F5F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Лана\Desktop\Итог\P110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307601" cy="2160240"/>
          </a:xfrm>
          <a:prstGeom prst="rect">
            <a:avLst/>
          </a:prstGeom>
          <a:noFill/>
        </p:spPr>
      </p:pic>
      <p:pic>
        <p:nvPicPr>
          <p:cNvPr id="6148" name="Picture 4" descr="C:\Users\Лана\Desktop\Итог\P1100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2741625" cy="3528392"/>
          </a:xfrm>
          <a:prstGeom prst="rect">
            <a:avLst/>
          </a:prstGeom>
          <a:noFill/>
        </p:spPr>
      </p:pic>
      <p:pic>
        <p:nvPicPr>
          <p:cNvPr id="6149" name="Picture 5" descr="C:\Users\Лана\Desktop\Итог\P1100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93096"/>
            <a:ext cx="2880320" cy="22227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2617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B94441"/>
                </a:solidFill>
                <a:effectLst/>
                <a:latin typeface="Calibri" pitchFamily="34" charset="0"/>
              </a:rPr>
              <a:t>Технологический алгоритм использования платковых кукол для социально – личностного  </a:t>
            </a:r>
            <a:r>
              <a:rPr lang="ru-RU" sz="2400" b="1" dirty="0" smtClean="0">
                <a:solidFill>
                  <a:srgbClr val="B94441"/>
                </a:solidFill>
                <a:effectLst/>
                <a:latin typeface="Calibri" pitchFamily="34" charset="0"/>
              </a:rPr>
              <a:t>развития воспитанника:</a:t>
            </a:r>
            <a:r>
              <a:rPr lang="ru-RU" sz="2400" b="1" dirty="0">
                <a:solidFill>
                  <a:srgbClr val="B94441"/>
                </a:solidFill>
                <a:effectLst/>
                <a:latin typeface="Calibri" pitchFamily="34" charset="0"/>
              </a:rPr>
              <a:t/>
            </a:r>
            <a:br>
              <a:rPr lang="ru-RU" sz="2400" b="1" dirty="0">
                <a:solidFill>
                  <a:srgbClr val="B94441"/>
                </a:solidFill>
                <a:effectLst/>
                <a:latin typeface="Calibri" pitchFamily="34" charset="0"/>
              </a:rPr>
            </a:br>
            <a:endParaRPr lang="ru-RU" sz="2400" b="1" dirty="0">
              <a:solidFill>
                <a:srgbClr val="B94441"/>
              </a:solidFill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196752"/>
          <a:ext cx="88204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65B3F-5109-46ED-9E8A-D5A3EFDA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FF65B3F-5109-46ED-9E8A-D5A3EFDA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FF65B3F-5109-46ED-9E8A-D5A3EFDA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74C92E-E31F-4AC3-937F-07B8B187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374C92E-E31F-4AC3-937F-07B8B187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374C92E-E31F-4AC3-937F-07B8B187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AC2DDB-78E8-4DB1-B007-91358EDDE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9BAC2DDB-78E8-4DB1-B007-91358EDDE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BAC2DDB-78E8-4DB1-B007-91358EDDE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8179F-4628-4B1B-AC5D-F5671BDA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CC8179F-4628-4B1B-AC5D-F5671BDA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6CC8179F-4628-4B1B-AC5D-F5671BDA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7D46A1-DAF2-4908-A936-DF2DC3C30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E37D46A1-DAF2-4908-A936-DF2DC3C30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E37D46A1-DAF2-4908-A936-DF2DC3C30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BD4FEA-58B6-48F5-9ADF-BF57C6C4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1DBD4FEA-58B6-48F5-9ADF-BF57C6C4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1DBD4FEA-58B6-48F5-9ADF-BF57C6C4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F6DCA0-AE47-4CE0-9E87-AE1A45E7F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65F6DCA0-AE47-4CE0-9E87-AE1A45E7F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65F6DCA0-AE47-4CE0-9E87-AE1A45E7F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568F63-781E-4961-BA0C-635E6F78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6568F63-781E-4961-BA0C-635E6F78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6568F63-781E-4961-BA0C-635E6F78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72A21-9153-4A88-B8B6-9EDED5369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8672A21-9153-4A88-B8B6-9EDED5369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08672A21-9153-4A88-B8B6-9EDED5369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B94441"/>
                </a:solidFill>
              </a:rPr>
              <a:t>Как изготовить платковую куклу?</a:t>
            </a:r>
            <a:endParaRPr lang="ru-RU" sz="3600" b="1" dirty="0">
              <a:solidFill>
                <a:srgbClr val="B94441"/>
              </a:solidFill>
            </a:endParaRPr>
          </a:p>
        </p:txBody>
      </p:sp>
      <p:sp>
        <p:nvSpPr>
          <p:cNvPr id="17410" name="Объект 1"/>
          <p:cNvSpPr>
            <a:spLocks noGrp="1"/>
          </p:cNvSpPr>
          <p:nvPr>
            <p:ph idx="1"/>
          </p:nvPr>
        </p:nvSpPr>
        <p:spPr>
          <a:xfrm>
            <a:off x="323528" y="4941168"/>
            <a:ext cx="8229600" cy="5329237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ru-RU" sz="2800" dirty="0" smtClean="0">
                <a:solidFill>
                  <a:srgbClr val="5F2F5F"/>
                </a:solidFill>
                <a:latin typeface="Calibri" pitchFamily="34" charset="0"/>
              </a:rPr>
              <a:t>Большое преимущество платковой куклы состоит в том, что для ее изготовления не требуется много времени и больших материальных затрат.</a:t>
            </a:r>
          </a:p>
          <a:p>
            <a:pPr algn="ctr">
              <a:buNone/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9218" name="Picture 2" descr="C:\Users\Лана\Desktop\Итог\P1100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5023662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5F2F5F"/>
                </a:solidFill>
              </a:rPr>
              <a:t>Итак…</a:t>
            </a:r>
            <a:endParaRPr lang="ru-RU" sz="3200" b="1" dirty="0">
              <a:solidFill>
                <a:srgbClr val="5F2F5F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2373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5F2F5F"/>
                </a:solidFill>
                <a:latin typeface="Calibri" pitchFamily="34" charset="0"/>
              </a:rPr>
              <a:t>Для того чтобы сделать </a:t>
            </a:r>
            <a:r>
              <a:rPr lang="ru-RU" sz="2000" b="1" dirty="0" smtClean="0">
                <a:solidFill>
                  <a:srgbClr val="5F2F5F"/>
                </a:solidFill>
                <a:latin typeface="Calibri" pitchFamily="34" charset="0"/>
              </a:rPr>
              <a:t>куклу-полицейского</a:t>
            </a:r>
            <a:r>
              <a:rPr lang="ru-RU" sz="2000" dirty="0" smtClean="0">
                <a:solidFill>
                  <a:srgbClr val="5F2F5F"/>
                </a:solidFill>
                <a:latin typeface="Calibri" pitchFamily="34" charset="0"/>
              </a:rPr>
              <a:t>, нам понадобится: </a:t>
            </a:r>
          </a:p>
          <a:p>
            <a:pPr>
              <a:buNone/>
            </a:pPr>
            <a:endParaRPr lang="ru-RU" sz="2000" dirty="0" smtClean="0">
              <a:solidFill>
                <a:srgbClr val="5F2F5F"/>
              </a:solidFill>
              <a:latin typeface="Calibri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5F2F5F"/>
                </a:solidFill>
                <a:latin typeface="Calibri" pitchFamily="34" charset="0"/>
              </a:rPr>
              <a:t>плотный картон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5F2F5F"/>
                </a:solidFill>
                <a:latin typeface="Calibri" pitchFamily="34" charset="0"/>
              </a:rPr>
              <a:t>небольшой кусок ткани 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5F2F5F"/>
                </a:solidFill>
                <a:latin typeface="Calibri" pitchFamily="34" charset="0"/>
              </a:rPr>
              <a:t>цветная бумага 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5F2F5F"/>
                </a:solidFill>
                <a:latin typeface="Calibri" pitchFamily="34" charset="0"/>
              </a:rPr>
              <a:t>клей 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5F2F5F"/>
                </a:solidFill>
                <a:latin typeface="Calibri" pitchFamily="34" charset="0"/>
              </a:rPr>
              <a:t>акварельные краски </a:t>
            </a:r>
          </a:p>
          <a:p>
            <a:pPr algn="r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5F2F5F"/>
                </a:solidFill>
                <a:latin typeface="Calibri" pitchFamily="34" charset="0"/>
              </a:rPr>
              <a:t>и … </a:t>
            </a:r>
            <a:r>
              <a:rPr lang="ru-RU" sz="2000" b="1" dirty="0" smtClean="0">
                <a:solidFill>
                  <a:srgbClr val="5F2F5F"/>
                </a:solidFill>
                <a:latin typeface="Calibri" pitchFamily="34" charset="0"/>
              </a:rPr>
              <a:t>хорошее настроение</a:t>
            </a:r>
          </a:p>
          <a:p>
            <a:pPr algn="r">
              <a:buFont typeface="Wingdings" pitchFamily="2" charset="2"/>
              <a:buChar char="q"/>
            </a:pPr>
            <a:endParaRPr lang="ru-RU" sz="20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pPr algn="r">
              <a:buFont typeface="Wingdings" pitchFamily="2" charset="2"/>
              <a:buChar char="q"/>
            </a:pPr>
            <a:endParaRPr lang="ru-RU" sz="20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rgbClr val="5F2F5F"/>
              </a:solidFill>
              <a:latin typeface="Calibri" pitchFamily="34" charset="0"/>
            </a:endParaRPr>
          </a:p>
          <a:p>
            <a:r>
              <a:rPr lang="ru-RU" sz="1900" dirty="0" smtClean="0">
                <a:solidFill>
                  <a:srgbClr val="5F2F5F"/>
                </a:solidFill>
                <a:latin typeface="Calibri" pitchFamily="34" charset="0"/>
              </a:rPr>
              <a:t>На картоне рисуем голову куклы (в нашем случае, кукла-полицейский);</a:t>
            </a:r>
          </a:p>
          <a:p>
            <a:r>
              <a:rPr lang="ru-RU" sz="1900" dirty="0" smtClean="0">
                <a:solidFill>
                  <a:srgbClr val="5F2F5F"/>
                </a:solidFill>
                <a:latin typeface="Calibri" pitchFamily="34" charset="0"/>
              </a:rPr>
              <a:t>Вырезаем кусок ткани треугольной формы;</a:t>
            </a:r>
          </a:p>
          <a:p>
            <a:r>
              <a:rPr lang="ru-RU" sz="1900" dirty="0" smtClean="0">
                <a:solidFill>
                  <a:srgbClr val="5F2F5F"/>
                </a:solidFill>
                <a:latin typeface="Calibri" pitchFamily="34" charset="0"/>
              </a:rPr>
              <a:t>Пришиваем (или прикрепляем) один угол ткани к нарисованной голове;</a:t>
            </a:r>
          </a:p>
          <a:p>
            <a:r>
              <a:rPr lang="ru-RU" sz="1900" dirty="0" smtClean="0">
                <a:solidFill>
                  <a:srgbClr val="5F2F5F"/>
                </a:solidFill>
                <a:latin typeface="Calibri" pitchFamily="34" charset="0"/>
              </a:rPr>
              <a:t>К двум другим углам пришиваем резинки для рук, чтобы можно было водить куклу, дополняем атрибутами (галстук, погоны, головной убор);</a:t>
            </a:r>
          </a:p>
          <a:p>
            <a:r>
              <a:rPr lang="ru-RU" sz="1900" dirty="0" smtClean="0">
                <a:solidFill>
                  <a:srgbClr val="5F2F5F"/>
                </a:solidFill>
                <a:latin typeface="Calibri" pitchFamily="34" charset="0"/>
              </a:rPr>
              <a:t>Тесьму пришиваем к голове куклы, чтобы легко было завязывать и развязывать куклу на шее ребенка (взрослого).</a:t>
            </a:r>
          </a:p>
          <a:p>
            <a:r>
              <a:rPr lang="ru-RU" sz="1900" b="1" dirty="0" smtClean="0">
                <a:solidFill>
                  <a:srgbClr val="5F2F5F"/>
                </a:solidFill>
                <a:latin typeface="Calibri" pitchFamily="34" charset="0"/>
              </a:rPr>
              <a:t>Все, кукла готова</a:t>
            </a:r>
            <a:r>
              <a:rPr lang="ru-RU" sz="1900" dirty="0" smtClean="0">
                <a:solidFill>
                  <a:srgbClr val="5F2F5F"/>
                </a:solidFill>
                <a:latin typeface="Calibri" pitchFamily="34" charset="0"/>
              </a:rPr>
              <a:t>! Просто? А какое счастье и удовольствие получают дети!</a:t>
            </a:r>
          </a:p>
          <a:p>
            <a:endParaRPr lang="ru-RU" sz="2000" dirty="0">
              <a:solidFill>
                <a:srgbClr val="5F2F5F"/>
              </a:solidFill>
              <a:latin typeface="Calibri" pitchFamily="34" charset="0"/>
            </a:endParaRPr>
          </a:p>
        </p:txBody>
      </p:sp>
      <p:pic>
        <p:nvPicPr>
          <p:cNvPr id="10242" name="Picture 2" descr="C:\Users\Лана\Desktop\Итог\P110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3816424" cy="28595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548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Мир вокруг меня через призму платковой куклы Творческий проект Розенраух Т.Ю. - воспитатель МБДОУ г. Иркутска  ЦРР детский сад № 151     </vt:lpstr>
      <vt:lpstr>Разрабатывая творческий проект «Творим, выдумываем, пробуем», мы опирались на следующий алгоритм, описывающий педагогическую работу: </vt:lpstr>
      <vt:lpstr> Принципы организации работы по использованию платковых кукол в жизнедеятельности детей: </vt:lpstr>
      <vt:lpstr> Использование платковых кукол в жизнедеятельности детей дошкольного возраста   </vt:lpstr>
      <vt:lpstr> Платковая кукла - это чудо-пособие, имеющее развивающее, обучающее и воспитательное значение  </vt:lpstr>
      <vt:lpstr>Технологический алгоритм использования платковых кукол для социально – личностного  развития воспитанника: </vt:lpstr>
      <vt:lpstr>Как изготовить платковую куклу?</vt:lpstr>
      <vt:lpstr>Итак…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музыкально-театральной зоны в ДОУ</dc:title>
  <dc:creator>User</dc:creator>
  <cp:lastModifiedBy>Лана</cp:lastModifiedBy>
  <cp:revision>101</cp:revision>
  <dcterms:created xsi:type="dcterms:W3CDTF">2010-03-30T14:07:10Z</dcterms:created>
  <dcterms:modified xsi:type="dcterms:W3CDTF">2014-10-16T14:19:37Z</dcterms:modified>
</cp:coreProperties>
</file>