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E4210-FB4E-497D-8027-8D7722DB06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7E751E2-2589-4D1B-95DC-1C0BA21A373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rPr>
            <a:t>предметно-замещающим</a:t>
          </a:r>
          <a:endParaRPr lang="ru-RU" sz="2400" b="1" dirty="0">
            <a:solidFill>
              <a:srgbClr val="002060"/>
            </a:solidFill>
            <a:latin typeface="Batang" pitchFamily="18" charset="-127"/>
            <a:ea typeface="Batang" pitchFamily="18" charset="-127"/>
          </a:endParaRPr>
        </a:p>
      </dgm:t>
    </dgm:pt>
    <dgm:pt modelId="{08BFC719-95E7-4680-AE66-280F64B82691}" type="parTrans" cxnId="{20818FB1-7D19-44FE-BE67-E08F9E9922EC}">
      <dgm:prSet/>
      <dgm:spPr/>
      <dgm:t>
        <a:bodyPr/>
        <a:lstStyle/>
        <a:p>
          <a:endParaRPr lang="ru-RU"/>
        </a:p>
      </dgm:t>
    </dgm:pt>
    <dgm:pt modelId="{BA496A73-3B2C-427C-85EE-4E3245B4B7C7}" type="sibTrans" cxnId="{20818FB1-7D19-44FE-BE67-E08F9E9922EC}">
      <dgm:prSet/>
      <dgm:spPr/>
      <dgm:t>
        <a:bodyPr/>
        <a:lstStyle/>
        <a:p>
          <a:endParaRPr lang="ru-RU"/>
        </a:p>
      </dgm:t>
    </dgm:pt>
    <dgm:pt modelId="{BF65C00D-CAE6-4E1B-BFFB-7105E091A8A1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rPr>
            <a:t>изображающим</a:t>
          </a:r>
          <a:endParaRPr lang="ru-RU" sz="2400" b="1" dirty="0">
            <a:solidFill>
              <a:srgbClr val="002060"/>
            </a:solidFill>
            <a:latin typeface="Batang" pitchFamily="18" charset="-127"/>
            <a:ea typeface="Batang" pitchFamily="18" charset="-127"/>
          </a:endParaRPr>
        </a:p>
      </dgm:t>
    </dgm:pt>
    <dgm:pt modelId="{B1749A49-DB4D-4BEC-A28B-5E5F6508687B}" type="parTrans" cxnId="{7F083DDC-F2DE-4DD4-A608-4DFCD7DDC51B}">
      <dgm:prSet/>
      <dgm:spPr/>
      <dgm:t>
        <a:bodyPr/>
        <a:lstStyle/>
        <a:p>
          <a:endParaRPr lang="ru-RU"/>
        </a:p>
      </dgm:t>
    </dgm:pt>
    <dgm:pt modelId="{400B05BB-96DC-47DE-9429-7B8FF1EE19CF}" type="sibTrans" cxnId="{7F083DDC-F2DE-4DD4-A608-4DFCD7DDC51B}">
      <dgm:prSet/>
      <dgm:spPr/>
      <dgm:t>
        <a:bodyPr/>
        <a:lstStyle/>
        <a:p>
          <a:endParaRPr lang="ru-RU"/>
        </a:p>
      </dgm:t>
    </dgm:pt>
    <dgm:pt modelId="{4285F8E1-5DD2-459D-ADDC-7EC2333166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rPr>
            <a:t>обозначающим</a:t>
          </a:r>
          <a:endParaRPr lang="ru-RU" sz="2400" b="1" dirty="0">
            <a:solidFill>
              <a:srgbClr val="002060"/>
            </a:solidFill>
            <a:latin typeface="Batang" pitchFamily="18" charset="-127"/>
            <a:ea typeface="Batang" pitchFamily="18" charset="-127"/>
          </a:endParaRPr>
        </a:p>
      </dgm:t>
    </dgm:pt>
    <dgm:pt modelId="{20203373-7A47-4791-8108-D2A23031E738}" type="parTrans" cxnId="{DF6CEA66-379F-487A-9145-EA93ABDE4CF5}">
      <dgm:prSet/>
      <dgm:spPr/>
      <dgm:t>
        <a:bodyPr/>
        <a:lstStyle/>
        <a:p>
          <a:endParaRPr lang="ru-RU"/>
        </a:p>
      </dgm:t>
    </dgm:pt>
    <dgm:pt modelId="{D6693089-2106-439F-9215-7FB4C4E571A0}" type="sibTrans" cxnId="{DF6CEA66-379F-487A-9145-EA93ABDE4CF5}">
      <dgm:prSet/>
      <dgm:spPr/>
      <dgm:t>
        <a:bodyPr/>
        <a:lstStyle/>
        <a:p>
          <a:endParaRPr lang="ru-RU"/>
        </a:p>
      </dgm:t>
    </dgm:pt>
    <dgm:pt modelId="{3A87D450-9D3D-403E-B415-895E470655E6}" type="pres">
      <dgm:prSet presAssocID="{6CDE4210-FB4E-497D-8027-8D7722DB06CE}" presName="CompostProcess" presStyleCnt="0">
        <dgm:presLayoutVars>
          <dgm:dir/>
          <dgm:resizeHandles val="exact"/>
        </dgm:presLayoutVars>
      </dgm:prSet>
      <dgm:spPr/>
    </dgm:pt>
    <dgm:pt modelId="{571A55A2-519D-4A32-965E-4FADD5D31A31}" type="pres">
      <dgm:prSet presAssocID="{6CDE4210-FB4E-497D-8027-8D7722DB06CE}" presName="arrow" presStyleLbl="bgShp" presStyleIdx="0" presStyleCnt="1" custScaleX="117647" custLinFactNeighborX="0"/>
      <dgm:spPr/>
    </dgm:pt>
    <dgm:pt modelId="{74D5E204-09A0-4F6B-8319-6423A4B0C95A}" type="pres">
      <dgm:prSet presAssocID="{6CDE4210-FB4E-497D-8027-8D7722DB06CE}" presName="linearProcess" presStyleCnt="0"/>
      <dgm:spPr/>
    </dgm:pt>
    <dgm:pt modelId="{7B479370-53D9-4844-9B58-2481D600F3C8}" type="pres">
      <dgm:prSet presAssocID="{37E751E2-2589-4D1B-95DC-1C0BA21A3735}" presName="textNode" presStyleLbl="node1" presStyleIdx="0" presStyleCnt="3" custAng="0" custScaleX="112243" custLinFactX="-14402" custLinFactNeighborX="-100000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2BD7E-C25E-4022-BA3B-1C34B7B13649}" type="pres">
      <dgm:prSet presAssocID="{BA496A73-3B2C-427C-85EE-4E3245B4B7C7}" presName="sibTrans" presStyleCnt="0"/>
      <dgm:spPr/>
    </dgm:pt>
    <dgm:pt modelId="{84B5C8F0-BCB4-49A2-8999-8729CAEF959A}" type="pres">
      <dgm:prSet presAssocID="{BF65C00D-CAE6-4E1B-BFFB-7105E091A8A1}" presName="textNode" presStyleLbl="node1" presStyleIdx="1" presStyleCnt="3" custScaleX="122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59C87-0600-4C5A-BF70-E62FE3F0AB5F}" type="pres">
      <dgm:prSet presAssocID="{400B05BB-96DC-47DE-9429-7B8FF1EE19CF}" presName="sibTrans" presStyleCnt="0"/>
      <dgm:spPr/>
    </dgm:pt>
    <dgm:pt modelId="{D855AC62-EE5C-44B2-98AE-90CB1DE8F998}" type="pres">
      <dgm:prSet presAssocID="{4285F8E1-5DD2-459D-ADDC-7EC233316647}" presName="textNode" presStyleLbl="node1" presStyleIdx="2" presStyleCnt="3" custScaleX="118779" custLinFactNeighborX="-59572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CEA66-379F-487A-9145-EA93ABDE4CF5}" srcId="{6CDE4210-FB4E-497D-8027-8D7722DB06CE}" destId="{4285F8E1-5DD2-459D-ADDC-7EC233316647}" srcOrd="2" destOrd="0" parTransId="{20203373-7A47-4791-8108-D2A23031E738}" sibTransId="{D6693089-2106-439F-9215-7FB4C4E571A0}"/>
    <dgm:cxn modelId="{6DF22B2C-A194-48B2-81A6-6E9884AEDBCA}" type="presOf" srcId="{4285F8E1-5DD2-459D-ADDC-7EC233316647}" destId="{D855AC62-EE5C-44B2-98AE-90CB1DE8F998}" srcOrd="0" destOrd="0" presId="urn:microsoft.com/office/officeart/2005/8/layout/hProcess9"/>
    <dgm:cxn modelId="{01605C21-7461-4313-89F8-22C4CF477629}" type="presOf" srcId="{37E751E2-2589-4D1B-95DC-1C0BA21A3735}" destId="{7B479370-53D9-4844-9B58-2481D600F3C8}" srcOrd="0" destOrd="0" presId="urn:microsoft.com/office/officeart/2005/8/layout/hProcess9"/>
    <dgm:cxn modelId="{20818FB1-7D19-44FE-BE67-E08F9E9922EC}" srcId="{6CDE4210-FB4E-497D-8027-8D7722DB06CE}" destId="{37E751E2-2589-4D1B-95DC-1C0BA21A3735}" srcOrd="0" destOrd="0" parTransId="{08BFC719-95E7-4680-AE66-280F64B82691}" sibTransId="{BA496A73-3B2C-427C-85EE-4E3245B4B7C7}"/>
    <dgm:cxn modelId="{49DD1AB6-733C-4E54-89A0-C8E2A9D6A02A}" type="presOf" srcId="{BF65C00D-CAE6-4E1B-BFFB-7105E091A8A1}" destId="{84B5C8F0-BCB4-49A2-8999-8729CAEF959A}" srcOrd="0" destOrd="0" presId="urn:microsoft.com/office/officeart/2005/8/layout/hProcess9"/>
    <dgm:cxn modelId="{7F083DDC-F2DE-4DD4-A608-4DFCD7DDC51B}" srcId="{6CDE4210-FB4E-497D-8027-8D7722DB06CE}" destId="{BF65C00D-CAE6-4E1B-BFFB-7105E091A8A1}" srcOrd="1" destOrd="0" parTransId="{B1749A49-DB4D-4BEC-A28B-5E5F6508687B}" sibTransId="{400B05BB-96DC-47DE-9429-7B8FF1EE19CF}"/>
    <dgm:cxn modelId="{33D4C3AD-56BE-4BA7-8FC1-492F442C2490}" type="presOf" srcId="{6CDE4210-FB4E-497D-8027-8D7722DB06CE}" destId="{3A87D450-9D3D-403E-B415-895E470655E6}" srcOrd="0" destOrd="0" presId="urn:microsoft.com/office/officeart/2005/8/layout/hProcess9"/>
    <dgm:cxn modelId="{F39C535A-6806-4E99-9ED1-35D487941B40}" type="presParOf" srcId="{3A87D450-9D3D-403E-B415-895E470655E6}" destId="{571A55A2-519D-4A32-965E-4FADD5D31A31}" srcOrd="0" destOrd="0" presId="urn:microsoft.com/office/officeart/2005/8/layout/hProcess9"/>
    <dgm:cxn modelId="{FD113082-1A20-4ABF-9B15-54F642495859}" type="presParOf" srcId="{3A87D450-9D3D-403E-B415-895E470655E6}" destId="{74D5E204-09A0-4F6B-8319-6423A4B0C95A}" srcOrd="1" destOrd="0" presId="urn:microsoft.com/office/officeart/2005/8/layout/hProcess9"/>
    <dgm:cxn modelId="{2796D501-CDB3-4C5C-8EDE-735194E19440}" type="presParOf" srcId="{74D5E204-09A0-4F6B-8319-6423A4B0C95A}" destId="{7B479370-53D9-4844-9B58-2481D600F3C8}" srcOrd="0" destOrd="0" presId="urn:microsoft.com/office/officeart/2005/8/layout/hProcess9"/>
    <dgm:cxn modelId="{D688C634-E123-47A3-89A3-865BA50685FB}" type="presParOf" srcId="{74D5E204-09A0-4F6B-8319-6423A4B0C95A}" destId="{5B92BD7E-C25E-4022-BA3B-1C34B7B13649}" srcOrd="1" destOrd="0" presId="urn:microsoft.com/office/officeart/2005/8/layout/hProcess9"/>
    <dgm:cxn modelId="{787E96AC-2739-4AD7-A5F7-1CBF5F000F33}" type="presParOf" srcId="{74D5E204-09A0-4F6B-8319-6423A4B0C95A}" destId="{84B5C8F0-BCB4-49A2-8999-8729CAEF959A}" srcOrd="2" destOrd="0" presId="urn:microsoft.com/office/officeart/2005/8/layout/hProcess9"/>
    <dgm:cxn modelId="{C51F510E-BBAB-4203-B807-90817A36CC9F}" type="presParOf" srcId="{74D5E204-09A0-4F6B-8319-6423A4B0C95A}" destId="{44F59C87-0600-4C5A-BF70-E62FE3F0AB5F}" srcOrd="3" destOrd="0" presId="urn:microsoft.com/office/officeart/2005/8/layout/hProcess9"/>
    <dgm:cxn modelId="{3C4DDEE4-5CC0-4972-9ABB-8C9A42E01756}" type="presParOf" srcId="{74D5E204-09A0-4F6B-8319-6423A4B0C95A}" destId="{D855AC62-EE5C-44B2-98AE-90CB1DE8F998}" srcOrd="4" destOrd="0" presId="urn:microsoft.com/office/officeart/2005/8/layout/hProcess9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A55A2-519D-4A32-965E-4FADD5D31A31}">
      <dsp:nvSpPr>
        <dsp:cNvPr id="0" name=""/>
        <dsp:cNvSpPr/>
      </dsp:nvSpPr>
      <dsp:spPr>
        <a:xfrm>
          <a:off x="2" y="0"/>
          <a:ext cx="8712963" cy="47525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79370-53D9-4844-9B58-2481D600F3C8}">
      <dsp:nvSpPr>
        <dsp:cNvPr id="0" name=""/>
        <dsp:cNvSpPr/>
      </dsp:nvSpPr>
      <dsp:spPr>
        <a:xfrm>
          <a:off x="0" y="1431537"/>
          <a:ext cx="2545323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rPr>
            <a:t>предметно-замещающим</a:t>
          </a:r>
          <a:endParaRPr lang="ru-RU" sz="2400" b="1" kern="1200" dirty="0">
            <a:solidFill>
              <a:srgbClr val="002060"/>
            </a:solidFill>
            <a:latin typeface="Batang" pitchFamily="18" charset="-127"/>
            <a:ea typeface="Batang" pitchFamily="18" charset="-127"/>
          </a:endParaRPr>
        </a:p>
      </dsp:txBody>
      <dsp:txXfrm>
        <a:off x="0" y="1431537"/>
        <a:ext cx="2545323" cy="1901011"/>
      </dsp:txXfrm>
    </dsp:sp>
    <dsp:sp modelId="{84B5C8F0-BCB4-49A2-8999-8729CAEF959A}">
      <dsp:nvSpPr>
        <dsp:cNvPr id="0" name=""/>
        <dsp:cNvSpPr/>
      </dsp:nvSpPr>
      <dsp:spPr>
        <a:xfrm>
          <a:off x="2898517" y="1425758"/>
          <a:ext cx="2767716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rPr>
            <a:t>изображающим</a:t>
          </a:r>
          <a:endParaRPr lang="ru-RU" sz="2400" b="1" kern="1200" dirty="0">
            <a:solidFill>
              <a:srgbClr val="002060"/>
            </a:solidFill>
            <a:latin typeface="Batang" pitchFamily="18" charset="-127"/>
            <a:ea typeface="Batang" pitchFamily="18" charset="-127"/>
          </a:endParaRPr>
        </a:p>
      </dsp:txBody>
      <dsp:txXfrm>
        <a:off x="2898517" y="1425758"/>
        <a:ext cx="2767716" cy="1901011"/>
      </dsp:txXfrm>
    </dsp:sp>
    <dsp:sp modelId="{D855AC62-EE5C-44B2-98AE-90CB1DE8F998}">
      <dsp:nvSpPr>
        <dsp:cNvPr id="0" name=""/>
        <dsp:cNvSpPr/>
      </dsp:nvSpPr>
      <dsp:spPr>
        <a:xfrm>
          <a:off x="5808646" y="1431537"/>
          <a:ext cx="2693539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rPr>
            <a:t>обозначающим</a:t>
          </a:r>
          <a:endParaRPr lang="ru-RU" sz="2400" b="1" kern="1200" dirty="0">
            <a:solidFill>
              <a:srgbClr val="002060"/>
            </a:solidFill>
            <a:latin typeface="Batang" pitchFamily="18" charset="-127"/>
            <a:ea typeface="Batang" pitchFamily="18" charset="-127"/>
          </a:endParaRPr>
        </a:p>
      </dsp:txBody>
      <dsp:txXfrm>
        <a:off x="5808646" y="1431537"/>
        <a:ext cx="2693539" cy="190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D20586-2278-49AC-A6AE-5A1876D13BF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3D79B9-7A90-4596-8B5D-56E76BCBD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776864" cy="54006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Сюжетно – ролевая игра</a:t>
            </a:r>
          </a:p>
          <a:p>
            <a:endParaRPr lang="ru-RU" sz="5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5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5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5" name="Picture 3" descr="C:\Users\22\Desktop\fc025249096d22b518eac791d3791c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26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2 этап.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одержание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- действия с предметом.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Действия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развертываются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последовательно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 соответствии с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ролью.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Последовательность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действий становится правилом.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Основные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сюжеты — бытовые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дети используют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одни и те же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любимые игрушки.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 игре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объединяются 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2—3 человека.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Уровни развития сюжетно-ролевой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7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3 этап.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одержание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—действия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 предметами.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Действия направлены на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установление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контактов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 партнерами по игре.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Роли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четко обозначены и распределяются до начала игры.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Игрушки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 предметы подбираются (чаще всего по ходу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Продолжительность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увеличивается. Сюжеты становятся более разнообразными: дети отражают быт, труд взрослых и яркие общественные явления.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Уровни развития сюжетно-ролевой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4 Этап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Основное содержание игры — отражение отношений и взаимодействий взрослых друг с другом.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Тематика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определяется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не только непосредственным, но и опосредованным опытом детей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носят совместный, коллективный характер.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одного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содержания развиваются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, обогащаются, существуют долгое время.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Уровни развития сюжетно-ролевой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70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0620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Презентация к Проекту сюжетно – ролевой игры «Поездка в театр»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C:\Users\22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829">
            <a:off x="6032065" y="3679762"/>
            <a:ext cx="2232706" cy="27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2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3862">
            <a:off x="522432" y="3604871"/>
            <a:ext cx="2302074" cy="28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6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19100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Вид проекта: 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долгосрочный, групповой,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игровой.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Участники проекта: 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дети старшей группы,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воспитатель, родители.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924944"/>
            <a:ext cx="4343400" cy="3698676"/>
          </a:xfrm>
        </p:spPr>
      </p:pic>
    </p:spTree>
    <p:extLst>
      <p:ext uri="{BB962C8B-B14F-4D97-AF65-F5344CB8AC3E}">
        <p14:creationId xmlns:p14="http://schemas.microsoft.com/office/powerpoint/2010/main" xmlns="" val="116584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5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Цель</a:t>
            </a:r>
            <a:r>
              <a:rPr lang="ru-RU" sz="57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4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– расширять знания детей о театре.</a:t>
            </a:r>
          </a:p>
          <a:p>
            <a:pPr marL="0" indent="0">
              <a:buNone/>
            </a:pPr>
            <a:r>
              <a:rPr lang="ru-RU" sz="63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Задачи: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Обучающие</a:t>
            </a:r>
            <a:r>
              <a:rPr lang="ru-RU" sz="51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ru-RU" dirty="0"/>
              <a:t>Закрепление представлений детей о театре, о труппе театра, работниках театра.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Развивающие:</a:t>
            </a:r>
          </a:p>
          <a:p>
            <a:r>
              <a:rPr lang="ru-RU" dirty="0"/>
              <a:t>Развитие умения разыгрывать спектакль по знакомой сказке.</a:t>
            </a:r>
          </a:p>
          <a:p>
            <a:r>
              <a:rPr lang="ru-RU" dirty="0"/>
              <a:t>Развитие умения выразительно передавать в речи образы героев сказки, согласовывать свои действия с другими «артистами».</a:t>
            </a:r>
          </a:p>
          <a:p>
            <a:r>
              <a:rPr lang="ru-RU" dirty="0"/>
              <a:t>Совершенствование умения создавать для задуманного сюжета игровую обстановку.</a:t>
            </a:r>
          </a:p>
          <a:p>
            <a:r>
              <a:rPr lang="ru-RU" dirty="0"/>
              <a:t>Развитие умения брать на себя роль и действовать в соответствии с ней до конца игры.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Воспитывающие:</a:t>
            </a:r>
          </a:p>
          <a:p>
            <a:r>
              <a:rPr lang="ru-RU" dirty="0"/>
              <a:t> Формирование положительных взаимоотношений и культуры поведения в общественных местах, употребление в речи вежливых слов.</a:t>
            </a:r>
            <a:endParaRPr lang="ru-RU" sz="3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47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имеют знания о театре, его работниках.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Умеют играть роль,  показывать образ героев, согласовывать свои действия с другими детьми.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Умеют развивать сюжет по знакомой сказке, придумывать свой сюжет.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Имеют положительные эмоции, от своей «работы».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Предварительная работа.</a:t>
            </a:r>
            <a:endParaRPr lang="ru-RU" sz="40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Беседы с детьми;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Походы в театр;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Изготовление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афиш.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22\Desktop\ca970e346e83b06203c7511b330c04e6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0676">
            <a:off x="4151222" y="2820652"/>
            <a:ext cx="4488004" cy="33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92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Содержание игры</a:t>
            </a:r>
            <a:endParaRPr lang="ru-RU" sz="44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Совместная деятельность воспитателя с детьми;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Самостоятельная деятельность детей;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Взаимодействие с семьей.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22\Desktop\2b9bb25e14cffb2187cf408c15c73c13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91844" cy="35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04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Использование </a:t>
            </a:r>
            <a:r>
              <a:rPr lang="ru-RU" b="1" dirty="0" err="1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многоперсонажных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сюжетов с определенной ролевой структурой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endParaRPr lang="ru-RU" dirty="0"/>
          </a:p>
        </p:txBody>
      </p:sp>
      <p:pic>
        <p:nvPicPr>
          <p:cNvPr id="4098" name="Picture 2" descr="C:\Users\22\Desktop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9417">
            <a:off x="626805" y="282507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2\Desktop\i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7914">
            <a:off x="5538218" y="367566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30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33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latin typeface="Batang" pitchFamily="18" charset="-127"/>
                <a:ea typeface="Batang" pitchFamily="18" charset="-127"/>
              </a:rPr>
              <a:t>Основные черты игры: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Эмоциональная насыщенность;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Увлеченность детей;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Самостоятельность;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Активность;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Творчество.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Сюжетно-ролевая игра – основной вид игры дошкольника.</a:t>
            </a:r>
            <a:endParaRPr lang="ru-RU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22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8072" cy="21602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Комбинирование разнообразных видов деятельности 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8020000" cy="3515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22\Desktop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22\Desktop\1e0308c99befc1f1c842a93387149821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788" y="278092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18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81506">
            <a:off x="127649" y="152477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42241">
            <a:off x="4795361" y="3220313"/>
            <a:ext cx="2194812" cy="2194812"/>
          </a:xfrm>
        </p:spPr>
      </p:pic>
    </p:spTree>
    <p:extLst>
      <p:ext uri="{BB962C8B-B14F-4D97-AF65-F5344CB8AC3E}">
        <p14:creationId xmlns:p14="http://schemas.microsoft.com/office/powerpoint/2010/main" xmlns="" val="226126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3450696"/>
          </a:xfrm>
        </p:spPr>
        <p:txBody>
          <a:bodyPr/>
          <a:lstStyle/>
          <a:p>
            <a:r>
              <a:rPr lang="ru-RU" sz="2800" b="1" dirty="0">
                <a:latin typeface="Batang" pitchFamily="18" charset="-127"/>
                <a:ea typeface="Batang" pitchFamily="18" charset="-127"/>
              </a:rPr>
              <a:t>Развивает потенциальные возможности детей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Имеет решающее значение, для психического развития ребенка;</a:t>
            </a:r>
          </a:p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Является формой моделирования ребенком социальных отношений;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Сюжетно – ролевая игра</a:t>
            </a:r>
            <a:br>
              <a:rPr lang="ru-RU" sz="49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4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908720"/>
            <a:ext cx="7408333" cy="511256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Особенность сюжетно-ролевой игры – воображаемая ситуация, взятая из окружающего мира, жизни взрослых и сверстников.</a:t>
            </a:r>
          </a:p>
          <a:p>
            <a:endParaRPr lang="ru-RU" b="1" i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Сюжет – раскрывает содержание игры;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Роль  - «стержень»  игры.</a:t>
            </a:r>
            <a:endParaRPr lang="ru-RU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340100"/>
            <a:ext cx="298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22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7088">
            <a:off x="5480750" y="4192482"/>
            <a:ext cx="2472943" cy="18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0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548680"/>
            <a:ext cx="7596833" cy="55774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Игровое действие может быть:</a:t>
            </a:r>
          </a:p>
          <a:p>
            <a:endParaRPr lang="ru-RU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76486626"/>
              </p:ext>
            </p:extLst>
          </p:nvPr>
        </p:nvGraphicFramePr>
        <p:xfrm>
          <a:off x="251520" y="1916832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02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Классификация сюжетно-ролевых игр: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4176464" cy="44644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Бытовые игры (быт семьи, детского сада);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на тему труда;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с общественной тематикой,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на патриотические темы,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на темы литературных произведений,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Режиссерские игры.</a:t>
            </a:r>
            <a:endParaRPr lang="ru-RU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636912"/>
            <a:ext cx="2460132" cy="3265663"/>
          </a:xfrm>
        </p:spPr>
      </p:pic>
    </p:spTree>
    <p:extLst>
      <p:ext uri="{BB962C8B-B14F-4D97-AF65-F5344CB8AC3E}">
        <p14:creationId xmlns:p14="http://schemas.microsoft.com/office/powerpoint/2010/main" xmlns="" val="18974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Мотив игры:</a:t>
            </a:r>
            <a:endParaRPr lang="ru-RU" sz="4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Интерес к каким либо событиям;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Интерес к действиям с предметами;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Стремление к совместной деятельности;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03312" cy="34472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Придумывание;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Фантазирование;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Создание особой де</a:t>
            </a:r>
            <a:r>
              <a:rPr lang="ru-RU" sz="2800" b="1" spc="-15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й</a:t>
            </a:r>
            <a:r>
              <a:rPr lang="ru-RU" sz="2800" b="1" spc="-15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ст</a:t>
            </a:r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вительности;</a:t>
            </a:r>
            <a:endParaRPr lang="ru-RU" sz="28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1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585" y="1196752"/>
            <a:ext cx="7452816" cy="49294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Роль – средство реализации сюжета.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Роль </a:t>
            </a:r>
            <a:r>
              <a:rPr lang="ru-RU" sz="4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отражается в действиях, речи, мимике, пантомимике.</a:t>
            </a:r>
          </a:p>
        </p:txBody>
      </p:sp>
      <p:pic>
        <p:nvPicPr>
          <p:cNvPr id="4098" name="Picture 2" descr="C:\Users\22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508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91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1 </a:t>
            </a:r>
            <a:r>
              <a:rPr lang="ru-RU" sz="43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этап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Основное содержание - действия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предметами, в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определенной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последовательности.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Основные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сюжеты — бытовые.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Действия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детей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однообразны.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Роли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не обозначены.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гра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рядом или одиночная игра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Дети охотно играют со взрослым. </a:t>
            </a:r>
            <a:endParaRPr lang="ru-RU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Самостоятельная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игра кратковременна.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стимулом  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игры является игрушка или </a:t>
            </a: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предмет-заместитель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Уровни развития сюжетно-ролевой игры.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748</TotalTime>
  <Words>620</Words>
  <Application>Microsoft Office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Трек</vt:lpstr>
      <vt:lpstr>Слайд 1</vt:lpstr>
      <vt:lpstr>Сюжетно-ролевая игра – основной вид игры дошкольника.</vt:lpstr>
      <vt:lpstr>Сюжетно – ролевая игра </vt:lpstr>
      <vt:lpstr>Слайд 4</vt:lpstr>
      <vt:lpstr>Слайд 5</vt:lpstr>
      <vt:lpstr>Классификация сюжетно-ролевых игр:</vt:lpstr>
      <vt:lpstr>Мотив игры:</vt:lpstr>
      <vt:lpstr>Слайд 8</vt:lpstr>
      <vt:lpstr>Уровни развития сюжетно-ролевой игры.</vt:lpstr>
      <vt:lpstr>Уровни развития сюжетно-ролевой игры.</vt:lpstr>
      <vt:lpstr>Уровни развития сюжетно-ролевой игры.</vt:lpstr>
      <vt:lpstr>Уровни развития сюжетно-ролевой игры.</vt:lpstr>
      <vt:lpstr>Презентация к Проекту сюжетно – ролевой игры «Поездка в театр» </vt:lpstr>
      <vt:lpstr>Слайд 14</vt:lpstr>
      <vt:lpstr>Слайд 15</vt:lpstr>
      <vt:lpstr>Планируемый результат</vt:lpstr>
      <vt:lpstr>Предварительная работа.</vt:lpstr>
      <vt:lpstr>Содержание игры</vt:lpstr>
      <vt:lpstr>Использование многоперсонажных сюжетов с определенной ролевой структурой</vt:lpstr>
      <vt:lpstr>Комбинирование разнообразных видов деятельности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</dc:creator>
  <cp:lastModifiedBy>Александр</cp:lastModifiedBy>
  <cp:revision>31</cp:revision>
  <dcterms:created xsi:type="dcterms:W3CDTF">2014-04-06T09:14:12Z</dcterms:created>
  <dcterms:modified xsi:type="dcterms:W3CDTF">2014-04-17T14:22:14Z</dcterms:modified>
</cp:coreProperties>
</file>