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78" r:id="rId5"/>
    <p:sldId id="271" r:id="rId6"/>
    <p:sldId id="279" r:id="rId7"/>
    <p:sldId id="280" r:id="rId8"/>
    <p:sldId id="263" r:id="rId9"/>
    <p:sldId id="259" r:id="rId10"/>
    <p:sldId id="260" r:id="rId11"/>
    <p:sldId id="265" r:id="rId12"/>
    <p:sldId id="262" r:id="rId13"/>
    <p:sldId id="281" r:id="rId14"/>
    <p:sldId id="261" r:id="rId15"/>
    <p:sldId id="268" r:id="rId16"/>
    <p:sldId id="282" r:id="rId17"/>
    <p:sldId id="283" r:id="rId18"/>
    <p:sldId id="269" r:id="rId19"/>
    <p:sldId id="258" r:id="rId20"/>
    <p:sldId id="264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09" y="0"/>
            <a:ext cx="9083005" cy="67034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437112"/>
            <a:ext cx="8820472" cy="2160240"/>
          </a:xfrm>
        </p:spPr>
        <p:txBody>
          <a:bodyPr/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МУРМАНСК ВОЕННЫЙ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7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3280" y="957580"/>
            <a:ext cx="4333240" cy="288544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92080" y="685801"/>
            <a:ext cx="3672408" cy="3429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/>
              </a:rPr>
              <a:t>10 </a:t>
            </a:r>
            <a:r>
              <a:rPr lang="ru-RU" dirty="0">
                <a:effectLst/>
              </a:rPr>
              <a:t>ноября 2000 года, в Мурманске, на проспекте Ленина, у здания Управления внутренних дел по Мурманской области, открыт памятник сотрудникам мурманской милиции, погибшим на фронтах Великой Отечественной войны и в мирное время</a:t>
            </a:r>
            <a:r>
              <a:rPr lang="ru-RU" dirty="0" smtClean="0">
                <a:effectLst/>
              </a:rPr>
              <a:t>. </a:t>
            </a:r>
            <a:r>
              <a:rPr lang="ru-RU">
                <a:effectLst/>
              </a:rPr>
              <a:t>Мемориал увековечил память поколения сотрудников Мурманской полиции, проявивших стойкость, мужество, героизм и самоотверженность в годы Великой отечественной войны, добровольно выполнявших долг по защите жизни, чести и достоинства  жителей Заполярья и страны.</a:t>
            </a:r>
            <a:br>
              <a:rPr lang="ru-RU">
                <a:effectLst/>
              </a:rPr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876800"/>
            <a:ext cx="8712968" cy="1792560"/>
          </a:xfrm>
        </p:spPr>
        <p:txBody>
          <a:bodyPr/>
          <a:lstStyle/>
          <a:p>
            <a:r>
              <a:rPr lang="ru-RU" sz="2000" b="1" dirty="0"/>
              <a:t>Памятник сотрудникам  мурманской милиции, погибшим </a:t>
            </a:r>
            <a:r>
              <a:rPr lang="ru-RU" sz="2000" b="1" dirty="0" smtClean="0"/>
              <a:t>на </a:t>
            </a:r>
            <a:r>
              <a:rPr lang="ru-RU" sz="2000" b="1" dirty="0"/>
              <a:t>фронтах Великой Отечественной войны  и в мирное время.                     </a:t>
            </a:r>
            <a:r>
              <a:rPr lang="ru-RU" sz="2000" b="1" dirty="0" smtClean="0"/>
              <a:t>                                                                    </a:t>
            </a:r>
            <a:r>
              <a:rPr lang="ru-RU" sz="2000" b="1" dirty="0"/>
              <a:t>Проспект Ленина</a:t>
            </a:r>
          </a:p>
        </p:txBody>
      </p:sp>
    </p:spTree>
    <p:extLst>
      <p:ext uri="{BB962C8B-B14F-4D97-AF65-F5344CB8AC3E}">
        <p14:creationId xmlns:p14="http://schemas.microsoft.com/office/powerpoint/2010/main" val="30737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396884"/>
            <a:ext cx="5112568" cy="340837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88641"/>
            <a:ext cx="8568952" cy="23762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В сентябре 1941 года, когда создалось особо тревожное положение, город срочно сформировал из населения Полярную дивизию, которая нанесла фашистам немалый урон. Врагу удалось пройти всего двадцать пять — тридцать километров от границы.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424936" cy="1152128"/>
          </a:xfrm>
        </p:spPr>
        <p:txBody>
          <a:bodyPr/>
          <a:lstStyle/>
          <a:p>
            <a:r>
              <a:rPr lang="ru-RU" sz="2000" b="1" dirty="0"/>
              <a:t>Памятный знак в честь воинов Полярной дивизии.                                                </a:t>
            </a:r>
            <a:r>
              <a:rPr lang="ru-RU" sz="2000" b="1" i="1" dirty="0"/>
              <a:t>Проспект Ленина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963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708920"/>
            <a:ext cx="4819391" cy="321478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297" y="332656"/>
            <a:ext cx="8136904" cy="25202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Ожесточённые бои рождали новых героев. Окружённый врагами, бросил себе под ноги противотанковую гранату пулемётчик </a:t>
            </a:r>
            <a:r>
              <a:rPr lang="ru-RU" sz="2400" b="1" dirty="0" smtClean="0"/>
              <a:t>                    Анатолий </a:t>
            </a:r>
            <a:r>
              <a:rPr lang="ru-RU" sz="2400" b="1" dirty="0" err="1"/>
              <a:t>Бредов</a:t>
            </a:r>
            <a:r>
              <a:rPr lang="ru-RU" sz="2400" b="1" dirty="0"/>
              <a:t> — </a:t>
            </a:r>
            <a:r>
              <a:rPr lang="ru-RU" sz="2400" b="1" dirty="0" err="1"/>
              <a:t>мурманчанин</a:t>
            </a:r>
            <a:r>
              <a:rPr lang="ru-RU" sz="2400" b="1" dirty="0"/>
              <a:t>, </a:t>
            </a:r>
            <a:r>
              <a:rPr lang="ru-RU" sz="2400" b="1" dirty="0" smtClean="0"/>
              <a:t>                                                  в </a:t>
            </a:r>
            <a:r>
              <a:rPr lang="ru-RU" sz="2400" b="1" dirty="0"/>
              <a:t>мирное время рабочий судоверфи.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352928" cy="1008112"/>
          </a:xfrm>
        </p:spPr>
        <p:txBody>
          <a:bodyPr/>
          <a:lstStyle/>
          <a:p>
            <a:r>
              <a:rPr lang="ru-RU" sz="2000" b="1" dirty="0"/>
              <a:t>Памятник А. Ф. </a:t>
            </a:r>
            <a:r>
              <a:rPr lang="ru-RU" sz="2000" b="1" dirty="0" err="1"/>
              <a:t>Бредову</a:t>
            </a:r>
            <a:r>
              <a:rPr lang="ru-RU" sz="2000" b="1" dirty="0"/>
              <a:t>.                                                                                         Проспект Ленина</a:t>
            </a:r>
          </a:p>
        </p:txBody>
      </p:sp>
    </p:spTree>
    <p:extLst>
      <p:ext uri="{BB962C8B-B14F-4D97-AF65-F5344CB8AC3E}">
        <p14:creationId xmlns:p14="http://schemas.microsoft.com/office/powerpoint/2010/main" val="40899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4001"/>
            <a:ext cx="8424935" cy="25202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Мурманск стал фронтовым городом. </a:t>
            </a:r>
            <a:r>
              <a:rPr lang="ru-RU" sz="2400" b="1" dirty="0" smtClean="0"/>
              <a:t> На </a:t>
            </a:r>
            <a:r>
              <a:rPr lang="ru-RU" sz="2400" b="1" dirty="0"/>
              <a:t>заводах </a:t>
            </a:r>
            <a:r>
              <a:rPr lang="ru-RU" sz="2400" b="1" dirty="0" smtClean="0"/>
              <a:t>          и </a:t>
            </a:r>
            <a:r>
              <a:rPr lang="ru-RU" sz="2400" b="1" dirty="0"/>
              <a:t>предприятиях Мурманска выпускали автоматы, гранаты, минометы, шили теплую одежду, шинели, маскхалаты, рюкзаки, делали лыжи, шлюпки, ремонтировали боевые корабли.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83568" y="5661248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/>
              <a:t>Памятный знак в честь рабочих мурманской судоверфи, погибших в боях за Родину в годы Великой Отечественной войны.                                                     </a:t>
            </a:r>
            <a:br>
              <a:rPr lang="ru-RU" sz="2000" b="1" dirty="0"/>
            </a:br>
            <a:r>
              <a:rPr lang="ru-RU" sz="2000" b="1" dirty="0"/>
              <a:t>Траловая улица</a:t>
            </a:r>
          </a:p>
        </p:txBody>
      </p:sp>
      <p:pic>
        <p:nvPicPr>
          <p:cNvPr id="10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420888"/>
            <a:ext cx="3996444" cy="2664296"/>
          </a:xfrm>
        </p:spPr>
      </p:pic>
    </p:spTree>
    <p:extLst>
      <p:ext uri="{BB962C8B-B14F-4D97-AF65-F5344CB8AC3E}">
        <p14:creationId xmlns:p14="http://schemas.microsoft.com/office/powerpoint/2010/main" val="40326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097" y="1411182"/>
            <a:ext cx="4749341" cy="31683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0" y="685800"/>
            <a:ext cx="4248472" cy="4687415"/>
          </a:xfrm>
        </p:spPr>
        <p:txBody>
          <a:bodyPr/>
          <a:lstStyle/>
          <a:p>
            <a:r>
              <a:rPr lang="ru-RU" sz="2400" b="1" dirty="0"/>
              <a:t>Мурманск давал стране рыбу, рыбий жир, консервы, обеспечивая транспортировку </a:t>
            </a:r>
            <a:r>
              <a:rPr lang="ru-RU" sz="2400" b="1" dirty="0" smtClean="0"/>
              <a:t>                     и </a:t>
            </a:r>
            <a:r>
              <a:rPr lang="ru-RU" sz="2400" b="1" dirty="0"/>
              <a:t>перевозку оборонных грузов продовольствия </a:t>
            </a:r>
            <a:r>
              <a:rPr lang="ru-RU" sz="2400" b="1" dirty="0" smtClean="0"/>
              <a:t>            и </a:t>
            </a:r>
            <a:r>
              <a:rPr lang="ru-RU" sz="2400" b="1" dirty="0"/>
              <a:t>оружия, которые посылали нашей стране наши союзники </a:t>
            </a:r>
            <a:r>
              <a:rPr lang="ru-RU" sz="2400" b="1" dirty="0" smtClean="0"/>
              <a:t>                         по </a:t>
            </a:r>
            <a:r>
              <a:rPr lang="ru-RU" sz="2400" b="1" dirty="0"/>
              <a:t>антигитлеровской коалиции                           (США и Англия).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876800"/>
            <a:ext cx="8496944" cy="1720552"/>
          </a:xfrm>
        </p:spPr>
        <p:txBody>
          <a:bodyPr/>
          <a:lstStyle/>
          <a:p>
            <a:r>
              <a:rPr lang="ru-RU" sz="2000" b="1" dirty="0"/>
              <a:t>Обелиск рыбакам и кораблям тралового флота,                               погибшим в годы Великой Отечественной войны.</a:t>
            </a:r>
            <a:br>
              <a:rPr lang="ru-RU" sz="2000" b="1" dirty="0"/>
            </a:br>
            <a:r>
              <a:rPr lang="ru-RU" sz="2000" b="1" dirty="0"/>
              <a:t>Улица Шмидта</a:t>
            </a:r>
          </a:p>
        </p:txBody>
      </p:sp>
    </p:spTree>
    <p:extLst>
      <p:ext uri="{BB962C8B-B14F-4D97-AF65-F5344CB8AC3E}">
        <p14:creationId xmlns:p14="http://schemas.microsoft.com/office/powerpoint/2010/main" val="35560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4343400" cy="2895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4048" y="685800"/>
            <a:ext cx="3816424" cy="4831431"/>
          </a:xfrm>
        </p:spPr>
        <p:txBody>
          <a:bodyPr>
            <a:normAutofit/>
          </a:bodyPr>
          <a:lstStyle/>
          <a:p>
            <a:r>
              <a:rPr lang="ru-RU" sz="2400" b="1" dirty="0"/>
              <a:t>После того, как город отразил наступления, враг атаковал </a:t>
            </a:r>
            <a:r>
              <a:rPr lang="ru-RU" sz="2400" b="1" dirty="0" smtClean="0"/>
              <a:t>его                     с воздуха, совершая              в </a:t>
            </a:r>
            <a:r>
              <a:rPr lang="ru-RU" sz="2400" b="1" dirty="0"/>
              <a:t>отдельные дни </a:t>
            </a:r>
            <a:r>
              <a:rPr lang="ru-RU" sz="2400" b="1" dirty="0" smtClean="0"/>
              <a:t>                  до </a:t>
            </a:r>
            <a:r>
              <a:rPr lang="ru-RU" sz="2400" b="1" dirty="0"/>
              <a:t>пятнадцати-восемнадцати налётов и сбросив  </a:t>
            </a:r>
            <a:r>
              <a:rPr lang="ru-RU" sz="2400" b="1" dirty="0" smtClean="0"/>
              <a:t>за </a:t>
            </a:r>
            <a:r>
              <a:rPr lang="ru-RU" sz="2400" b="1" dirty="0"/>
              <a:t>годы войны в общей сложности 185 тысяч бомб и совершив </a:t>
            </a:r>
            <a:r>
              <a:rPr lang="ru-RU" sz="2400" b="1" dirty="0" smtClean="0"/>
              <a:t>               792 </a:t>
            </a:r>
            <a:r>
              <a:rPr lang="ru-RU" sz="2400" b="1" dirty="0"/>
              <a:t>налета.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876800"/>
            <a:ext cx="8064896" cy="1648544"/>
          </a:xfrm>
        </p:spPr>
        <p:txBody>
          <a:bodyPr/>
          <a:lstStyle/>
          <a:p>
            <a:r>
              <a:rPr lang="ru-RU" sz="2000" b="1" dirty="0"/>
              <a:t>Мемориал воинам I корпуса противовоздушной обороны.                                       </a:t>
            </a:r>
            <a:r>
              <a:rPr lang="ru-RU" sz="2000" b="1" dirty="0" smtClean="0"/>
              <a:t>                                                       Абрам-Мыс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608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685800"/>
            <a:ext cx="8496944" cy="2167136"/>
          </a:xfrm>
        </p:spPr>
        <p:txBody>
          <a:bodyPr>
            <a:noAutofit/>
          </a:bodyPr>
          <a:lstStyle/>
          <a:p>
            <a:r>
              <a:rPr lang="ru-RU" sz="2400" b="1" dirty="0"/>
              <a:t>Наиболее тяжёлой была бомбардировка 18 июня 1942 года. Германские самолёты шли волна за волной. </a:t>
            </a:r>
            <a:r>
              <a:rPr lang="ru-RU" sz="2400" b="1" dirty="0" smtClean="0"/>
              <a:t>         Они </a:t>
            </a:r>
            <a:r>
              <a:rPr lang="ru-RU" sz="2400" b="1" dirty="0"/>
              <a:t>сбрасывали кассеты зажигательных бомб, </a:t>
            </a:r>
            <a:r>
              <a:rPr lang="ru-RU" sz="2400" b="1" dirty="0" smtClean="0"/>
              <a:t>                        а </a:t>
            </a:r>
            <a:r>
              <a:rPr lang="ru-RU" sz="2400" b="1" dirty="0"/>
              <a:t>следом — тяжёлые фугасы. Ветер раздувал очаги пожаров. Ясная, сухая </a:t>
            </a:r>
            <a:r>
              <a:rPr lang="ru-RU" sz="2400" b="1" dirty="0" smtClean="0"/>
              <a:t>и </a:t>
            </a:r>
            <a:r>
              <a:rPr lang="ru-RU" sz="2400" b="1" dirty="0"/>
              <a:t>ветреная погода способствовала распространению пожара, сплошное море огня разлилось от центра до северо-восточных окраин города.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8104" y="4725144"/>
            <a:ext cx="2049760" cy="1663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343624" cy="3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От Мурманска до Берлина: фотограф войны Евгений Халд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76188"/>
            <a:ext cx="4320480" cy="32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8712968" cy="2520280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Конвой охраняли и сопровождали эсминцы — прекрасные, подвижные корабли с отличными боевыми качествами. Наши корабли, катера сражались героически, понимая, что судьба каравана — </a:t>
            </a:r>
            <a:r>
              <a:rPr lang="ru-RU" sz="2400" b="1" dirty="0" smtClean="0"/>
              <a:t>                       это </a:t>
            </a:r>
            <a:r>
              <a:rPr lang="ru-RU" sz="2400" b="1" dirty="0"/>
              <a:t>судьба тысячи жизней наших солдат, так как каждый транспорт — это 10 железнодорожных эшелонов  </a:t>
            </a:r>
            <a:r>
              <a:rPr lang="ru-RU" sz="2400" b="1" dirty="0" smtClean="0"/>
              <a:t>с </a:t>
            </a:r>
            <a:r>
              <a:rPr lang="ru-RU" sz="2400" b="1" dirty="0"/>
              <a:t>оружием и продовольствием.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424936" cy="1080120"/>
          </a:xfrm>
        </p:spPr>
        <p:txBody>
          <a:bodyPr/>
          <a:lstStyle/>
          <a:p>
            <a:r>
              <a:rPr lang="ru-RU" sz="2000" b="1" dirty="0"/>
              <a:t>Памятный знак «Героям североморцам,                                            погибшим в годы Великой Отечественной войны».                                                                                                 Проспект Героев Североморцев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4464496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1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76" y="1168672"/>
            <a:ext cx="4733661" cy="349367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685800"/>
            <a:ext cx="4176464" cy="4759424"/>
          </a:xfrm>
        </p:spPr>
        <p:txBody>
          <a:bodyPr>
            <a:normAutofit/>
          </a:bodyPr>
          <a:lstStyle/>
          <a:p>
            <a:r>
              <a:rPr lang="ru-RU" sz="2400" b="1" dirty="0"/>
              <a:t>За годы войны мурманский порт обработал 351 судно, </a:t>
            </a:r>
            <a:r>
              <a:rPr lang="ru-RU" sz="2400" b="1" dirty="0" smtClean="0"/>
              <a:t>           1680 </a:t>
            </a:r>
            <a:r>
              <a:rPr lang="ru-RU" sz="2400" b="1" dirty="0"/>
              <a:t>тысяч тонн импортных, 816984 тонн военных </a:t>
            </a:r>
            <a:r>
              <a:rPr lang="ru-RU" sz="2400" b="1" dirty="0" smtClean="0"/>
              <a:t>                                     и </a:t>
            </a:r>
            <a:r>
              <a:rPr lang="ru-RU" sz="2400" b="1" dirty="0"/>
              <a:t>народнохозяйственных грузов, </a:t>
            </a:r>
            <a:r>
              <a:rPr lang="ru-RU" sz="2400" b="1" dirty="0" smtClean="0"/>
              <a:t>отправил </a:t>
            </a:r>
            <a:r>
              <a:rPr lang="ru-RU" sz="2400" b="1" dirty="0"/>
              <a:t>12814 вагонов с грузами по железной дороге.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876800"/>
            <a:ext cx="8568952" cy="1648544"/>
          </a:xfrm>
        </p:spPr>
        <p:txBody>
          <a:bodyPr/>
          <a:lstStyle/>
          <a:p>
            <a:r>
              <a:rPr lang="ru-RU" sz="2000" b="1" dirty="0"/>
              <a:t>Памятный знак портовикам,                                                                       погибшим в годы Великой Отечественной войны.                                                                                                                             Сквер у морского вокзала</a:t>
            </a:r>
          </a:p>
        </p:txBody>
      </p:sp>
    </p:spTree>
    <p:extLst>
      <p:ext uri="{BB962C8B-B14F-4D97-AF65-F5344CB8AC3E}">
        <p14:creationId xmlns:p14="http://schemas.microsoft.com/office/powerpoint/2010/main" val="32068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60648"/>
            <a:ext cx="2664296" cy="526764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685800"/>
            <a:ext cx="3528392" cy="4255367"/>
          </a:xfrm>
        </p:spPr>
        <p:txBody>
          <a:bodyPr>
            <a:normAutofit/>
          </a:bodyPr>
          <a:lstStyle/>
          <a:p>
            <a:r>
              <a:rPr lang="ru-RU" sz="2400" b="1" dirty="0"/>
              <a:t>В большинстве случаев работы велись </a:t>
            </a:r>
            <a:r>
              <a:rPr lang="ru-RU" sz="2400" b="1" dirty="0" smtClean="0"/>
              <a:t>                         под </a:t>
            </a:r>
            <a:r>
              <a:rPr lang="ru-RU" sz="2400" b="1" dirty="0"/>
              <a:t>ожесточенными бомбежками противника.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640960" cy="1080120"/>
          </a:xfrm>
        </p:spPr>
        <p:txBody>
          <a:bodyPr/>
          <a:lstStyle/>
          <a:p>
            <a:r>
              <a:rPr lang="ru-RU" sz="2000" b="1" dirty="0"/>
              <a:t>Мемориальная доска погибшим железнодорожникам.                          Железнодорожный вокзал</a:t>
            </a:r>
          </a:p>
        </p:txBody>
      </p:sp>
    </p:spTree>
    <p:extLst>
      <p:ext uri="{BB962C8B-B14F-4D97-AF65-F5344CB8AC3E}">
        <p14:creationId xmlns:p14="http://schemas.microsoft.com/office/powerpoint/2010/main" val="16507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5786" y="2262129"/>
            <a:ext cx="3911352" cy="307674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63888" y="1196752"/>
            <a:ext cx="5400600" cy="554461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5800" b="1" dirty="0"/>
              <a:t>За мужество и стойкость, проявленные при защите Мурманска трудящимися города, воинами Советской Армии </a:t>
            </a:r>
            <a:r>
              <a:rPr lang="ru-RU" sz="5800" b="1" dirty="0" smtClean="0"/>
              <a:t>и </a:t>
            </a:r>
            <a:r>
              <a:rPr lang="ru-RU" sz="5800" b="1" dirty="0"/>
              <a:t>Военно-Морского Флота в годы Великой Отечественной войны, присвоить городу Мурманску почетное звание "Город-Герой" </a:t>
            </a:r>
            <a:r>
              <a:rPr lang="ru-RU" sz="5800" b="1" dirty="0" smtClean="0"/>
              <a:t>                                       с </a:t>
            </a:r>
            <a:r>
              <a:rPr lang="ru-RU" sz="5800" b="1" dirty="0"/>
              <a:t>вручением ордена Ленина </a:t>
            </a:r>
            <a:r>
              <a:rPr lang="ru-RU" sz="5800" b="1" dirty="0" smtClean="0"/>
              <a:t>                   и </a:t>
            </a:r>
            <a:r>
              <a:rPr lang="ru-RU" sz="5800" b="1" dirty="0"/>
              <a:t>медали "Золотая Звезда</a:t>
            </a:r>
            <a:r>
              <a:rPr lang="ru-RU" sz="5800" b="1" dirty="0" smtClean="0"/>
              <a:t>"</a:t>
            </a:r>
            <a:endParaRPr lang="ru-RU" sz="4400" b="1" dirty="0" smtClean="0"/>
          </a:p>
          <a:p>
            <a:pPr algn="r"/>
            <a:r>
              <a:rPr lang="ru-RU" sz="3600" dirty="0" smtClean="0">
                <a:effectLst/>
              </a:rPr>
              <a:t> </a:t>
            </a:r>
            <a:r>
              <a:rPr lang="ru-RU" sz="2600" dirty="0">
                <a:effectLst/>
              </a:rPr>
              <a:t/>
            </a:r>
            <a:br>
              <a:rPr lang="ru-RU" sz="26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412776"/>
          </a:xfrm>
        </p:spPr>
        <p:txBody>
          <a:bodyPr/>
          <a:lstStyle/>
          <a:p>
            <a:pPr algn="ctr"/>
            <a:r>
              <a:rPr lang="ru-RU" sz="2400" b="1" dirty="0"/>
              <a:t>Указ Президиума ВС СССР от 06.05.1985 N 2367-XI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2400" b="1" dirty="0"/>
              <a:t>О присвоении городу Мурманску почетного звания </a:t>
            </a:r>
            <a:r>
              <a:rPr lang="ru-RU" sz="2400" b="1" dirty="0" smtClean="0"/>
              <a:t>«Город-Герой»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76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780928"/>
            <a:ext cx="4343400" cy="2895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8568952" cy="2520280"/>
          </a:xfrm>
        </p:spPr>
        <p:txBody>
          <a:bodyPr>
            <a:normAutofit/>
          </a:bodyPr>
          <a:lstStyle/>
          <a:p>
            <a:r>
              <a:rPr lang="ru-RU" sz="2400" b="1" dirty="0"/>
              <a:t>Гитлеровские подлодки топили все суда, шедшие </a:t>
            </a:r>
            <a:r>
              <a:rPr lang="ru-RU" sz="2400" b="1" dirty="0" smtClean="0"/>
              <a:t>                к </a:t>
            </a:r>
            <a:r>
              <a:rPr lang="ru-RU" sz="2400" b="1" dirty="0"/>
              <a:t>Кольскому полуострову. Они нападали на суда конвоя наших союзников. После торпедирования фашистские лодки всплывали и расстреливали шлюпки и оставшихся </a:t>
            </a:r>
            <a:r>
              <a:rPr lang="ru-RU" sz="2400" b="1" dirty="0" smtClean="0"/>
              <a:t> </a:t>
            </a:r>
            <a:r>
              <a:rPr lang="ru-RU" sz="2400" b="1" dirty="0"/>
              <a:t>в живых людей.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424936" cy="1080120"/>
          </a:xfrm>
        </p:spPr>
        <p:txBody>
          <a:bodyPr/>
          <a:lstStyle/>
          <a:p>
            <a:r>
              <a:rPr lang="ru-RU" sz="2000" b="1" dirty="0"/>
              <a:t>Памятник участникам полярных конвоев.                                                                  Сквер кинотеатра «Родина»</a:t>
            </a:r>
          </a:p>
        </p:txBody>
      </p:sp>
    </p:spTree>
    <p:extLst>
      <p:ext uri="{BB962C8B-B14F-4D97-AF65-F5344CB8AC3E}">
        <p14:creationId xmlns:p14="http://schemas.microsoft.com/office/powerpoint/2010/main" val="22035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645"/>
            <a:ext cx="8280920" cy="313407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b="1" dirty="0"/>
              <a:t>Город-солдат, город-труженик Мурманск стал неприступной крепостью </a:t>
            </a:r>
            <a:r>
              <a:rPr lang="ru-RU" b="1" dirty="0" smtClean="0"/>
              <a:t> </a:t>
            </a:r>
            <a:r>
              <a:rPr lang="ru-RU" b="1" dirty="0"/>
              <a:t>на Севере. </a:t>
            </a:r>
            <a:r>
              <a:rPr lang="ru-RU" b="1" dirty="0" smtClean="0"/>
              <a:t>                                  Он </a:t>
            </a:r>
            <a:r>
              <a:rPr lang="ru-RU" b="1" dirty="0"/>
              <a:t>парализовал ударные силы врага и стойко и надежно держал государственную границу. </a:t>
            </a:r>
            <a:r>
              <a:rPr lang="ru-RU" b="1" dirty="0" smtClean="0"/>
              <a:t>                  Немцы </a:t>
            </a:r>
            <a:r>
              <a:rPr lang="ru-RU" b="1" dirty="0"/>
              <a:t>потеряли в Заполярье около 100 тысяч солдат и офицеров, почти 2000 самолетов, более 800 боевых и транспортных судов.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28926"/>
            <a:ext cx="4407083" cy="294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83568" y="5661248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/>
              <a:t>Памятник труженикам военного Мурманска.                                                        Зелёный мыс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37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367240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200" b="1" dirty="0"/>
              <a:t>29 июня 1941 </a:t>
            </a:r>
            <a:r>
              <a:rPr lang="ru-RU" sz="3200" b="1" dirty="0" smtClean="0"/>
              <a:t>года </a:t>
            </a:r>
            <a:r>
              <a:rPr lang="ru-RU" sz="3200" b="1" dirty="0"/>
              <a:t>немецкие </a:t>
            </a:r>
            <a:r>
              <a:rPr lang="ru-RU" sz="3200" b="1" dirty="0" smtClean="0"/>
              <a:t>войска</a:t>
            </a:r>
            <a:r>
              <a:rPr lang="ru-RU" sz="3200" b="1" dirty="0"/>
              <a:t>, имея двойное превосходство </a:t>
            </a:r>
            <a:r>
              <a:rPr lang="ru-RU" sz="3200" b="1" dirty="0" smtClean="0"/>
              <a:t>в </a:t>
            </a:r>
            <a:r>
              <a:rPr lang="ru-RU" sz="3200" b="1" dirty="0"/>
              <a:t>пехоте </a:t>
            </a:r>
            <a:r>
              <a:rPr lang="ru-RU" sz="3200" b="1" dirty="0" smtClean="0"/>
              <a:t>                  и </a:t>
            </a:r>
            <a:r>
              <a:rPr lang="ru-RU" sz="3200" b="1" dirty="0"/>
              <a:t>огневых средствах </a:t>
            </a:r>
            <a:r>
              <a:rPr lang="ru-RU" sz="3200" b="1" dirty="0" smtClean="0"/>
              <a:t> и </a:t>
            </a:r>
            <a:r>
              <a:rPr lang="ru-RU" sz="3200" b="1" dirty="0"/>
              <a:t>почти четырёхкратное — </a:t>
            </a:r>
            <a:r>
              <a:rPr lang="ru-RU" sz="3200" b="1" dirty="0" smtClean="0"/>
              <a:t> в </a:t>
            </a:r>
            <a:r>
              <a:rPr lang="ru-RU" sz="3200" b="1" dirty="0"/>
              <a:t>авиации, нанесли удар </a:t>
            </a:r>
            <a:r>
              <a:rPr lang="ru-RU" sz="3200" b="1" dirty="0" smtClean="0"/>
              <a:t>на </a:t>
            </a:r>
            <a:r>
              <a:rPr lang="ru-RU" sz="3200" b="1" dirty="0"/>
              <a:t>Мурманском направлении </a:t>
            </a:r>
            <a:r>
              <a:rPr lang="ru-RU" sz="3200" b="1" dirty="0" smtClean="0"/>
              <a:t>             по </a:t>
            </a:r>
            <a:r>
              <a:rPr lang="ru-RU" sz="3200" b="1" dirty="0"/>
              <a:t>линии государственной границы.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http://botinok.co.il/sites/default/files/images/374a5bfb2a5ba1337ac10c786d4455fa_%D0%A5-125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491" y="3717032"/>
            <a:ext cx="4121383" cy="277499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Рисунок 10" descr="http://www.war.culture51.ru/img/photoimages/2_78f30b31b22e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90574"/>
            <a:ext cx="4108430" cy="263098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039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66"/>
            <a:ext cx="8568952" cy="2985686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b="1" dirty="0"/>
              <a:t>Дислоцированная в Заполярье </a:t>
            </a:r>
            <a:r>
              <a:rPr lang="ru-RU" sz="2800" b="1" dirty="0" smtClean="0"/>
              <a:t> 150-тысячная </a:t>
            </a:r>
            <a:r>
              <a:rPr lang="ru-RU" sz="2800" b="1" dirty="0"/>
              <a:t>германская армия имела директиву Гитлера: захватить город </a:t>
            </a:r>
            <a:r>
              <a:rPr lang="ru-RU" sz="2800" b="1" dirty="0" smtClean="0"/>
              <a:t>  и </a:t>
            </a:r>
            <a:r>
              <a:rPr lang="ru-RU" sz="2800" b="1" dirty="0"/>
              <a:t>мурманский порт, </a:t>
            </a:r>
            <a:r>
              <a:rPr lang="ru-RU" sz="2800" b="1" dirty="0" smtClean="0"/>
              <a:t>              через </a:t>
            </a:r>
            <a:r>
              <a:rPr lang="ru-RU" sz="2800" b="1" dirty="0"/>
              <a:t>который шли </a:t>
            </a:r>
            <a:r>
              <a:rPr lang="ru-RU" sz="2800" b="1" dirty="0" smtClean="0"/>
              <a:t>грузы из </a:t>
            </a:r>
            <a:r>
              <a:rPr lang="ru-RU" sz="2800" b="1" dirty="0"/>
              <a:t>стран-союзниц для снабжения страны и армии по ленд-лизу.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43465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51520" y="4876800"/>
            <a:ext cx="8784976" cy="1792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/>
              <a:t>Памятник в честь боевого содружества стран антигитлеровской коалиции в годы Великой Отечественной войны.                                                                          </a:t>
            </a:r>
            <a:r>
              <a:rPr lang="ru-RU" sz="2000" b="1" i="1" dirty="0" smtClean="0"/>
              <a:t>Улица Челюскинцев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605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685801"/>
            <a:ext cx="8352928" cy="209512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b="1" dirty="0"/>
              <a:t>Однако пограничники, воины 14-й армии и моряки Северного флота оказали упорное сопротивление превосходящему </a:t>
            </a:r>
            <a:r>
              <a:rPr lang="ru-RU" sz="2800" b="1" dirty="0" smtClean="0"/>
              <a:t>                               в </a:t>
            </a:r>
            <a:r>
              <a:rPr lang="ru-RU" sz="2800" b="1" dirty="0"/>
              <a:t>численности противнику, умело используя особенности рельефа </a:t>
            </a:r>
            <a:r>
              <a:rPr lang="ru-RU" sz="2800" b="1" dirty="0" smtClean="0"/>
              <a:t>местности                            </a:t>
            </a:r>
            <a:r>
              <a:rPr lang="ru-RU" sz="2800" b="1" dirty="0"/>
              <a:t>(сопки, неровности, валуны).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3667927"/>
            <a:ext cx="3851473" cy="289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530" y="3284985"/>
            <a:ext cx="4364863" cy="327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7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685801"/>
            <a:ext cx="8352928" cy="209512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b="1" dirty="0"/>
              <a:t>Немецкие войска стремились захватить город, имеющий стратегическое значение, однако прифронтовой Мурманск более сорока месяцев сдерживал натиск врага </a:t>
            </a:r>
            <a:r>
              <a:rPr lang="ru-RU" sz="2800" b="1" dirty="0" smtClean="0"/>
              <a:t>                с </a:t>
            </a:r>
            <a:r>
              <a:rPr lang="ru-RU" sz="2800" b="1" dirty="0"/>
              <a:t>суши и с воздуха.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71" y="3501008"/>
            <a:ext cx="4004466" cy="28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062" y="2537131"/>
            <a:ext cx="3973469" cy="298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685801"/>
            <a:ext cx="8352928" cy="209512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b="1" dirty="0"/>
              <a:t>По расчетам немецкого командования, Мурманск должен быть взят </a:t>
            </a:r>
            <a:r>
              <a:rPr lang="ru-RU" sz="2800" b="1" dirty="0" smtClean="0"/>
              <a:t>за </a:t>
            </a:r>
            <a:r>
              <a:rPr lang="ru-RU" sz="2800" b="1" dirty="0"/>
              <a:t>несколько суток. Дважды - в июле и сентябре - немецкие войска предпринимали генеральное наступление на Мурманск, однако оба наступления провалились.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win.opentown.ru/1/news/16774/i-bb8da470d5c5723035509e7efe27a4d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127857"/>
            <a:ext cx="5812790" cy="35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4883224" cy="325690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64088" y="685801"/>
            <a:ext cx="3384376" cy="3429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Насмерть встали </a:t>
            </a:r>
            <a:r>
              <a:rPr lang="ru-RU" sz="2400" b="1" dirty="0" smtClean="0"/>
              <a:t>                       у </a:t>
            </a:r>
            <a:r>
              <a:rPr lang="ru-RU" sz="2400" b="1" dirty="0"/>
              <a:t>дороги, </a:t>
            </a:r>
            <a:r>
              <a:rPr lang="ru-RU" sz="2400" b="1" dirty="0" smtClean="0"/>
              <a:t>ведущей                  </a:t>
            </a:r>
            <a:r>
              <a:rPr lang="ru-RU" sz="2400" b="1" dirty="0"/>
              <a:t>к Мурманску, артиллеристы 6-й комсомольской батареи во главе </a:t>
            </a:r>
            <a:r>
              <a:rPr lang="ru-RU" sz="2400" b="1" dirty="0" smtClean="0"/>
              <a:t>                       с </a:t>
            </a:r>
            <a:r>
              <a:rPr lang="ru-RU" sz="2400" b="1" dirty="0"/>
              <a:t>лейтенантом Григорием Лысенко.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876800"/>
            <a:ext cx="8496944" cy="1576536"/>
          </a:xfrm>
        </p:spPr>
        <p:txBody>
          <a:bodyPr/>
          <a:lstStyle/>
          <a:p>
            <a:r>
              <a:rPr lang="ru-RU" sz="2000" b="1" dirty="0"/>
              <a:t>Памятник воинам 6-ой Героической комсомольской батареи.                             </a:t>
            </a:r>
            <a:r>
              <a:rPr lang="ru-RU" sz="2000" b="1" dirty="0" smtClean="0"/>
              <a:t>                                                           </a:t>
            </a:r>
            <a:r>
              <a:rPr lang="ru-RU" sz="2000" b="1" i="1" dirty="0" smtClean="0"/>
              <a:t>Проспект </a:t>
            </a:r>
            <a:r>
              <a:rPr lang="ru-RU" sz="2000" b="1" i="1" dirty="0"/>
              <a:t>Ленина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56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356992"/>
            <a:ext cx="3816424" cy="25542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260649"/>
            <a:ext cx="8856984" cy="32403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/>
              <a:t>Представляет собой долговременную огневую точку, облицованную тёмно-красным </a:t>
            </a:r>
            <a:r>
              <a:rPr lang="ru-RU" sz="2400" b="1" dirty="0" smtClean="0"/>
              <a:t>гранитом</a:t>
            </a:r>
            <a:r>
              <a:rPr lang="ru-RU" sz="2400" b="1" dirty="0"/>
              <a:t>.</a:t>
            </a:r>
            <a:r>
              <a:rPr lang="ru-RU" sz="2400" b="1" dirty="0" smtClean="0"/>
              <a:t> </a:t>
            </a:r>
            <a:r>
              <a:rPr lang="ru-RU" sz="2400" b="1" dirty="0"/>
              <a:t>Изображение </a:t>
            </a:r>
            <a:r>
              <a:rPr lang="ru-RU" sz="2400" b="1" dirty="0" err="1"/>
              <a:t>ДОТа</a:t>
            </a:r>
            <a:r>
              <a:rPr lang="ru-RU" sz="2400" b="1" dirty="0"/>
              <a:t> символично, ведь именно эти сооружения, зачастую под вражеским обстрелом, возводили военные строители.</a:t>
            </a:r>
          </a:p>
          <a:p>
            <a:pPr algn="ctr"/>
            <a:r>
              <a:rPr lang="ru-RU" sz="2400" b="1" dirty="0"/>
              <a:t>Местом для памятника стала точка, где</a:t>
            </a:r>
            <a:r>
              <a:rPr lang="ru-RU" sz="2400" b="1" dirty="0" smtClean="0"/>
              <a:t>,                                         по </a:t>
            </a:r>
            <a:r>
              <a:rPr lang="ru-RU" sz="2400" b="1" dirty="0"/>
              <a:t>воспоминаниям </a:t>
            </a:r>
            <a:r>
              <a:rPr lang="ru-RU" sz="2400" b="1" dirty="0" smtClean="0"/>
              <a:t>ветеранов </a:t>
            </a:r>
            <a:r>
              <a:rPr lang="ru-RU" sz="2400" b="1" dirty="0"/>
              <a:t>в 1941 году формировались отряды добровольцев, на которых легла вся ответственность за восстановление города.</a:t>
            </a:r>
            <a:r>
              <a:rPr lang="ru-RU" dirty="0">
                <a:effectLst/>
              </a:rPr>
              <a:t> 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876800"/>
            <a:ext cx="8568952" cy="1720552"/>
          </a:xfrm>
        </p:spPr>
        <p:txBody>
          <a:bodyPr/>
          <a:lstStyle/>
          <a:p>
            <a:r>
              <a:rPr lang="ru-RU" sz="2000" b="1" dirty="0"/>
              <a:t>Памятник «В честь строителей, погибших в 1941—1945 годах».                      </a:t>
            </a:r>
            <a:r>
              <a:rPr lang="ru-RU" sz="2000" b="1" dirty="0" smtClean="0"/>
              <a:t>                                                                         Улица </a:t>
            </a:r>
            <a:r>
              <a:rPr lang="ru-RU" sz="2000" b="1" dirty="0"/>
              <a:t>Профсоюзов</a:t>
            </a:r>
          </a:p>
        </p:txBody>
      </p:sp>
    </p:spTree>
    <p:extLst>
      <p:ext uri="{BB962C8B-B14F-4D97-AF65-F5344CB8AC3E}">
        <p14:creationId xmlns:p14="http://schemas.microsoft.com/office/powerpoint/2010/main" val="4471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141</TotalTime>
  <Words>771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МУРМАНСК ВОЕННЫЙ</vt:lpstr>
      <vt:lpstr>Указ Президиума ВС СССР от 06.05.1985 N 2367-XI  О присвоении городу Мурманску почетного звания «Город-Герой»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воинам 6-ой Героической комсомольской батареи.                                                                                        Проспект Ленина</vt:lpstr>
      <vt:lpstr>Памятник «В честь строителей, погибших в 1941—1945 годах».                                                                                               Улица Профсоюзов</vt:lpstr>
      <vt:lpstr>Памятник сотрудникам  мурманской милиции, погибшим на фронтах Великой Отечественной войны  и в мирное время.                                                                                         Проспект Ленина</vt:lpstr>
      <vt:lpstr>Памятный знак в честь воинов Полярной дивизии.                                                Проспект Ленина</vt:lpstr>
      <vt:lpstr>Памятник А. Ф. Бредову.                                                                                         Проспект Ленина</vt:lpstr>
      <vt:lpstr>Презентация PowerPoint</vt:lpstr>
      <vt:lpstr>Обелиск рыбакам и кораблям тралового флота,                               погибшим в годы Великой Отечественной войны. Улица Шмидта</vt:lpstr>
      <vt:lpstr>Мемориал воинам I корпуса противовоздушной обороны.                                                                                              Абрам-Мыс</vt:lpstr>
      <vt:lpstr>Презентация PowerPoint</vt:lpstr>
      <vt:lpstr>Памятный знак «Героям североморцам,                                            погибшим в годы Великой Отечественной войны».                                                                                                 Проспект Героев Североморцев</vt:lpstr>
      <vt:lpstr>Памятный знак портовикам,                                                                       погибшим в годы Великой Отечественной войны.                                                                                                                             Сквер у морского вокзала</vt:lpstr>
      <vt:lpstr>Мемориальная доска погибшим железнодорожникам.                          Железнодорожный вокзал</vt:lpstr>
      <vt:lpstr>Памятник участникам полярных конвоев.                                                                  Сквер кинотеатра «Родина»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МУРМАНСК ВОЕННЫЙ</dc:title>
  <dc:creator>Каб 15</dc:creator>
  <cp:lastModifiedBy>Каб 15</cp:lastModifiedBy>
  <cp:revision>20</cp:revision>
  <dcterms:created xsi:type="dcterms:W3CDTF">2015-02-28T19:21:06Z</dcterms:created>
  <dcterms:modified xsi:type="dcterms:W3CDTF">2015-06-16T19:36:31Z</dcterms:modified>
</cp:coreProperties>
</file>