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8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Готовимся к ЕГЭ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7 задание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Нарушение синтаксических норм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5</a:t>
            </a:r>
            <a:r>
              <a:rPr lang="ru-RU" dirty="0" smtClean="0"/>
              <a:t>) Недопустимо, чтобы части двойных союзов </a:t>
            </a:r>
            <a:r>
              <a:rPr lang="ru-RU" b="1" i="1" dirty="0" smtClean="0"/>
              <a:t>не только</a:t>
            </a:r>
            <a:r>
              <a:rPr lang="ru-RU" b="1" i="1" dirty="0" smtClean="0"/>
              <a:t>.., </a:t>
            </a:r>
            <a:r>
              <a:rPr lang="ru-RU" b="1" i="1" dirty="0" smtClean="0"/>
              <a:t>но и …;  как …, так и …</a:t>
            </a:r>
            <a:r>
              <a:rPr lang="ru-RU" dirty="0" smtClean="0"/>
              <a:t> связывали разные понятия (части двойного союза должны соединять только однородные члены, выраженные словами одной части речи  отвечающие на один и тот же вопрос.)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тему войны созданы </a:t>
            </a:r>
            <a:r>
              <a:rPr lang="ru-RU" b="1" i="1" dirty="0" smtClean="0"/>
              <a:t>не только кинофильмы, но и поставлены</a:t>
            </a:r>
            <a:r>
              <a:rPr lang="ru-RU" dirty="0" smtClean="0"/>
              <a:t> замечательные спектакли. 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Правильно:</a:t>
            </a:r>
            <a:r>
              <a:rPr lang="ru-RU" dirty="0" smtClean="0"/>
              <a:t> На тему войны не только созданы </a:t>
            </a:r>
            <a:r>
              <a:rPr lang="ru-RU" dirty="0" smtClean="0"/>
              <a:t>кинофильмы, но </a:t>
            </a:r>
            <a:r>
              <a:rPr lang="ru-RU" dirty="0" smtClean="0"/>
              <a:t>и поставлены замечательные спектакли.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Ошибка</a:t>
            </a:r>
            <a:r>
              <a:rPr lang="ru-RU" b="1" dirty="0" smtClean="0">
                <a:solidFill>
                  <a:srgbClr val="C00000"/>
                </a:solidFill>
              </a:rPr>
              <a:t>: </a:t>
            </a:r>
            <a:r>
              <a:rPr lang="ru-RU" dirty="0" smtClean="0"/>
              <a:t>Для нас </a:t>
            </a:r>
            <a:r>
              <a:rPr lang="ru-RU" b="1" dirty="0" smtClean="0"/>
              <a:t>как интересен </a:t>
            </a:r>
            <a:r>
              <a:rPr lang="ru-RU" dirty="0" smtClean="0"/>
              <a:t>образ </a:t>
            </a:r>
            <a:r>
              <a:rPr lang="ru-RU" dirty="0" smtClean="0"/>
              <a:t>Раскольникова, </a:t>
            </a:r>
            <a:r>
              <a:rPr lang="ru-RU" b="1" dirty="0" smtClean="0"/>
              <a:t>так и образ </a:t>
            </a:r>
            <a:r>
              <a:rPr lang="ru-RU" dirty="0" smtClean="0"/>
              <a:t>Сони Мармеладовой.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Правильно:</a:t>
            </a:r>
            <a:r>
              <a:rPr lang="ru-RU" dirty="0" smtClean="0"/>
              <a:t> Для нас интересен </a:t>
            </a:r>
            <a:r>
              <a:rPr lang="ru-RU" b="1" i="1" dirty="0" smtClean="0"/>
              <a:t>как образ</a:t>
            </a:r>
            <a:r>
              <a:rPr lang="ru-RU" dirty="0" smtClean="0"/>
              <a:t> Раскольникова, </a:t>
            </a:r>
            <a:r>
              <a:rPr lang="ru-RU" b="1" i="1" dirty="0" smtClean="0"/>
              <a:t>так и образ</a:t>
            </a:r>
            <a:r>
              <a:rPr lang="ru-RU" dirty="0" smtClean="0"/>
              <a:t> Сони Мармеладовой.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6) Однородные члены, следующие за обобщающим словом, должны стоять в том же падеже, что и обобщающее слово: 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Автор наделяет Кутузова редкими душевными качествами: справедливость, благородство, простота. 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Правильно:</a:t>
            </a:r>
            <a:r>
              <a:rPr lang="ru-RU" dirty="0" smtClean="0"/>
              <a:t> Автор наделяет Кутузова (ЧЕМ?) редкими душевными качествами: (ЧЕМ ИМЕННО?) справедливостью, благородством, простотой.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7) Нельзя при перечислении однородных членов опускать разные предлоги:</a:t>
            </a:r>
            <a:br>
              <a:rPr lang="ru-RU" dirty="0" smtClean="0"/>
            </a:br>
            <a:r>
              <a:rPr lang="ru-RU" dirty="0" smtClean="0"/>
              <a:t>Толпы людей были повсюду: на улицах, площадях, скверах. </a:t>
            </a:r>
          </a:p>
          <a:p>
            <a:pPr>
              <a:buNone/>
            </a:pPr>
            <a:r>
              <a:rPr lang="ru-RU" dirty="0" smtClean="0"/>
              <a:t>Турфирмы  сегодня предлагают вам побывать в Греции, Испании, Финляндии и Кипре. </a:t>
            </a:r>
          </a:p>
          <a:p>
            <a:pPr>
              <a:buNone/>
            </a:pPr>
            <a:r>
              <a:rPr lang="ru-RU" dirty="0" smtClean="0"/>
              <a:t>(перед словом «скверах» необходимо добавить предлог «в», так как это слово не употребляется с предлогом «на», а перед «Кипре» предлог «на» необходим.)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Неправильное употребление причастных оборотов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Нельзя помещать определяемое слово внутрь причастного оборота. Причастный оборот должен полностью стоять до или после определяемого слова и не должен разрываться им на части: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Приехавшие </a:t>
            </a:r>
            <a:r>
              <a:rPr lang="ru-RU" b="1" i="1" dirty="0" smtClean="0"/>
              <a:t>делегаты</a:t>
            </a:r>
            <a:r>
              <a:rPr lang="ru-RU" dirty="0" smtClean="0"/>
              <a:t> на съезд должны зарегистрироваться.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Правильно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b="1" dirty="0" smtClean="0"/>
              <a:t>Делегаты</a:t>
            </a:r>
            <a:r>
              <a:rPr lang="ru-RU" dirty="0" smtClean="0"/>
              <a:t>, </a:t>
            </a:r>
            <a:r>
              <a:rPr lang="ru-RU" dirty="0" smtClean="0"/>
              <a:t>\приехавшие </a:t>
            </a:r>
            <a:r>
              <a:rPr lang="ru-RU" dirty="0" smtClean="0"/>
              <a:t>на </a:t>
            </a:r>
            <a:r>
              <a:rPr lang="ru-RU" dirty="0" err="1" smtClean="0"/>
              <a:t>съезд\</a:t>
            </a:r>
            <a:r>
              <a:rPr lang="ru-RU" dirty="0" smtClean="0"/>
              <a:t>, </a:t>
            </a:r>
            <a:r>
              <a:rPr lang="ru-RU" dirty="0" smtClean="0"/>
              <a:t>должны зарегистрироваться.</a:t>
            </a:r>
            <a:br>
              <a:rPr lang="ru-RU" dirty="0" smtClean="0"/>
            </a:br>
            <a:r>
              <a:rPr lang="ru-RU" dirty="0" smtClean="0"/>
              <a:t>                                     или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\Приехавшие </a:t>
            </a:r>
            <a:r>
              <a:rPr lang="ru-RU" dirty="0" smtClean="0"/>
              <a:t>на </a:t>
            </a:r>
            <a:r>
              <a:rPr lang="ru-RU" dirty="0" err="1" smtClean="0"/>
              <a:t>съезд\</a:t>
            </a:r>
            <a:r>
              <a:rPr lang="ru-RU" dirty="0" smtClean="0"/>
              <a:t> </a:t>
            </a:r>
            <a:r>
              <a:rPr lang="ru-RU" b="1" dirty="0" smtClean="0"/>
              <a:t>делегаты</a:t>
            </a:r>
            <a:r>
              <a:rPr lang="ru-RU" dirty="0" smtClean="0"/>
              <a:t> должны зарегистрироваться.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Узкая дорожка была покрыта </a:t>
            </a:r>
            <a:r>
              <a:rPr lang="ru-RU" dirty="0" smtClean="0"/>
              <a:t>\проваливающимся </a:t>
            </a:r>
            <a:r>
              <a:rPr lang="ru-RU" b="1" dirty="0" smtClean="0"/>
              <a:t>снегом</a:t>
            </a:r>
            <a:r>
              <a:rPr lang="ru-RU" dirty="0" smtClean="0"/>
              <a:t> под </a:t>
            </a:r>
            <a:r>
              <a:rPr lang="ru-RU" dirty="0" err="1" smtClean="0"/>
              <a:t>ногами\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Мне было поручено уничтожить </a:t>
            </a:r>
            <a:r>
              <a:rPr lang="ru-RU" dirty="0" smtClean="0"/>
              <a:t>\засевшего </a:t>
            </a:r>
            <a:r>
              <a:rPr lang="ru-RU" b="1" dirty="0" smtClean="0"/>
              <a:t>снайпера</a:t>
            </a:r>
            <a:r>
              <a:rPr lang="ru-RU" dirty="0" smtClean="0"/>
              <a:t> на </a:t>
            </a:r>
            <a:r>
              <a:rPr lang="ru-RU" dirty="0" err="1" smtClean="0"/>
              <a:t>дереве\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2) Нельзя, чтобы определяемое слово и причастие были употреблены в </a:t>
            </a:r>
            <a:r>
              <a:rPr lang="ru-RU" dirty="0" smtClean="0"/>
              <a:t>разном </a:t>
            </a:r>
            <a:r>
              <a:rPr lang="ru-RU" dirty="0" smtClean="0"/>
              <a:t>роде, числе и падеже:</a:t>
            </a:r>
            <a:br>
              <a:rPr lang="ru-RU" dirty="0" smtClean="0"/>
            </a:br>
            <a:r>
              <a:rPr lang="ru-RU" i="1" u="sng" dirty="0" smtClean="0"/>
              <a:t>Одно из чудес</a:t>
            </a:r>
            <a:r>
              <a:rPr lang="ru-RU" dirty="0" smtClean="0"/>
              <a:t> на Курильской гряде, </a:t>
            </a:r>
            <a:r>
              <a:rPr lang="ru-RU" i="1" u="sng" dirty="0" smtClean="0"/>
              <a:t>привлекающих</a:t>
            </a:r>
            <a:r>
              <a:rPr lang="ru-RU" dirty="0" smtClean="0"/>
              <a:t> туристов со всего света, связано с гейзерами и вулканами.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Главное слово в словосочетании «Одно» стоит в И.п., а причастие в Р.п. Такого быть не должно!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u="sng" dirty="0" smtClean="0"/>
              <a:t>Не забывайте: </a:t>
            </a:r>
            <a:r>
              <a:rPr lang="ru-RU" dirty="0" smtClean="0"/>
              <a:t>причастие и определяемое слово должны быть согласованы в роде, числе и падеже. Это проверяется по вопросу, заданному от определяемого слова к причастию. </a:t>
            </a:r>
          </a:p>
          <a:p>
            <a:pPr>
              <a:buNone/>
            </a:pPr>
            <a:r>
              <a:rPr lang="ru-RU" dirty="0" smtClean="0"/>
              <a:t>    На эту </a:t>
            </a:r>
            <a:r>
              <a:rPr lang="ru-RU" b="1" i="1" dirty="0" smtClean="0">
                <a:solidFill>
                  <a:srgbClr val="C00000"/>
                </a:solidFill>
              </a:rPr>
              <a:t>тропу</a:t>
            </a:r>
            <a:r>
              <a:rPr lang="ru-RU" dirty="0" smtClean="0"/>
              <a:t>, /</a:t>
            </a:r>
            <a:r>
              <a:rPr lang="ru-RU" b="1" i="1" dirty="0" smtClean="0"/>
              <a:t>ведущую круто в гору</a:t>
            </a:r>
            <a:r>
              <a:rPr lang="ru-RU" dirty="0" smtClean="0"/>
              <a:t>/, похоже, не ступала нога человеческая…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Тропу (какую?) ведущую  (В.п., ед.ч., ж.р.)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3) Нельзя употреблять в предложении причастный оборот после имени существительного, которое не является определяемым словом для этого причастного оборота: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> </a:t>
            </a:r>
            <a:r>
              <a:rPr lang="ru-RU" b="1" dirty="0" smtClean="0"/>
              <a:t>Лес</a:t>
            </a:r>
            <a:r>
              <a:rPr lang="ru-RU" dirty="0" smtClean="0"/>
              <a:t> тянется с севера на юг, </a:t>
            </a:r>
            <a:r>
              <a:rPr lang="ru-RU" dirty="0" smtClean="0"/>
              <a:t>\состоящий </a:t>
            </a:r>
            <a:r>
              <a:rPr lang="ru-RU" dirty="0" smtClean="0"/>
              <a:t>в основном из хвойных </a:t>
            </a:r>
            <a:r>
              <a:rPr lang="ru-RU" dirty="0" err="1" smtClean="0"/>
              <a:t>деревьев\</a:t>
            </a:r>
            <a:r>
              <a:rPr lang="ru-RU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Правильно:</a:t>
            </a:r>
            <a:r>
              <a:rPr lang="ru-RU" dirty="0" smtClean="0"/>
              <a:t> </a:t>
            </a:r>
            <a:r>
              <a:rPr lang="ru-RU" b="1" dirty="0" smtClean="0"/>
              <a:t>Лес</a:t>
            </a:r>
            <a:r>
              <a:rPr lang="ru-RU" dirty="0" smtClean="0"/>
              <a:t>, </a:t>
            </a:r>
            <a:r>
              <a:rPr lang="ru-RU" dirty="0" smtClean="0"/>
              <a:t>\состоящий </a:t>
            </a:r>
            <a:r>
              <a:rPr lang="ru-RU" dirty="0" smtClean="0"/>
              <a:t>в основном из хвойных </a:t>
            </a:r>
            <a:r>
              <a:rPr lang="ru-RU" dirty="0" err="1" smtClean="0"/>
              <a:t>деревьев\</a:t>
            </a:r>
            <a:r>
              <a:rPr lang="ru-RU" dirty="0" smtClean="0"/>
              <a:t>, </a:t>
            </a:r>
            <a:r>
              <a:rPr lang="ru-RU" dirty="0" smtClean="0"/>
              <a:t>тянется с севера на юг.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643998" cy="4889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Нарушение построения предложения с несогласованным приложением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dirty="0" smtClean="0"/>
              <a:t>(неправильное употребление в предложении имен собственных, заключенных в кавычки  и представляющих собой название литературных произведений, газет, журналов, кинофильмов, телепередач и т.д.)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Ошибка в построении  предложения с однородными членами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1)</a:t>
            </a:r>
            <a:r>
              <a:rPr lang="ru-RU" dirty="0" smtClean="0"/>
              <a:t> Нельзя в одном предложении соединять при помощи союза </a:t>
            </a:r>
            <a:r>
              <a:rPr lang="ru-RU" b="1" dirty="0" smtClean="0"/>
              <a:t>И</a:t>
            </a:r>
            <a:r>
              <a:rPr lang="ru-RU" dirty="0" smtClean="0"/>
              <a:t> причастный оборот и придаточное определительное, начинающее со слов КОТОРЫЙ, КОТОРАЯ, КОТОРОЕ…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> Девушка</a:t>
            </a:r>
            <a:r>
              <a:rPr lang="ru-RU" dirty="0" smtClean="0"/>
              <a:t>, сидевшая у </a:t>
            </a:r>
            <a:r>
              <a:rPr lang="ru-RU" dirty="0" smtClean="0"/>
              <a:t>окна </a:t>
            </a:r>
            <a:r>
              <a:rPr lang="ru-RU" dirty="0" smtClean="0"/>
              <a:t>и которая хорошо пела, запомнилась всем.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1) Запомните: название произведения, заключенное в кавычки и данное после родового слова (роман, повесть, ода, стихотворение, картина, журнал, газета, телепрограмма и т.д.), должно стоять в форме именительного падежа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 оде</a:t>
            </a:r>
            <a:r>
              <a:rPr lang="ru-RU" dirty="0" smtClean="0"/>
              <a:t> А.С.Пушкина </a:t>
            </a:r>
            <a:r>
              <a:rPr lang="ru-RU" b="1" dirty="0" smtClean="0"/>
              <a:t>«Вольность»</a:t>
            </a:r>
            <a:r>
              <a:rPr lang="ru-RU" dirty="0" smtClean="0"/>
              <a:t> поднимается тема свободы. 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> В оде «Вольности» А.С.Пушкина поднимается  тема свободы.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2) название, заключенное в кавычки и данное БЕЗ родового слова (роман, повесть, ода, стихотворение, картина, журнал, газета, телепрограмма и т.д.), изменяется по </a:t>
            </a:r>
            <a:r>
              <a:rPr lang="ru-RU" dirty="0" smtClean="0"/>
              <a:t>падежам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Правильно: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b="1" dirty="0" smtClean="0"/>
              <a:t>«Войне и мире»</a:t>
            </a:r>
            <a:r>
              <a:rPr lang="ru-RU" dirty="0" smtClean="0"/>
              <a:t> действует свыше пятисот персонажей.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Автор </a:t>
            </a:r>
            <a:r>
              <a:rPr lang="ru-RU" b="1" dirty="0" smtClean="0"/>
              <a:t>«Слова о полку Игореве»</a:t>
            </a:r>
            <a:r>
              <a:rPr lang="ru-RU" dirty="0" smtClean="0"/>
              <a:t> является подлинным знатоком русской природы.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Журнал «Природу» мы выписываем несколько лет.</a:t>
            </a:r>
            <a:br>
              <a:rPr lang="ru-RU" dirty="0" smtClean="0"/>
            </a:br>
            <a:r>
              <a:rPr lang="ru-RU" dirty="0" smtClean="0"/>
              <a:t>В торговом комплексе «Юбилейном» будет открыта секция электротоваров.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8461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Неправильное употребление падежной формы существительного с предлогом.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>1</a:t>
            </a:r>
            <a:r>
              <a:rPr lang="ru-RU" dirty="0" smtClean="0"/>
              <a:t>) После предлогов БЛАГОДАРЯ, СОГЛАСНО, ВОПРЕКИ, ПОДОБНО имена существительные употребляются только в форме дательного падежа (ЧЕМУ?) и ни в какой другой: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Ошибка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Настоящий </a:t>
            </a:r>
            <a:r>
              <a:rPr lang="ru-RU" dirty="0" smtClean="0"/>
              <a:t>успех может быть достигнут только </a:t>
            </a:r>
            <a:r>
              <a:rPr lang="ru-RU" b="1" dirty="0" smtClean="0"/>
              <a:t>благодаря</a:t>
            </a:r>
            <a:r>
              <a:rPr lang="ru-RU" dirty="0" smtClean="0"/>
              <a:t> настойчивости, целеустремленности и </a:t>
            </a:r>
            <a:r>
              <a:rPr lang="ru-RU" b="1" dirty="0" smtClean="0"/>
              <a:t>глубоких знаний</a:t>
            </a:r>
            <a:r>
              <a:rPr lang="ru-RU" dirty="0" smtClean="0"/>
              <a:t> человека.  </a:t>
            </a:r>
            <a:br>
              <a:rPr lang="ru-RU" dirty="0" smtClean="0"/>
            </a:br>
            <a:r>
              <a:rPr lang="ru-RU" dirty="0" smtClean="0"/>
              <a:t>Работу на проливе решено было вести,  </a:t>
            </a:r>
            <a:r>
              <a:rPr lang="ru-RU" b="1" dirty="0" smtClean="0"/>
              <a:t>вопреки установившихся правил</a:t>
            </a:r>
            <a:r>
              <a:rPr lang="ru-RU" dirty="0" smtClean="0"/>
              <a:t>,  не летом, а зимой.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Предлог </a:t>
            </a:r>
            <a:r>
              <a:rPr lang="ru-RU" b="1" dirty="0" smtClean="0"/>
              <a:t>БЛАГОДАРЯ</a:t>
            </a:r>
            <a:r>
              <a:rPr lang="ru-RU" dirty="0" smtClean="0"/>
              <a:t> употребляется только тогда, когда речь идёт о причинах, вызвавших положительный результат. Поэтому ошибочным считается употребление этого предлога с чем-то отрицательным: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Благодаря </a:t>
            </a:r>
            <a:r>
              <a:rPr lang="ru-RU" dirty="0" smtClean="0"/>
              <a:t>крушению поезда люди пострадали.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2) Предлог ПО в значении «после чего-либо» употребляется с именем существительным только в форме предложного падежа</a:t>
            </a:r>
            <a:r>
              <a:rPr lang="ru-RU" sz="4000" dirty="0" smtClean="0"/>
              <a:t>!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Ошибка: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По прибытию</a:t>
            </a:r>
            <a:r>
              <a:rPr lang="ru-RU" sz="4000" dirty="0" smtClean="0"/>
              <a:t> в Москву он почувствовал себя плохо. </a:t>
            </a:r>
            <a:br>
              <a:rPr lang="ru-RU" sz="4000" dirty="0" smtClean="0"/>
            </a:br>
            <a:r>
              <a:rPr lang="ru-RU" sz="4000" b="1" dirty="0" smtClean="0"/>
              <a:t>По приезду</a:t>
            </a:r>
            <a:r>
              <a:rPr lang="ru-RU" sz="4000" dirty="0" smtClean="0"/>
              <a:t> в Венецию я сразу посетил площадь святого Марка.</a:t>
            </a:r>
            <a:br>
              <a:rPr lang="ru-RU" sz="4000" dirty="0" smtClean="0"/>
            </a:br>
            <a:r>
              <a:rPr lang="ru-RU" sz="4000" b="1" dirty="0" smtClean="0"/>
              <a:t>По завершению</a:t>
            </a:r>
            <a:r>
              <a:rPr lang="ru-RU" sz="4000" dirty="0" smtClean="0"/>
              <a:t> строительства рабочие навели на стройке идеальный порядок.</a:t>
            </a:r>
            <a:br>
              <a:rPr lang="ru-RU" sz="4000" dirty="0" smtClean="0"/>
            </a:br>
            <a:r>
              <a:rPr lang="ru-RU" sz="4000" b="1" dirty="0" smtClean="0"/>
              <a:t>По окончанию</a:t>
            </a:r>
            <a:r>
              <a:rPr lang="ru-RU" sz="4000" dirty="0" smtClean="0"/>
              <a:t> курсов английского языка я получил сертификат.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 </a:t>
            </a:r>
            <a:r>
              <a:rPr lang="ru-RU" sz="4000" b="1" dirty="0" smtClean="0"/>
              <a:t>    </a:t>
            </a:r>
            <a:r>
              <a:rPr lang="ru-RU" sz="4000" b="1" dirty="0" smtClean="0">
                <a:solidFill>
                  <a:srgbClr val="C00000"/>
                </a:solidFill>
              </a:rPr>
              <a:t>Правильно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  <a:r>
              <a:rPr lang="ru-RU" sz="4000" dirty="0" smtClean="0"/>
              <a:t> по прибытии, по приезде, по завершении, по окончании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3) Части двойных союзов «не только…, но и…», «как…, так и…» являются постоянными. Нельзя заменять никакие слова в их составе!  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Созданы благоприятные условия </a:t>
            </a:r>
            <a:r>
              <a:rPr lang="ru-RU" b="1" i="1" dirty="0" smtClean="0"/>
              <a:t>не только</a:t>
            </a:r>
            <a:r>
              <a:rPr lang="ru-RU" dirty="0" smtClean="0"/>
              <a:t> для опубликования работ, </a:t>
            </a:r>
            <a:r>
              <a:rPr lang="ru-RU" b="1" i="1" dirty="0" smtClean="0"/>
              <a:t>а также</a:t>
            </a:r>
            <a:r>
              <a:rPr lang="ru-RU" dirty="0" smtClean="0"/>
              <a:t> для внедрения их в практику.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Сведения о смелых экспериментах в области генетики были получены </a:t>
            </a:r>
            <a:r>
              <a:rPr lang="ru-RU" b="1" i="1" dirty="0" smtClean="0"/>
              <a:t>как</a:t>
            </a:r>
            <a:r>
              <a:rPr lang="ru-RU" dirty="0" smtClean="0"/>
              <a:t> из официальных</a:t>
            </a:r>
            <a:r>
              <a:rPr lang="ru-RU" b="1" i="1" dirty="0" smtClean="0"/>
              <a:t>, а также</a:t>
            </a:r>
            <a:r>
              <a:rPr lang="ru-RU" dirty="0" smtClean="0"/>
              <a:t> из неофициальных источников.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Неправильное построение предложений с косвенной речью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Недопустимо, </a:t>
            </a:r>
            <a:r>
              <a:rPr lang="ru-RU" dirty="0" smtClean="0"/>
              <a:t>чтобы </a:t>
            </a:r>
            <a:r>
              <a:rPr lang="ru-RU" dirty="0" smtClean="0"/>
              <a:t>при использовании цитат в качестве придаточных изъяснительных в них  употреблялось личное местоимение «Я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> </a:t>
            </a:r>
            <a:r>
              <a:rPr lang="ru-RU" b="1" i="1" dirty="0" smtClean="0"/>
              <a:t>Короленко писал, что</a:t>
            </a:r>
            <a:r>
              <a:rPr lang="ru-RU" dirty="0" smtClean="0"/>
              <a:t> всегда «</a:t>
            </a:r>
            <a:r>
              <a:rPr lang="ru-RU" b="1" i="1" dirty="0" smtClean="0"/>
              <a:t>я</a:t>
            </a:r>
            <a:r>
              <a:rPr lang="ru-RU" dirty="0" smtClean="0"/>
              <a:t> видел в лице Чехова несомненную интеллигентность».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Правильно:</a:t>
            </a:r>
            <a:r>
              <a:rPr lang="ru-RU" dirty="0" smtClean="0"/>
              <a:t> Короленко </a:t>
            </a:r>
            <a:r>
              <a:rPr lang="ru-RU" b="1" i="1" dirty="0" smtClean="0"/>
              <a:t>писал, что он</a:t>
            </a:r>
            <a:r>
              <a:rPr lang="ru-RU" dirty="0" smtClean="0"/>
              <a:t> всегда «видел в лице Чехова несомненную интеллигентность».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Нарушение связи между подлежащим и сказуемым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СПП, построенных по модели «те, кто…», «все. кто», «тот, кто…» при подлежащем КТО глагол-сказуемое ставится в единственном числе, а при ТЕ (ВСЕ) – во множественном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Те</a:t>
            </a:r>
            <a:r>
              <a:rPr lang="ru-RU" dirty="0" smtClean="0"/>
              <a:t>, кто бывал в Кижах, </a:t>
            </a:r>
            <a:r>
              <a:rPr lang="ru-RU" b="1" i="1" dirty="0" smtClean="0"/>
              <a:t>видел</a:t>
            </a:r>
            <a:r>
              <a:rPr lang="ru-RU" dirty="0" smtClean="0"/>
              <a:t> вдоль острова каменную гряду.  (ТЕ ВИДЕЛИ)</a:t>
            </a:r>
            <a:br>
              <a:rPr lang="ru-RU" dirty="0" smtClean="0"/>
            </a:br>
            <a:r>
              <a:rPr lang="ru-RU" dirty="0" smtClean="0"/>
              <a:t>Все</a:t>
            </a:r>
            <a:r>
              <a:rPr lang="ru-RU" b="1" i="1" dirty="0" smtClean="0"/>
              <a:t>,  кто бывали</a:t>
            </a:r>
            <a:r>
              <a:rPr lang="ru-RU" dirty="0" smtClean="0"/>
              <a:t> на белом море, знают, что в феврале там начинается зверобойный промысел.   (КТО БЫВАЛ)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643050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Союз И должен соединять одинаковые грамматические конструкции: либо два причастных оборота, либо два придаточных.</a:t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C00000"/>
                </a:solidFill>
              </a:rPr>
              <a:t>Правильно: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1) Девушка, </a:t>
            </a:r>
            <a:r>
              <a:rPr lang="ru-RU" sz="3200" u="sng" dirty="0" smtClean="0"/>
              <a:t>сидевшая</a:t>
            </a:r>
            <a:r>
              <a:rPr lang="ru-RU" sz="3200" dirty="0" smtClean="0"/>
              <a:t> у окна и хорошо </a:t>
            </a:r>
            <a:r>
              <a:rPr lang="ru-RU" sz="3200" u="sng" dirty="0" smtClean="0"/>
              <a:t>певшая</a:t>
            </a:r>
            <a:r>
              <a:rPr lang="ru-RU" sz="3200" dirty="0" smtClean="0"/>
              <a:t>, запомнилась всем.</a:t>
            </a:r>
            <a:br>
              <a:rPr lang="ru-RU" sz="3200" dirty="0" smtClean="0"/>
            </a:br>
            <a:r>
              <a:rPr lang="ru-RU" sz="3200" dirty="0" smtClean="0"/>
              <a:t>2) Девушка, </a:t>
            </a:r>
            <a:r>
              <a:rPr lang="ru-RU" sz="3200" u="sng" dirty="0" smtClean="0"/>
              <a:t>которая сидела </a:t>
            </a:r>
            <a:r>
              <a:rPr lang="ru-RU" sz="3200" dirty="0" smtClean="0"/>
              <a:t>у окна и </a:t>
            </a:r>
            <a:r>
              <a:rPr lang="ru-RU" sz="3200" u="sng" dirty="0" smtClean="0"/>
              <a:t>которая</a:t>
            </a:r>
            <a:r>
              <a:rPr lang="ru-RU" sz="3200" dirty="0" smtClean="0"/>
              <a:t> хорошо </a:t>
            </a:r>
            <a:r>
              <a:rPr lang="ru-RU" sz="3200" u="sng" dirty="0" smtClean="0"/>
              <a:t>пела</a:t>
            </a:r>
            <a:r>
              <a:rPr lang="ru-RU" sz="3200" dirty="0" smtClean="0"/>
              <a:t>, запомнилась всем.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Нарушение в построении предложения с деепричастным оборотом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Запомните: добавочное действие, заключенное в деепричастии, должно относиться к тому же лицу, что и действие, заключенное в сказуемом:</a:t>
            </a:r>
            <a:br>
              <a:rPr lang="ru-RU" dirty="0" smtClean="0"/>
            </a:br>
            <a:r>
              <a:rPr lang="ru-RU" u="sng" dirty="0" smtClean="0"/>
              <a:t>Захар</a:t>
            </a:r>
            <a:r>
              <a:rPr lang="ru-RU" dirty="0" smtClean="0"/>
              <a:t>, </a:t>
            </a:r>
            <a:r>
              <a:rPr lang="ru-RU" b="1" i="1" dirty="0" smtClean="0"/>
              <a:t>отодвинув</a:t>
            </a:r>
            <a:r>
              <a:rPr lang="ru-RU" dirty="0" smtClean="0"/>
              <a:t> чашку от себя, </a:t>
            </a:r>
            <a:r>
              <a:rPr lang="ru-RU" b="1" i="1" u="sng" dirty="0" smtClean="0"/>
              <a:t>задумался</a:t>
            </a:r>
            <a:r>
              <a:rPr lang="ru-RU" dirty="0" smtClean="0"/>
              <a:t> еще больше.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Захар задумался,  и он же </a:t>
            </a:r>
            <a:r>
              <a:rPr lang="ru-RU" dirty="0" smtClean="0"/>
              <a:t>отодвинул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/>
              <a:t>Ноги</a:t>
            </a:r>
            <a:r>
              <a:rPr lang="ru-RU" dirty="0" smtClean="0"/>
              <a:t> спортсмена </a:t>
            </a:r>
            <a:r>
              <a:rPr lang="ru-RU" b="1" i="1" u="sng" dirty="0" smtClean="0"/>
              <a:t>должны быть</a:t>
            </a:r>
            <a:r>
              <a:rPr lang="ru-RU" dirty="0" smtClean="0"/>
              <a:t> слегка </a:t>
            </a:r>
            <a:r>
              <a:rPr lang="ru-RU" b="1" i="1" u="sng" dirty="0" smtClean="0"/>
              <a:t>согнуты</a:t>
            </a:r>
            <a:r>
              <a:rPr lang="ru-RU" dirty="0" smtClean="0"/>
              <a:t>, держась за буксирную верёвку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(Ноги согнуты, но держатся руки! Такого быть не должно.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000" dirty="0" smtClean="0"/>
              <a:t>Довольно </a:t>
            </a:r>
            <a:r>
              <a:rPr lang="ru-RU" sz="4000" dirty="0" smtClean="0"/>
              <a:t>часто встречаются предложения, в которых грамматические ошибки допущены в падежной форме существительного или </a:t>
            </a:r>
            <a:r>
              <a:rPr lang="ru-RU" sz="4000" dirty="0" smtClean="0"/>
              <a:t>местоимения, стоящего </a:t>
            </a:r>
            <a:r>
              <a:rPr lang="ru-RU" sz="4000" dirty="0" smtClean="0"/>
              <a:t>после глагола. </a:t>
            </a:r>
            <a:br>
              <a:rPr lang="ru-RU" sz="4000" dirty="0" smtClean="0"/>
            </a:br>
            <a:r>
              <a:rPr lang="ru-RU" sz="4000" b="1" dirty="0" smtClean="0"/>
              <a:t>Запомните</a:t>
            </a:r>
            <a:r>
              <a:rPr lang="ru-RU" sz="40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3286124"/>
          <a:ext cx="6858048" cy="2499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1768"/>
                <a:gridCol w="1643074"/>
                <a:gridCol w="2643206"/>
              </a:tblGrid>
              <a:tr h="383619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оплатить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Что?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поездку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61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указывать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что?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недостатки</a:t>
                      </a:r>
                      <a:endParaRPr lang="ru-RU" sz="2800" dirty="0"/>
                    </a:p>
                  </a:txBody>
                  <a:tcPr/>
                </a:tc>
              </a:tr>
              <a:tr h="38361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признаваться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чем?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 всем</a:t>
                      </a:r>
                      <a:endParaRPr lang="ru-RU" sz="2800" dirty="0"/>
                    </a:p>
                  </a:txBody>
                  <a:tcPr/>
                </a:tc>
              </a:tr>
              <a:tr h="38361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уделять внимание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Чему?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мелочам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71612"/>
          <a:ext cx="7572428" cy="3444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16"/>
                <a:gridCol w="2571768"/>
                <a:gridCol w="27146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0" smtClean="0">
                          <a:solidFill>
                            <a:schemeClr val="tx1"/>
                          </a:solidFill>
                        </a:rPr>
                        <a:t>отчитаться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в чем? 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в проделанной работе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скучать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 ком? о чем?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 вас, по нас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упрекать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чем?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 трусости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поражаться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чему?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терпению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удивляться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чему?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безделью</a:t>
                      </a:r>
                      <a:br>
                        <a:rPr lang="ru-RU" sz="2800" dirty="0" smtClean="0"/>
                      </a:b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Следует запомнить управление при следующих именах существительных: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3" y="2928934"/>
          <a:ext cx="7286676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8892"/>
                <a:gridCol w="2428892"/>
                <a:gridCol w="242889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заведующий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Чем?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кафедрой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управляющий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Чем?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банком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отзыв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 чем?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 книге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рецензия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На что?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на публикацию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Помните</a:t>
            </a:r>
            <a:r>
              <a:rPr lang="ru-RU" dirty="0" smtClean="0"/>
              <a:t>: только однотипные синтаксические конструкции могут быть однородными и сочетаться с союзом И.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Новый роман, опубликованный в журнале </a:t>
            </a:r>
            <a:r>
              <a:rPr lang="ru-RU" dirty="0" smtClean="0"/>
              <a:t>«Новый мир» </a:t>
            </a:r>
            <a:r>
              <a:rPr lang="ru-RU" dirty="0" smtClean="0"/>
              <a:t>и который рассказывает о войне, мне понравился. </a:t>
            </a:r>
            <a:br>
              <a:rPr lang="ru-RU" dirty="0" smtClean="0"/>
            </a:br>
            <a:r>
              <a:rPr lang="ru-RU" dirty="0" smtClean="0"/>
              <a:t>Людям, увлекающимся туризмом и которые пожелают увидеть эту удивительную землю своими глазами, автор предлагает множество интересных туристических маршрутов.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500" dirty="0" smtClean="0"/>
              <a:t>     </a:t>
            </a:r>
          </a:p>
          <a:p>
            <a:pPr>
              <a:lnSpc>
                <a:spcPct val="130000"/>
              </a:lnSpc>
              <a:buNone/>
            </a:pPr>
            <a:r>
              <a:rPr lang="ru-RU" sz="9600" dirty="0" smtClean="0"/>
              <a:t> </a:t>
            </a:r>
            <a:r>
              <a:rPr lang="ru-RU" sz="9600" dirty="0" smtClean="0"/>
              <a:t>    2</a:t>
            </a:r>
            <a:r>
              <a:rPr lang="ru-RU" sz="9600" dirty="0" smtClean="0"/>
              <a:t>) Нельзя в одном предложении соединять при помощи союза И дополнение, выраженное именем существительным, и придаточное предложение: </a:t>
            </a:r>
            <a:br>
              <a:rPr lang="ru-RU" sz="9600" dirty="0" smtClean="0"/>
            </a:br>
            <a:r>
              <a:rPr lang="ru-RU" sz="9600" b="1" dirty="0" smtClean="0">
                <a:solidFill>
                  <a:srgbClr val="C00000"/>
                </a:solidFill>
              </a:rPr>
              <a:t>Ошибка:</a:t>
            </a:r>
            <a:r>
              <a:rPr lang="ru-RU" sz="9600" dirty="0" smtClean="0"/>
              <a:t> Экономисты говорят о снижении инфляции и что задержки зарплаты больше не будет.  </a:t>
            </a:r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9600" b="1" dirty="0" smtClean="0">
                <a:solidFill>
                  <a:srgbClr val="C00000"/>
                </a:solidFill>
              </a:rPr>
              <a:t>Правильно</a:t>
            </a:r>
            <a:r>
              <a:rPr lang="ru-RU" sz="9600" b="1" dirty="0" smtClean="0">
                <a:solidFill>
                  <a:srgbClr val="C00000"/>
                </a:solidFill>
              </a:rPr>
              <a:t>: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1) Экономисты говорят о снижении инфляции и об отсутствии задержек по зарплате.</a:t>
            </a:r>
            <a:br>
              <a:rPr lang="ru-RU" sz="9600" dirty="0" smtClean="0"/>
            </a:br>
            <a:r>
              <a:rPr lang="ru-RU" sz="9600" dirty="0" smtClean="0"/>
              <a:t>2) Экономисты говорят о том, что не предвидится снижение инфляции и что задержек зарплаты больше не будет. </a:t>
            </a:r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endParaRPr lang="ru-RU" sz="3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Неправильным с грамматической точки зрения будут такие предложения, как:</a:t>
            </a:r>
            <a:br>
              <a:rPr lang="ru-RU" dirty="0" smtClean="0"/>
            </a:br>
            <a:r>
              <a:rPr lang="ru-RU" dirty="0" smtClean="0"/>
              <a:t>В сочинении я хотел рассказать </a:t>
            </a:r>
            <a:r>
              <a:rPr lang="ru-RU" u="sng" dirty="0" smtClean="0"/>
              <a:t>о значении</a:t>
            </a:r>
            <a:r>
              <a:rPr lang="ru-RU" dirty="0" smtClean="0"/>
              <a:t> спорта </a:t>
            </a:r>
            <a:r>
              <a:rPr lang="ru-RU" u="sng" dirty="0" smtClean="0"/>
              <a:t>и почему</a:t>
            </a:r>
            <a:r>
              <a:rPr lang="ru-RU" dirty="0" smtClean="0"/>
              <a:t> я его люблю.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3) Нельзя в одном предложении сочетать как однородные члены имя существительное и инфинитив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Ошибка: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люблю музыку и кататься на лыжах.</a:t>
            </a:r>
            <a:br>
              <a:rPr lang="ru-RU" dirty="0" smtClean="0"/>
            </a:br>
            <a:r>
              <a:rPr lang="ru-RU" dirty="0" smtClean="0"/>
              <a:t>Книга рассказывает, </a:t>
            </a:r>
            <a:r>
              <a:rPr lang="ru-RU" u="sng" dirty="0" smtClean="0"/>
              <a:t>как правильно содержать</a:t>
            </a:r>
            <a:r>
              <a:rPr lang="ru-RU" dirty="0" smtClean="0"/>
              <a:t> аквариумных рыбок и </a:t>
            </a:r>
            <a:r>
              <a:rPr lang="ru-RU" u="sng" dirty="0" smtClean="0"/>
              <a:t>об устройстве</a:t>
            </a:r>
            <a:r>
              <a:rPr lang="ru-RU" dirty="0" smtClean="0"/>
              <a:t> их дома.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Правильно: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люблю слушать музыку и кататься на лыжах. </a:t>
            </a:r>
            <a:br>
              <a:rPr lang="ru-RU" dirty="0" smtClean="0"/>
            </a:br>
            <a:r>
              <a:rPr lang="ru-RU" dirty="0" smtClean="0"/>
              <a:t>Книга рассказывает о правильном содержании аквариумных рыбок и об устройстве их дома.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dirty="0" smtClean="0"/>
              <a:t>4) Нельзя в одном предложении соединять при помощи союза И сказуемые, если идущее за ними имя существительное грамматически связано только с одним из них (т.е. недопустимо, чтобы от глаголов-сказуемых к общему зависимому слову задавались разные вопросы, вопрос должен быть одним и тем же)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Ошибка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Автор </a:t>
            </a:r>
            <a:r>
              <a:rPr lang="ru-RU" dirty="0" smtClean="0"/>
              <a:t>в этой статье исследует (ЧТО?) и рассуждает (О ЧЁМ?)  </a:t>
            </a:r>
            <a:r>
              <a:rPr lang="ru-RU" b="1" dirty="0" smtClean="0"/>
              <a:t>о природе</a:t>
            </a:r>
            <a:r>
              <a:rPr lang="ru-RU" dirty="0" smtClean="0"/>
              <a:t> света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Слушатели передачи ожидали (ЧЕГО?) и надеялись (НА ЧТО?) </a:t>
            </a:r>
            <a:r>
              <a:rPr lang="ru-RU" b="1" dirty="0" smtClean="0"/>
              <a:t>на встречу </a:t>
            </a:r>
            <a:r>
              <a:rPr lang="ru-RU" dirty="0" smtClean="0"/>
              <a:t>с известным телеведущим.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Каждый вечер я поливал (ЧТО?) и любовался (ЧЕМ?) любимым </a:t>
            </a:r>
            <a:r>
              <a:rPr lang="ru-RU" b="1" dirty="0" smtClean="0"/>
              <a:t>цветком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810</Words>
  <Application>Microsoft Office PowerPoint</Application>
  <PresentationFormat>Экран (4:3)</PresentationFormat>
  <Paragraphs>99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Готовимся к ЕГЭ</vt:lpstr>
      <vt:lpstr>Ошибка в построении  предложения с однородными членами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Неправильное употребление причастных оборотов</vt:lpstr>
      <vt:lpstr>Слайд 15</vt:lpstr>
      <vt:lpstr>Слайд 16</vt:lpstr>
      <vt:lpstr>Слайд 17</vt:lpstr>
      <vt:lpstr>Слайд 18</vt:lpstr>
      <vt:lpstr>Нарушение построения предложения с несогласованным приложением</vt:lpstr>
      <vt:lpstr>Слайд 20</vt:lpstr>
      <vt:lpstr>Слайд 21</vt:lpstr>
      <vt:lpstr>Слайд 22</vt:lpstr>
      <vt:lpstr>Неправильное употребление падежной формы существительного с предлогом.</vt:lpstr>
      <vt:lpstr>Слайд 24</vt:lpstr>
      <vt:lpstr>Слайд 25</vt:lpstr>
      <vt:lpstr>Слайд 26</vt:lpstr>
      <vt:lpstr>Слайд 27</vt:lpstr>
      <vt:lpstr>Неправильное построение предложений с косвенной речью</vt:lpstr>
      <vt:lpstr>Нарушение связи между подлежащим и сказуемым</vt:lpstr>
      <vt:lpstr>Нарушение в построении предложения с деепричастным оборотом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</dc:title>
  <dc:creator>Ирина</dc:creator>
  <cp:lastModifiedBy>Ирина</cp:lastModifiedBy>
  <cp:revision>35</cp:revision>
  <dcterms:created xsi:type="dcterms:W3CDTF">2015-01-27T14:39:37Z</dcterms:created>
  <dcterms:modified xsi:type="dcterms:W3CDTF">2015-01-27T20:05:45Z</dcterms:modified>
</cp:coreProperties>
</file>