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1DE8"/>
    <a:srgbClr val="9A57CD"/>
    <a:srgbClr val="593F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67DFA-33C7-4923-92AE-460E85C14677}" type="doc">
      <dgm:prSet loTypeId="urn:microsoft.com/office/officeart/2005/8/layout/cycle2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98A926E-082E-42B0-81B5-B89C48409CCB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000" b="1" dirty="0" smtClean="0"/>
            <a:t>1. Снятие      мерок</a:t>
          </a:r>
          <a:endParaRPr lang="ru-RU" sz="2000" b="1" dirty="0"/>
        </a:p>
      </dgm:t>
    </dgm:pt>
    <dgm:pt modelId="{F71CAC43-61FB-49C0-9C29-DAE4B63CAA12}" type="parTrans" cxnId="{969A1D13-0D74-4A3A-8D30-EB9EB092AB8D}">
      <dgm:prSet/>
      <dgm:spPr/>
      <dgm:t>
        <a:bodyPr/>
        <a:lstStyle/>
        <a:p>
          <a:endParaRPr lang="ru-RU" sz="1800"/>
        </a:p>
      </dgm:t>
    </dgm:pt>
    <dgm:pt modelId="{BD89E702-BCB9-4381-B7A7-6E92C561A718}" type="sibTrans" cxnId="{969A1D13-0D74-4A3A-8D30-EB9EB092AB8D}">
      <dgm:prSet custT="1"/>
      <dgm:spPr>
        <a:solidFill>
          <a:srgbClr val="E31DE8"/>
        </a:solidFill>
      </dgm:spPr>
      <dgm:t>
        <a:bodyPr/>
        <a:lstStyle/>
        <a:p>
          <a:endParaRPr lang="ru-RU" sz="1800"/>
        </a:p>
      </dgm:t>
    </dgm:pt>
    <dgm:pt modelId="{952088C9-327A-4921-A657-43993BDBF417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000" b="1" dirty="0" smtClean="0"/>
            <a:t>2.Построение чертежа</a:t>
          </a:r>
          <a:endParaRPr lang="ru-RU" sz="2000" b="1" dirty="0"/>
        </a:p>
      </dgm:t>
    </dgm:pt>
    <dgm:pt modelId="{240A9022-ACF2-4C8B-9638-682C4261477B}" type="parTrans" cxnId="{5AFC3CB3-1C8F-498A-B36B-58D32E667B14}">
      <dgm:prSet/>
      <dgm:spPr/>
      <dgm:t>
        <a:bodyPr/>
        <a:lstStyle/>
        <a:p>
          <a:endParaRPr lang="ru-RU" sz="1800"/>
        </a:p>
      </dgm:t>
    </dgm:pt>
    <dgm:pt modelId="{A092F075-D189-4CAA-99B6-B74CB290C05C}" type="sibTrans" cxnId="{5AFC3CB3-1C8F-498A-B36B-58D32E667B14}">
      <dgm:prSet custT="1"/>
      <dgm:spPr>
        <a:solidFill>
          <a:srgbClr val="E31DE8"/>
        </a:solidFill>
      </dgm:spPr>
      <dgm:t>
        <a:bodyPr/>
        <a:lstStyle/>
        <a:p>
          <a:endParaRPr lang="ru-RU" sz="1800"/>
        </a:p>
      </dgm:t>
    </dgm:pt>
    <dgm:pt modelId="{78674BEA-8070-441A-9C9A-C807CF1CA677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000" b="1" dirty="0" smtClean="0"/>
            <a:t>3. Подготовка выкройки к раскрою</a:t>
          </a:r>
          <a:endParaRPr lang="ru-RU" sz="2000" b="1" dirty="0"/>
        </a:p>
      </dgm:t>
    </dgm:pt>
    <dgm:pt modelId="{C2E8875C-A3F1-4A49-8432-9727A3F317D5}" type="parTrans" cxnId="{805595E7-0F04-42DC-B573-21C69923E0B9}">
      <dgm:prSet/>
      <dgm:spPr/>
      <dgm:t>
        <a:bodyPr/>
        <a:lstStyle/>
        <a:p>
          <a:endParaRPr lang="ru-RU" sz="1800"/>
        </a:p>
      </dgm:t>
    </dgm:pt>
    <dgm:pt modelId="{7D3DCBC2-887D-45CD-8024-DBC0247E4DA1}" type="sibTrans" cxnId="{805595E7-0F04-42DC-B573-21C69923E0B9}">
      <dgm:prSet custT="1"/>
      <dgm:spPr>
        <a:solidFill>
          <a:srgbClr val="E31DE8"/>
        </a:solidFill>
      </dgm:spPr>
      <dgm:t>
        <a:bodyPr/>
        <a:lstStyle/>
        <a:p>
          <a:endParaRPr lang="ru-RU" sz="1800"/>
        </a:p>
      </dgm:t>
    </dgm:pt>
    <dgm:pt modelId="{61C7C277-D135-4354-821A-D1A1A43B481A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000" b="1" dirty="0" smtClean="0"/>
            <a:t>5. Подготовка деталей кроя к обработке</a:t>
          </a:r>
          <a:endParaRPr lang="ru-RU" sz="2000" b="1" dirty="0"/>
        </a:p>
      </dgm:t>
    </dgm:pt>
    <dgm:pt modelId="{10422345-F7ED-409D-9EB0-A69B766E90A0}" type="parTrans" cxnId="{15B1D6FF-BB0F-4671-B815-CC6E3BC383B6}">
      <dgm:prSet/>
      <dgm:spPr/>
      <dgm:t>
        <a:bodyPr/>
        <a:lstStyle/>
        <a:p>
          <a:endParaRPr lang="ru-RU" sz="1800"/>
        </a:p>
      </dgm:t>
    </dgm:pt>
    <dgm:pt modelId="{7AC29924-3892-49C3-A649-C742B95883CA}" type="sibTrans" cxnId="{15B1D6FF-BB0F-4671-B815-CC6E3BC383B6}">
      <dgm:prSet custT="1"/>
      <dgm:spPr>
        <a:solidFill>
          <a:srgbClr val="E31DE8"/>
        </a:solidFill>
      </dgm:spPr>
      <dgm:t>
        <a:bodyPr/>
        <a:lstStyle/>
        <a:p>
          <a:endParaRPr lang="ru-RU" sz="1800"/>
        </a:p>
      </dgm:t>
    </dgm:pt>
    <dgm:pt modelId="{5C55CFB1-D282-47A8-B3AA-99725DA5CC46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000" b="1" dirty="0" smtClean="0"/>
            <a:t>6. Выполнение пошива и отделки изделия</a:t>
          </a:r>
          <a:endParaRPr lang="ru-RU" sz="2000" b="1" dirty="0"/>
        </a:p>
      </dgm:t>
    </dgm:pt>
    <dgm:pt modelId="{0CC5A50C-BAD8-415D-AFDD-B977BA2F0F5D}" type="parTrans" cxnId="{AF1569A1-4F23-407A-A743-C0A0D39CAB5E}">
      <dgm:prSet/>
      <dgm:spPr/>
      <dgm:t>
        <a:bodyPr/>
        <a:lstStyle/>
        <a:p>
          <a:endParaRPr lang="ru-RU" sz="1800"/>
        </a:p>
      </dgm:t>
    </dgm:pt>
    <dgm:pt modelId="{30569A2A-A34E-43D7-8D0A-5948DA371B2E}" type="sibTrans" cxnId="{AF1569A1-4F23-407A-A743-C0A0D39CAB5E}">
      <dgm:prSet custT="1"/>
      <dgm:spPr>
        <a:solidFill>
          <a:srgbClr val="E31DE8"/>
        </a:solidFill>
      </dgm:spPr>
      <dgm:t>
        <a:bodyPr/>
        <a:lstStyle/>
        <a:p>
          <a:endParaRPr lang="ru-RU" sz="1800"/>
        </a:p>
      </dgm:t>
    </dgm:pt>
    <dgm:pt modelId="{3F2EC57C-BE12-49EA-8CFC-4E91569ED1D9}" type="pres">
      <dgm:prSet presAssocID="{32967DFA-33C7-4923-92AE-460E85C1467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D042E1-C51C-4D36-969B-4CBE3116CE49}" type="pres">
      <dgm:prSet presAssocID="{798A926E-082E-42B0-81B5-B89C48409CCB}" presName="node" presStyleLbl="node1" presStyleIdx="0" presStyleCnt="5" custScaleX="162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585297-708E-4B97-B54C-F4C4C99EB6E4}" type="pres">
      <dgm:prSet presAssocID="{BD89E702-BCB9-4381-B7A7-6E92C561A718}" presName="sibTrans" presStyleLbl="sibTrans2D1" presStyleIdx="0" presStyleCnt="5" custAng="1432729" custFlipHor="0" custScaleX="218253" custScaleY="108984" custLinFactNeighborX="64077" custLinFactNeighborY="-15659"/>
      <dgm:spPr/>
      <dgm:t>
        <a:bodyPr/>
        <a:lstStyle/>
        <a:p>
          <a:endParaRPr lang="ru-RU"/>
        </a:p>
      </dgm:t>
    </dgm:pt>
    <dgm:pt modelId="{36FF5E1C-4296-4A62-9062-A536823CD171}" type="pres">
      <dgm:prSet presAssocID="{BD89E702-BCB9-4381-B7A7-6E92C561A718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8A707251-C1DB-4B4A-8AE0-19C80E03BCBA}" type="pres">
      <dgm:prSet presAssocID="{952088C9-327A-4921-A657-43993BDBF417}" presName="node" presStyleLbl="node1" presStyleIdx="1" presStyleCnt="5" custAng="20391078" custScaleX="170725" custRadScaleRad="160272" custRadScaleInc="-16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3F48E-F241-4AE4-91BD-9A86FC584EB4}" type="pres">
      <dgm:prSet presAssocID="{A092F075-D189-4CAA-99B6-B74CB290C05C}" presName="sibTrans" presStyleLbl="sibTrans2D1" presStyleIdx="1" presStyleCnt="5" custScaleX="131653"/>
      <dgm:spPr/>
      <dgm:t>
        <a:bodyPr/>
        <a:lstStyle/>
        <a:p>
          <a:endParaRPr lang="ru-RU"/>
        </a:p>
      </dgm:t>
    </dgm:pt>
    <dgm:pt modelId="{7818C603-9A6D-41A1-8773-57B710848BDF}" type="pres">
      <dgm:prSet presAssocID="{A092F075-D189-4CAA-99B6-B74CB290C05C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E2405CE-F792-4587-A171-8D29DF102EA6}" type="pres">
      <dgm:prSet presAssocID="{78674BEA-8070-441A-9C9A-C807CF1CA677}" presName="node" presStyleLbl="node1" presStyleIdx="2" presStyleCnt="5" custAng="1058501" custScaleX="175288" custRadScaleRad="144567" custRadScaleInc="-87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D9806-F044-4968-8FA1-49E5B40AA052}" type="pres">
      <dgm:prSet presAssocID="{7D3DCBC2-887D-45CD-8024-DBC0247E4DA1}" presName="sibTrans" presStyleLbl="sibTrans2D1" presStyleIdx="2" presStyleCnt="5" custScaleX="47103" custScaleY="84527" custLinFactX="23034" custLinFactY="66561" custLinFactNeighborX="100000" custLinFactNeighborY="100000"/>
      <dgm:spPr/>
      <dgm:t>
        <a:bodyPr/>
        <a:lstStyle/>
        <a:p>
          <a:endParaRPr lang="ru-RU"/>
        </a:p>
      </dgm:t>
    </dgm:pt>
    <dgm:pt modelId="{2366C81B-E1B9-49A5-BF1D-42FA2C9D3C72}" type="pres">
      <dgm:prSet presAssocID="{7D3DCBC2-887D-45CD-8024-DBC0247E4DA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878E11C-9E59-4ECF-99E4-DE17D75631F8}" type="pres">
      <dgm:prSet presAssocID="{61C7C277-D135-4354-821A-D1A1A43B481A}" presName="node" presStyleLbl="node1" presStyleIdx="3" presStyleCnt="5" custAng="20734953" custScaleX="174087" custRadScaleRad="142323" custRadScaleInc="85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5C8A0-AC6B-4C69-B386-A6EC369097B5}" type="pres">
      <dgm:prSet presAssocID="{7AC29924-3892-49C3-A649-C742B95883CA}" presName="sibTrans" presStyleLbl="sibTrans2D1" presStyleIdx="3" presStyleCnt="5" custScaleX="138252"/>
      <dgm:spPr/>
      <dgm:t>
        <a:bodyPr/>
        <a:lstStyle/>
        <a:p>
          <a:endParaRPr lang="ru-RU"/>
        </a:p>
      </dgm:t>
    </dgm:pt>
    <dgm:pt modelId="{89943E87-0BA6-4A7C-95A0-4B85F4D6F20F}" type="pres">
      <dgm:prSet presAssocID="{7AC29924-3892-49C3-A649-C742B95883CA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B361E1F5-4958-4E8A-BF0F-688AD9A1865B}" type="pres">
      <dgm:prSet presAssocID="{5C55CFB1-D282-47A8-B3AA-99725DA5CC46}" presName="node" presStyleLbl="node1" presStyleIdx="4" presStyleCnt="5" custAng="1235505" custScaleX="170317" custRadScaleRad="158643" custRadScaleInc="13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C9AC2-0C92-4F54-90D2-FAF2FF670172}" type="pres">
      <dgm:prSet presAssocID="{30569A2A-A34E-43D7-8D0A-5948DA371B2E}" presName="sibTrans" presStyleLbl="sibTrans2D1" presStyleIdx="4" presStyleCnt="5" custScaleX="228063" custLinFactNeighborX="-41897" custLinFactNeighborY="-9939"/>
      <dgm:spPr/>
      <dgm:t>
        <a:bodyPr/>
        <a:lstStyle/>
        <a:p>
          <a:endParaRPr lang="ru-RU"/>
        </a:p>
      </dgm:t>
    </dgm:pt>
    <dgm:pt modelId="{A7488F86-39FD-451D-B9BB-E66C60A5880C}" type="pres">
      <dgm:prSet presAssocID="{30569A2A-A34E-43D7-8D0A-5948DA371B2E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F1569A1-4F23-407A-A743-C0A0D39CAB5E}" srcId="{32967DFA-33C7-4923-92AE-460E85C14677}" destId="{5C55CFB1-D282-47A8-B3AA-99725DA5CC46}" srcOrd="4" destOrd="0" parTransId="{0CC5A50C-BAD8-415D-AFDD-B977BA2F0F5D}" sibTransId="{30569A2A-A34E-43D7-8D0A-5948DA371B2E}"/>
    <dgm:cxn modelId="{C37B0E68-4F14-4765-9726-9F1D7F44A2C3}" type="presOf" srcId="{7D3DCBC2-887D-45CD-8024-DBC0247E4DA1}" destId="{004D9806-F044-4968-8FA1-49E5B40AA052}" srcOrd="0" destOrd="0" presId="urn:microsoft.com/office/officeart/2005/8/layout/cycle2"/>
    <dgm:cxn modelId="{3AECFB6C-18B0-4DC4-877B-FA85DA3F6FAB}" type="presOf" srcId="{78674BEA-8070-441A-9C9A-C807CF1CA677}" destId="{5E2405CE-F792-4587-A171-8D29DF102EA6}" srcOrd="0" destOrd="0" presId="urn:microsoft.com/office/officeart/2005/8/layout/cycle2"/>
    <dgm:cxn modelId="{F4B572E9-B83D-446A-A5E9-B2BCDCD2A35A}" type="presOf" srcId="{7D3DCBC2-887D-45CD-8024-DBC0247E4DA1}" destId="{2366C81B-E1B9-49A5-BF1D-42FA2C9D3C72}" srcOrd="1" destOrd="0" presId="urn:microsoft.com/office/officeart/2005/8/layout/cycle2"/>
    <dgm:cxn modelId="{D8AEB560-D3B6-4954-9D76-BE93C3BC06BF}" type="presOf" srcId="{30569A2A-A34E-43D7-8D0A-5948DA371B2E}" destId="{88DC9AC2-0C92-4F54-90D2-FAF2FF670172}" srcOrd="0" destOrd="0" presId="urn:microsoft.com/office/officeart/2005/8/layout/cycle2"/>
    <dgm:cxn modelId="{6589C3F9-12F3-490B-B5E7-D7B685200D4C}" type="presOf" srcId="{952088C9-327A-4921-A657-43993BDBF417}" destId="{8A707251-C1DB-4B4A-8AE0-19C80E03BCBA}" srcOrd="0" destOrd="0" presId="urn:microsoft.com/office/officeart/2005/8/layout/cycle2"/>
    <dgm:cxn modelId="{805595E7-0F04-42DC-B573-21C69923E0B9}" srcId="{32967DFA-33C7-4923-92AE-460E85C14677}" destId="{78674BEA-8070-441A-9C9A-C807CF1CA677}" srcOrd="2" destOrd="0" parTransId="{C2E8875C-A3F1-4A49-8432-9727A3F317D5}" sibTransId="{7D3DCBC2-887D-45CD-8024-DBC0247E4DA1}"/>
    <dgm:cxn modelId="{0D3B1131-3801-461F-82F0-66B5EEE69F9B}" type="presOf" srcId="{30569A2A-A34E-43D7-8D0A-5948DA371B2E}" destId="{A7488F86-39FD-451D-B9BB-E66C60A5880C}" srcOrd="1" destOrd="0" presId="urn:microsoft.com/office/officeart/2005/8/layout/cycle2"/>
    <dgm:cxn modelId="{15B1D6FF-BB0F-4671-B815-CC6E3BC383B6}" srcId="{32967DFA-33C7-4923-92AE-460E85C14677}" destId="{61C7C277-D135-4354-821A-D1A1A43B481A}" srcOrd="3" destOrd="0" parTransId="{10422345-F7ED-409D-9EB0-A69B766E90A0}" sibTransId="{7AC29924-3892-49C3-A649-C742B95883CA}"/>
    <dgm:cxn modelId="{5BE62AE7-6757-47D8-AB2B-A5CD9865EC7F}" type="presOf" srcId="{A092F075-D189-4CAA-99B6-B74CB290C05C}" destId="{24B3F48E-F241-4AE4-91BD-9A86FC584EB4}" srcOrd="0" destOrd="0" presId="urn:microsoft.com/office/officeart/2005/8/layout/cycle2"/>
    <dgm:cxn modelId="{FA1DEA7C-BE4C-4F51-A4DB-7C031AE90D73}" type="presOf" srcId="{61C7C277-D135-4354-821A-D1A1A43B481A}" destId="{7878E11C-9E59-4ECF-99E4-DE17D75631F8}" srcOrd="0" destOrd="0" presId="urn:microsoft.com/office/officeart/2005/8/layout/cycle2"/>
    <dgm:cxn modelId="{0EFE0D36-0687-4889-A0B1-ED7C0D99F3C7}" type="presOf" srcId="{A092F075-D189-4CAA-99B6-B74CB290C05C}" destId="{7818C603-9A6D-41A1-8773-57B710848BDF}" srcOrd="1" destOrd="0" presId="urn:microsoft.com/office/officeart/2005/8/layout/cycle2"/>
    <dgm:cxn modelId="{FFDA0EF6-E229-4555-838E-05651BE0F243}" type="presOf" srcId="{5C55CFB1-D282-47A8-B3AA-99725DA5CC46}" destId="{B361E1F5-4958-4E8A-BF0F-688AD9A1865B}" srcOrd="0" destOrd="0" presId="urn:microsoft.com/office/officeart/2005/8/layout/cycle2"/>
    <dgm:cxn modelId="{18E92527-A785-4BAE-B546-685F865C4196}" type="presOf" srcId="{BD89E702-BCB9-4381-B7A7-6E92C561A718}" destId="{76585297-708E-4B97-B54C-F4C4C99EB6E4}" srcOrd="0" destOrd="0" presId="urn:microsoft.com/office/officeart/2005/8/layout/cycle2"/>
    <dgm:cxn modelId="{969A1D13-0D74-4A3A-8D30-EB9EB092AB8D}" srcId="{32967DFA-33C7-4923-92AE-460E85C14677}" destId="{798A926E-082E-42B0-81B5-B89C48409CCB}" srcOrd="0" destOrd="0" parTransId="{F71CAC43-61FB-49C0-9C29-DAE4B63CAA12}" sibTransId="{BD89E702-BCB9-4381-B7A7-6E92C561A718}"/>
    <dgm:cxn modelId="{5AFC3CB3-1C8F-498A-B36B-58D32E667B14}" srcId="{32967DFA-33C7-4923-92AE-460E85C14677}" destId="{952088C9-327A-4921-A657-43993BDBF417}" srcOrd="1" destOrd="0" parTransId="{240A9022-ACF2-4C8B-9638-682C4261477B}" sibTransId="{A092F075-D189-4CAA-99B6-B74CB290C05C}"/>
    <dgm:cxn modelId="{02A52E63-8C85-429D-855D-D71B4BE87C0C}" type="presOf" srcId="{798A926E-082E-42B0-81B5-B89C48409CCB}" destId="{3AD042E1-C51C-4D36-969B-4CBE3116CE49}" srcOrd="0" destOrd="0" presId="urn:microsoft.com/office/officeart/2005/8/layout/cycle2"/>
    <dgm:cxn modelId="{65FBCA2C-E637-495A-8873-8B5B8A2032B3}" type="presOf" srcId="{7AC29924-3892-49C3-A649-C742B95883CA}" destId="{89943E87-0BA6-4A7C-95A0-4B85F4D6F20F}" srcOrd="1" destOrd="0" presId="urn:microsoft.com/office/officeart/2005/8/layout/cycle2"/>
    <dgm:cxn modelId="{B47AFAFD-3CE3-4137-BCDF-A5B66EF93B0A}" type="presOf" srcId="{32967DFA-33C7-4923-92AE-460E85C14677}" destId="{3F2EC57C-BE12-49EA-8CFC-4E91569ED1D9}" srcOrd="0" destOrd="0" presId="urn:microsoft.com/office/officeart/2005/8/layout/cycle2"/>
    <dgm:cxn modelId="{E4D32A2D-7F93-408A-9782-078E1BE0F190}" type="presOf" srcId="{7AC29924-3892-49C3-A649-C742B95883CA}" destId="{6AB5C8A0-AC6B-4C69-B386-A6EC369097B5}" srcOrd="0" destOrd="0" presId="urn:microsoft.com/office/officeart/2005/8/layout/cycle2"/>
    <dgm:cxn modelId="{6C1A7D4F-0E81-4D58-B795-C98BD4259F69}" type="presOf" srcId="{BD89E702-BCB9-4381-B7A7-6E92C561A718}" destId="{36FF5E1C-4296-4A62-9062-A536823CD171}" srcOrd="1" destOrd="0" presId="urn:microsoft.com/office/officeart/2005/8/layout/cycle2"/>
    <dgm:cxn modelId="{D6A938B1-7ADC-49B7-A05B-6EEDF0CA4A19}" type="presParOf" srcId="{3F2EC57C-BE12-49EA-8CFC-4E91569ED1D9}" destId="{3AD042E1-C51C-4D36-969B-4CBE3116CE49}" srcOrd="0" destOrd="0" presId="urn:microsoft.com/office/officeart/2005/8/layout/cycle2"/>
    <dgm:cxn modelId="{39553BF2-2BF0-4020-A251-35BBB03C0B83}" type="presParOf" srcId="{3F2EC57C-BE12-49EA-8CFC-4E91569ED1D9}" destId="{76585297-708E-4B97-B54C-F4C4C99EB6E4}" srcOrd="1" destOrd="0" presId="urn:microsoft.com/office/officeart/2005/8/layout/cycle2"/>
    <dgm:cxn modelId="{DC07D26D-9974-4564-B6A6-84A84DE28656}" type="presParOf" srcId="{76585297-708E-4B97-B54C-F4C4C99EB6E4}" destId="{36FF5E1C-4296-4A62-9062-A536823CD171}" srcOrd="0" destOrd="0" presId="urn:microsoft.com/office/officeart/2005/8/layout/cycle2"/>
    <dgm:cxn modelId="{11F68306-5AF2-461D-81A8-2D8305B79166}" type="presParOf" srcId="{3F2EC57C-BE12-49EA-8CFC-4E91569ED1D9}" destId="{8A707251-C1DB-4B4A-8AE0-19C80E03BCBA}" srcOrd="2" destOrd="0" presId="urn:microsoft.com/office/officeart/2005/8/layout/cycle2"/>
    <dgm:cxn modelId="{902626D5-E78D-4DAA-8934-B9E6A22C2105}" type="presParOf" srcId="{3F2EC57C-BE12-49EA-8CFC-4E91569ED1D9}" destId="{24B3F48E-F241-4AE4-91BD-9A86FC584EB4}" srcOrd="3" destOrd="0" presId="urn:microsoft.com/office/officeart/2005/8/layout/cycle2"/>
    <dgm:cxn modelId="{98C23AB7-9392-41F3-A17F-5BD88DD9EE82}" type="presParOf" srcId="{24B3F48E-F241-4AE4-91BD-9A86FC584EB4}" destId="{7818C603-9A6D-41A1-8773-57B710848BDF}" srcOrd="0" destOrd="0" presId="urn:microsoft.com/office/officeart/2005/8/layout/cycle2"/>
    <dgm:cxn modelId="{FC521449-A9DF-40A8-887A-BBF1DD856C81}" type="presParOf" srcId="{3F2EC57C-BE12-49EA-8CFC-4E91569ED1D9}" destId="{5E2405CE-F792-4587-A171-8D29DF102EA6}" srcOrd="4" destOrd="0" presId="urn:microsoft.com/office/officeart/2005/8/layout/cycle2"/>
    <dgm:cxn modelId="{1D545CA4-D548-481A-858A-129117B4D275}" type="presParOf" srcId="{3F2EC57C-BE12-49EA-8CFC-4E91569ED1D9}" destId="{004D9806-F044-4968-8FA1-49E5B40AA052}" srcOrd="5" destOrd="0" presId="urn:microsoft.com/office/officeart/2005/8/layout/cycle2"/>
    <dgm:cxn modelId="{6228C815-1729-413D-BBAA-A9D46E84799D}" type="presParOf" srcId="{004D9806-F044-4968-8FA1-49E5B40AA052}" destId="{2366C81B-E1B9-49A5-BF1D-42FA2C9D3C72}" srcOrd="0" destOrd="0" presId="urn:microsoft.com/office/officeart/2005/8/layout/cycle2"/>
    <dgm:cxn modelId="{657657ED-65AF-4194-BCB9-EA80C7591E55}" type="presParOf" srcId="{3F2EC57C-BE12-49EA-8CFC-4E91569ED1D9}" destId="{7878E11C-9E59-4ECF-99E4-DE17D75631F8}" srcOrd="6" destOrd="0" presId="urn:microsoft.com/office/officeart/2005/8/layout/cycle2"/>
    <dgm:cxn modelId="{42075910-8236-43D8-B055-782C9298B073}" type="presParOf" srcId="{3F2EC57C-BE12-49EA-8CFC-4E91569ED1D9}" destId="{6AB5C8A0-AC6B-4C69-B386-A6EC369097B5}" srcOrd="7" destOrd="0" presId="urn:microsoft.com/office/officeart/2005/8/layout/cycle2"/>
    <dgm:cxn modelId="{5943EDD2-741F-4B7F-8487-607720AE0553}" type="presParOf" srcId="{6AB5C8A0-AC6B-4C69-B386-A6EC369097B5}" destId="{89943E87-0BA6-4A7C-95A0-4B85F4D6F20F}" srcOrd="0" destOrd="0" presId="urn:microsoft.com/office/officeart/2005/8/layout/cycle2"/>
    <dgm:cxn modelId="{8B982F58-C845-4777-B92F-A901E78F1A7F}" type="presParOf" srcId="{3F2EC57C-BE12-49EA-8CFC-4E91569ED1D9}" destId="{B361E1F5-4958-4E8A-BF0F-688AD9A1865B}" srcOrd="8" destOrd="0" presId="urn:microsoft.com/office/officeart/2005/8/layout/cycle2"/>
    <dgm:cxn modelId="{F293E76F-F0F0-4E83-BFB2-4474D5DB5DE8}" type="presParOf" srcId="{3F2EC57C-BE12-49EA-8CFC-4E91569ED1D9}" destId="{88DC9AC2-0C92-4F54-90D2-FAF2FF670172}" srcOrd="9" destOrd="0" presId="urn:microsoft.com/office/officeart/2005/8/layout/cycle2"/>
    <dgm:cxn modelId="{9DBF4C05-0B15-4FBD-8799-BA13332260BB}" type="presParOf" srcId="{88DC9AC2-0C92-4F54-90D2-FAF2FF670172}" destId="{A7488F86-39FD-451D-B9BB-E66C60A5880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D042E1-C51C-4D36-969B-4CBE3116CE49}">
      <dsp:nvSpPr>
        <dsp:cNvPr id="0" name=""/>
        <dsp:cNvSpPr/>
      </dsp:nvSpPr>
      <dsp:spPr>
        <a:xfrm>
          <a:off x="3263591" y="1001"/>
          <a:ext cx="2613533" cy="1609576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 Снятие      мерок</a:t>
          </a:r>
          <a:endParaRPr lang="ru-RU" sz="2000" b="1" kern="1200" dirty="0"/>
        </a:p>
      </dsp:txBody>
      <dsp:txXfrm>
        <a:off x="3263591" y="1001"/>
        <a:ext cx="2613533" cy="1609576"/>
      </dsp:txXfrm>
    </dsp:sp>
    <dsp:sp modelId="{76585297-708E-4B97-B54C-F4C4C99EB6E4}">
      <dsp:nvSpPr>
        <dsp:cNvPr id="0" name=""/>
        <dsp:cNvSpPr/>
      </dsp:nvSpPr>
      <dsp:spPr>
        <a:xfrm rot="2231099">
          <a:off x="5913108" y="772015"/>
          <a:ext cx="609289" cy="592035"/>
        </a:xfrm>
        <a:prstGeom prst="rightArrow">
          <a:avLst>
            <a:gd name="adj1" fmla="val 60000"/>
            <a:gd name="adj2" fmla="val 50000"/>
          </a:avLst>
        </a:prstGeom>
        <a:solidFill>
          <a:srgbClr val="E31DE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2231099">
        <a:off x="5913108" y="772015"/>
        <a:ext cx="609289" cy="592035"/>
      </dsp:txXfrm>
    </dsp:sp>
    <dsp:sp modelId="{8A707251-C1DB-4B4A-8AE0-19C80E03BCBA}">
      <dsp:nvSpPr>
        <dsp:cNvPr id="0" name=""/>
        <dsp:cNvSpPr/>
      </dsp:nvSpPr>
      <dsp:spPr>
        <a:xfrm rot="20391078">
          <a:off x="6202920" y="712058"/>
          <a:ext cx="2747948" cy="1609576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2.Построение чертежа</a:t>
          </a:r>
          <a:endParaRPr lang="ru-RU" sz="2000" b="1" kern="1200" dirty="0"/>
        </a:p>
      </dsp:txBody>
      <dsp:txXfrm rot="20391078">
        <a:off x="6202920" y="712058"/>
        <a:ext cx="2747948" cy="1609576"/>
      </dsp:txXfrm>
    </dsp:sp>
    <dsp:sp modelId="{24B3F48E-F241-4AE4-91BD-9A86FC584EB4}">
      <dsp:nvSpPr>
        <dsp:cNvPr id="0" name=""/>
        <dsp:cNvSpPr/>
      </dsp:nvSpPr>
      <dsp:spPr>
        <a:xfrm rot="5764412">
          <a:off x="7137515" y="2474963"/>
          <a:ext cx="617066" cy="543231"/>
        </a:xfrm>
        <a:prstGeom prst="rightArrow">
          <a:avLst>
            <a:gd name="adj1" fmla="val 60000"/>
            <a:gd name="adj2" fmla="val 50000"/>
          </a:avLst>
        </a:prstGeom>
        <a:solidFill>
          <a:srgbClr val="E31DE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764412">
        <a:off x="7137515" y="2474963"/>
        <a:ext cx="617066" cy="543231"/>
      </dsp:txXfrm>
    </dsp:sp>
    <dsp:sp modelId="{5E2405CE-F792-4587-A171-8D29DF102EA6}">
      <dsp:nvSpPr>
        <dsp:cNvPr id="0" name=""/>
        <dsp:cNvSpPr/>
      </dsp:nvSpPr>
      <dsp:spPr>
        <a:xfrm rot="1058501">
          <a:off x="5901690" y="3197986"/>
          <a:ext cx="2821393" cy="1609576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3. Подготовка выкройки к раскрою</a:t>
          </a:r>
          <a:endParaRPr lang="ru-RU" sz="2000" b="1" kern="1200" dirty="0"/>
        </a:p>
      </dsp:txBody>
      <dsp:txXfrm rot="1058501">
        <a:off x="5901690" y="3197986"/>
        <a:ext cx="2821393" cy="1609576"/>
      </dsp:txXfrm>
    </dsp:sp>
    <dsp:sp modelId="{004D9806-F044-4968-8FA1-49E5B40AA052}">
      <dsp:nvSpPr>
        <dsp:cNvPr id="0" name=""/>
        <dsp:cNvSpPr/>
      </dsp:nvSpPr>
      <dsp:spPr>
        <a:xfrm rot="10796317">
          <a:off x="6012401" y="4680870"/>
          <a:ext cx="654032" cy="459177"/>
        </a:xfrm>
        <a:prstGeom prst="rightArrow">
          <a:avLst>
            <a:gd name="adj1" fmla="val 60000"/>
            <a:gd name="adj2" fmla="val 50000"/>
          </a:avLst>
        </a:prstGeom>
        <a:solidFill>
          <a:srgbClr val="E31DE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796317">
        <a:off x="6012401" y="4680870"/>
        <a:ext cx="654032" cy="459177"/>
      </dsp:txXfrm>
    </dsp:sp>
    <dsp:sp modelId="{7878E11C-9E59-4ECF-99E4-DE17D75631F8}">
      <dsp:nvSpPr>
        <dsp:cNvPr id="0" name=""/>
        <dsp:cNvSpPr/>
      </dsp:nvSpPr>
      <dsp:spPr>
        <a:xfrm rot="20734953">
          <a:off x="479791" y="3203805"/>
          <a:ext cx="2802062" cy="1609576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5. Подготовка деталей кроя к обработке</a:t>
          </a:r>
          <a:endParaRPr lang="ru-RU" sz="2000" b="1" kern="1200" dirty="0"/>
        </a:p>
      </dsp:txBody>
      <dsp:txXfrm rot="20734953">
        <a:off x="479791" y="3203805"/>
        <a:ext cx="2802062" cy="1609576"/>
      </dsp:txXfrm>
    </dsp:sp>
    <dsp:sp modelId="{6AB5C8A0-AC6B-4C69-B386-A6EC369097B5}">
      <dsp:nvSpPr>
        <dsp:cNvPr id="0" name=""/>
        <dsp:cNvSpPr/>
      </dsp:nvSpPr>
      <dsp:spPr>
        <a:xfrm rot="15754260">
          <a:off x="1426495" y="2542497"/>
          <a:ext cx="597152" cy="543231"/>
        </a:xfrm>
        <a:prstGeom prst="rightArrow">
          <a:avLst>
            <a:gd name="adj1" fmla="val 60000"/>
            <a:gd name="adj2" fmla="val 50000"/>
          </a:avLst>
        </a:prstGeom>
        <a:solidFill>
          <a:srgbClr val="E31DE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5754260">
        <a:off x="1426495" y="2542497"/>
        <a:ext cx="597152" cy="543231"/>
      </dsp:txXfrm>
    </dsp:sp>
    <dsp:sp modelId="{B361E1F5-4958-4E8A-BF0F-688AD9A1865B}">
      <dsp:nvSpPr>
        <dsp:cNvPr id="0" name=""/>
        <dsp:cNvSpPr/>
      </dsp:nvSpPr>
      <dsp:spPr>
        <a:xfrm rot="1235505">
          <a:off x="195482" y="790702"/>
          <a:ext cx="2741381" cy="1609576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6. Выполнение пошива и отделки изделия</a:t>
          </a:r>
          <a:endParaRPr lang="ru-RU" sz="2000" b="1" kern="1200" dirty="0"/>
        </a:p>
      </dsp:txBody>
      <dsp:txXfrm rot="1235505">
        <a:off x="195482" y="790702"/>
        <a:ext cx="2741381" cy="1609576"/>
      </dsp:txXfrm>
    </dsp:sp>
    <dsp:sp modelId="{88DC9AC2-0C92-4F54-90D2-FAF2FF670172}">
      <dsp:nvSpPr>
        <dsp:cNvPr id="0" name=""/>
        <dsp:cNvSpPr/>
      </dsp:nvSpPr>
      <dsp:spPr>
        <a:xfrm rot="20716321">
          <a:off x="2613508" y="870743"/>
          <a:ext cx="688995" cy="543231"/>
        </a:xfrm>
        <a:prstGeom prst="rightArrow">
          <a:avLst>
            <a:gd name="adj1" fmla="val 60000"/>
            <a:gd name="adj2" fmla="val 50000"/>
          </a:avLst>
        </a:prstGeom>
        <a:solidFill>
          <a:srgbClr val="E31DE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20716321">
        <a:off x="2613508" y="870743"/>
        <a:ext cx="688995" cy="543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1579F-AF46-4559-A6E6-6BC4085C8E26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0F010-CCFD-4370-B330-F796FFEA8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0F010-CCFD-4370-B330-F796FFEA857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0F010-CCFD-4370-B330-F796FFEA85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0F010-CCFD-4370-B330-F796FFEA857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0F010-CCFD-4370-B330-F796FFEA857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0F010-CCFD-4370-B330-F796FFEA857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0F010-CCFD-4370-B330-F796FFEA857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0F010-CCFD-4370-B330-F796FFEA857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B8B0-BBDF-4113-9612-3B4CFB2F7A5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D83C-C5E8-4AE9-9C3D-AF66B95B9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B8B0-BBDF-4113-9612-3B4CFB2F7A5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D83C-C5E8-4AE9-9C3D-AF66B95B9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B8B0-BBDF-4113-9612-3B4CFB2F7A5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D83C-C5E8-4AE9-9C3D-AF66B95B9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B8B0-BBDF-4113-9612-3B4CFB2F7A5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D83C-C5E8-4AE9-9C3D-AF66B95B9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B8B0-BBDF-4113-9612-3B4CFB2F7A5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D83C-C5E8-4AE9-9C3D-AF66B95B9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B8B0-BBDF-4113-9612-3B4CFB2F7A5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D83C-C5E8-4AE9-9C3D-AF66B95B9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B8B0-BBDF-4113-9612-3B4CFB2F7A5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D83C-C5E8-4AE9-9C3D-AF66B95B9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B8B0-BBDF-4113-9612-3B4CFB2F7A5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D83C-C5E8-4AE9-9C3D-AF66B95B9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B8B0-BBDF-4113-9612-3B4CFB2F7A5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D83C-C5E8-4AE9-9C3D-AF66B95B9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B8B0-BBDF-4113-9612-3B4CFB2F7A5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D83C-C5E8-4AE9-9C3D-AF66B95B9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B8B0-BBDF-4113-9612-3B4CFB2F7A5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D83C-C5E8-4AE9-9C3D-AF66B95B9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1B8B0-BBDF-4113-9612-3B4CFB2F7A5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BD83C-C5E8-4AE9-9C3D-AF66B95B9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 Презентация к уроку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  по предмету технология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Тема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E31DE8"/>
                </a:solidFill>
              </a:rPr>
              <a:t>«Подготовка деталей кроя </a:t>
            </a:r>
            <a:r>
              <a:rPr lang="ru-RU" dirty="0" smtClean="0">
                <a:solidFill>
                  <a:srgbClr val="E31DE8"/>
                </a:solidFill>
              </a:rPr>
              <a:t>передника </a:t>
            </a:r>
            <a:r>
              <a:rPr lang="ru-RU" dirty="0">
                <a:solidFill>
                  <a:srgbClr val="E31DE8"/>
                </a:solidFill>
              </a:rPr>
              <a:t>к обработке</a:t>
            </a:r>
            <a:r>
              <a:rPr lang="ru-RU" dirty="0" smtClean="0">
                <a:solidFill>
                  <a:srgbClr val="E31DE8"/>
                </a:solidFill>
              </a:rPr>
              <a:t>»</a:t>
            </a:r>
            <a:br>
              <a:rPr lang="ru-RU" dirty="0" smtClean="0">
                <a:solidFill>
                  <a:srgbClr val="E31DE8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E31DE8"/>
                </a:solidFill>
              </a:rPr>
              <a:t>План </a:t>
            </a:r>
            <a:r>
              <a:rPr lang="ru-RU" b="1" dirty="0">
                <a:solidFill>
                  <a:srgbClr val="E31DE8"/>
                </a:solidFill>
              </a:rPr>
              <a:t>работы по изготовлению фартука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27984" y="3429955"/>
            <a:ext cx="9361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347864" y="5157192"/>
            <a:ext cx="2520280" cy="136815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63888" y="5310353"/>
            <a:ext cx="20882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  4.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Раскрой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деталей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   изделия      </a:t>
            </a:r>
          </a:p>
        </p:txBody>
      </p:sp>
      <p:pic>
        <p:nvPicPr>
          <p:cNvPr id="12" name="Рисунок 11" descr="http://festival.1september.ru/articles/584273/img2.jpg"/>
          <p:cNvPicPr/>
          <p:nvPr/>
        </p:nvPicPr>
        <p:blipFill>
          <a:blip r:embed="rId8" cstate="print"/>
          <a:srcRect l="64815" b="9006"/>
          <a:stretch>
            <a:fillRect/>
          </a:stretch>
        </p:blipFill>
        <p:spPr bwMode="auto">
          <a:xfrm>
            <a:off x="3995936" y="2996952"/>
            <a:ext cx="1296144" cy="2088232"/>
          </a:xfrm>
          <a:prstGeom prst="rect">
            <a:avLst/>
          </a:prstGeom>
          <a:solidFill>
            <a:srgbClr val="E31DE8"/>
          </a:solidFill>
          <a:ln w="9525">
            <a:noFill/>
            <a:miter lim="800000"/>
            <a:headEnd/>
            <a:tailEnd/>
          </a:ln>
        </p:spPr>
      </p:pic>
      <p:grpSp>
        <p:nvGrpSpPr>
          <p:cNvPr id="13" name="Группа 12"/>
          <p:cNvGrpSpPr/>
          <p:nvPr/>
        </p:nvGrpSpPr>
        <p:grpSpPr>
          <a:xfrm>
            <a:off x="2555776" y="5949280"/>
            <a:ext cx="654032" cy="459177"/>
            <a:chOff x="6012401" y="4680870"/>
            <a:chExt cx="654032" cy="459177"/>
          </a:xfrm>
        </p:grpSpPr>
        <p:sp>
          <p:nvSpPr>
            <p:cNvPr id="14" name="Стрелка вправо 13"/>
            <p:cNvSpPr/>
            <p:nvPr/>
          </p:nvSpPr>
          <p:spPr>
            <a:xfrm rot="10796317">
              <a:off x="6012401" y="4680870"/>
              <a:ext cx="654032" cy="459177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E31DE8"/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трелка вправо 4"/>
            <p:cNvSpPr/>
            <p:nvPr/>
          </p:nvSpPr>
          <p:spPr>
            <a:xfrm rot="21596317">
              <a:off x="6150154" y="4772631"/>
              <a:ext cx="516279" cy="275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Какие этапы </a:t>
            </a:r>
            <a:r>
              <a:rPr lang="ru-RU" sz="3600" b="1" dirty="0" smtClean="0">
                <a:solidFill>
                  <a:srgbClr val="7030A0"/>
                </a:solidFill>
              </a:rPr>
              <a:t>по плану мы уже проделали</a:t>
            </a:r>
            <a:r>
              <a:rPr lang="ru-RU" sz="3600" b="1" dirty="0">
                <a:solidFill>
                  <a:srgbClr val="7030A0"/>
                </a:solidFill>
              </a:rPr>
              <a:t>?</a:t>
            </a:r>
          </a:p>
        </p:txBody>
      </p:sp>
      <p:pic>
        <p:nvPicPr>
          <p:cNvPr id="3" name="Рисунок 2" descr="http://festival.1september.ru/articles/584273/img2.jpg"/>
          <p:cNvPicPr/>
          <p:nvPr/>
        </p:nvPicPr>
        <p:blipFill>
          <a:blip r:embed="rId3" cstate="print"/>
          <a:srcRect l="34722" t="10248" r="36574" b="8696"/>
          <a:stretch>
            <a:fillRect/>
          </a:stretch>
        </p:blipFill>
        <p:spPr bwMode="auto">
          <a:xfrm>
            <a:off x="7236296" y="404664"/>
            <a:ext cx="1512168" cy="5976664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</p:spPr>
      </p:pic>
      <p:grpSp>
        <p:nvGrpSpPr>
          <p:cNvPr id="9" name="Группа 8"/>
          <p:cNvGrpSpPr/>
          <p:nvPr/>
        </p:nvGrpSpPr>
        <p:grpSpPr>
          <a:xfrm>
            <a:off x="323528" y="1916832"/>
            <a:ext cx="6419331" cy="4680520"/>
            <a:chOff x="251520" y="3045733"/>
            <a:chExt cx="4176464" cy="3260413"/>
          </a:xfrm>
        </p:grpSpPr>
        <p:sp>
          <p:nvSpPr>
            <p:cNvPr id="10" name="Полилиния 9"/>
            <p:cNvSpPr/>
            <p:nvPr/>
          </p:nvSpPr>
          <p:spPr>
            <a:xfrm>
              <a:off x="251520" y="3045733"/>
              <a:ext cx="592470" cy="997742"/>
            </a:xfrm>
            <a:custGeom>
              <a:avLst/>
              <a:gdLst>
                <a:gd name="connsiteX0" fmla="*/ 0 w 1046404"/>
                <a:gd name="connsiteY0" fmla="*/ 0 h 592470"/>
                <a:gd name="connsiteX1" fmla="*/ 750169 w 1046404"/>
                <a:gd name="connsiteY1" fmla="*/ 0 h 592470"/>
                <a:gd name="connsiteX2" fmla="*/ 1046404 w 1046404"/>
                <a:gd name="connsiteY2" fmla="*/ 296235 h 592470"/>
                <a:gd name="connsiteX3" fmla="*/ 750169 w 1046404"/>
                <a:gd name="connsiteY3" fmla="*/ 592470 h 592470"/>
                <a:gd name="connsiteX4" fmla="*/ 0 w 1046404"/>
                <a:gd name="connsiteY4" fmla="*/ 592470 h 592470"/>
                <a:gd name="connsiteX5" fmla="*/ 296235 w 1046404"/>
                <a:gd name="connsiteY5" fmla="*/ 296235 h 592470"/>
                <a:gd name="connsiteX6" fmla="*/ 0 w 1046404"/>
                <a:gd name="connsiteY6" fmla="*/ 0 h 59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6404" h="592470">
                  <a:moveTo>
                    <a:pt x="1046403" y="0"/>
                  </a:moveTo>
                  <a:lnTo>
                    <a:pt x="1046403" y="424743"/>
                  </a:lnTo>
                  <a:lnTo>
                    <a:pt x="523202" y="592470"/>
                  </a:lnTo>
                  <a:lnTo>
                    <a:pt x="1" y="424743"/>
                  </a:lnTo>
                  <a:lnTo>
                    <a:pt x="1" y="0"/>
                  </a:lnTo>
                  <a:lnTo>
                    <a:pt x="523202" y="167727"/>
                  </a:lnTo>
                  <a:lnTo>
                    <a:pt x="1046403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304491" rIns="8255" bIns="30449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 smtClean="0"/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400" dirty="0"/>
                <a:t>1</a:t>
              </a:r>
              <a:endParaRPr lang="ru-RU" sz="4400" kern="1200" dirty="0"/>
            </a:p>
          </p:txBody>
        </p:sp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2280586" y="1625704"/>
              <a:ext cx="720462" cy="3560520"/>
            </a:xfrm>
            <a:prstGeom prst="round2SameRect">
              <a:avLst/>
            </a:prstGeom>
            <a:solidFill>
              <a:srgbClr val="E31DE8">
                <a:alpha val="90000"/>
              </a:srgb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251520" y="3876221"/>
              <a:ext cx="592470" cy="946158"/>
            </a:xfrm>
            <a:custGeom>
              <a:avLst/>
              <a:gdLst>
                <a:gd name="connsiteX0" fmla="*/ 0 w 946158"/>
                <a:gd name="connsiteY0" fmla="*/ 0 h 592470"/>
                <a:gd name="connsiteX1" fmla="*/ 649923 w 946158"/>
                <a:gd name="connsiteY1" fmla="*/ 0 h 592470"/>
                <a:gd name="connsiteX2" fmla="*/ 946158 w 946158"/>
                <a:gd name="connsiteY2" fmla="*/ 296235 h 592470"/>
                <a:gd name="connsiteX3" fmla="*/ 649923 w 946158"/>
                <a:gd name="connsiteY3" fmla="*/ 592470 h 592470"/>
                <a:gd name="connsiteX4" fmla="*/ 0 w 946158"/>
                <a:gd name="connsiteY4" fmla="*/ 592470 h 592470"/>
                <a:gd name="connsiteX5" fmla="*/ 296235 w 946158"/>
                <a:gd name="connsiteY5" fmla="*/ 296235 h 592470"/>
                <a:gd name="connsiteX6" fmla="*/ 0 w 946158"/>
                <a:gd name="connsiteY6" fmla="*/ 0 h 59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6158" h="592470">
                  <a:moveTo>
                    <a:pt x="946158" y="0"/>
                  </a:moveTo>
                  <a:lnTo>
                    <a:pt x="946158" y="406972"/>
                  </a:lnTo>
                  <a:lnTo>
                    <a:pt x="473079" y="592470"/>
                  </a:lnTo>
                  <a:lnTo>
                    <a:pt x="0" y="406972"/>
                  </a:lnTo>
                  <a:lnTo>
                    <a:pt x="0" y="0"/>
                  </a:lnTo>
                  <a:lnTo>
                    <a:pt x="473079" y="185498"/>
                  </a:lnTo>
                  <a:lnTo>
                    <a:pt x="946158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304490" rIns="8255" bIns="30449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400" kern="1200" dirty="0" smtClean="0"/>
                <a:t>2</a:t>
              </a:r>
              <a:endParaRPr lang="ru-RU" sz="4400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843990" y="3887652"/>
              <a:ext cx="3583994" cy="627063"/>
            </a:xfrm>
            <a:custGeom>
              <a:avLst/>
              <a:gdLst>
                <a:gd name="connsiteX0" fmla="*/ 104512 w 627062"/>
                <a:gd name="connsiteY0" fmla="*/ 0 h 3583993"/>
                <a:gd name="connsiteX1" fmla="*/ 522550 w 627062"/>
                <a:gd name="connsiteY1" fmla="*/ 0 h 3583993"/>
                <a:gd name="connsiteX2" fmla="*/ 596451 w 627062"/>
                <a:gd name="connsiteY2" fmla="*/ 30611 h 3583993"/>
                <a:gd name="connsiteX3" fmla="*/ 627062 w 627062"/>
                <a:gd name="connsiteY3" fmla="*/ 104512 h 3583993"/>
                <a:gd name="connsiteX4" fmla="*/ 627062 w 627062"/>
                <a:gd name="connsiteY4" fmla="*/ 3583993 h 3583993"/>
                <a:gd name="connsiteX5" fmla="*/ 627062 w 627062"/>
                <a:gd name="connsiteY5" fmla="*/ 3583993 h 3583993"/>
                <a:gd name="connsiteX6" fmla="*/ 627062 w 627062"/>
                <a:gd name="connsiteY6" fmla="*/ 3583993 h 3583993"/>
                <a:gd name="connsiteX7" fmla="*/ 0 w 627062"/>
                <a:gd name="connsiteY7" fmla="*/ 3583993 h 3583993"/>
                <a:gd name="connsiteX8" fmla="*/ 0 w 627062"/>
                <a:gd name="connsiteY8" fmla="*/ 3583993 h 3583993"/>
                <a:gd name="connsiteX9" fmla="*/ 0 w 627062"/>
                <a:gd name="connsiteY9" fmla="*/ 3583993 h 3583993"/>
                <a:gd name="connsiteX10" fmla="*/ 0 w 627062"/>
                <a:gd name="connsiteY10" fmla="*/ 104512 h 3583993"/>
                <a:gd name="connsiteX11" fmla="*/ 30611 w 627062"/>
                <a:gd name="connsiteY11" fmla="*/ 30611 h 3583993"/>
                <a:gd name="connsiteX12" fmla="*/ 104512 w 627062"/>
                <a:gd name="connsiteY12" fmla="*/ 0 h 3583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7062" h="3583993">
                  <a:moveTo>
                    <a:pt x="627062" y="597344"/>
                  </a:moveTo>
                  <a:lnTo>
                    <a:pt x="627062" y="2986649"/>
                  </a:lnTo>
                  <a:cubicBezTo>
                    <a:pt x="627062" y="3145072"/>
                    <a:pt x="625135" y="3297008"/>
                    <a:pt x="621706" y="3409032"/>
                  </a:cubicBezTo>
                  <a:cubicBezTo>
                    <a:pt x="618277" y="3521057"/>
                    <a:pt x="613626" y="3583990"/>
                    <a:pt x="608776" y="3583990"/>
                  </a:cubicBezTo>
                  <a:lnTo>
                    <a:pt x="0" y="3583990"/>
                  </a:lnTo>
                  <a:lnTo>
                    <a:pt x="0" y="3583990"/>
                  </a:lnTo>
                  <a:lnTo>
                    <a:pt x="0" y="358399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608776" y="3"/>
                  </a:lnTo>
                  <a:cubicBezTo>
                    <a:pt x="613626" y="3"/>
                    <a:pt x="618277" y="62936"/>
                    <a:pt x="621706" y="174961"/>
                  </a:cubicBezTo>
                  <a:cubicBezTo>
                    <a:pt x="625135" y="286985"/>
                    <a:pt x="627062" y="438921"/>
                    <a:pt x="627062" y="597344"/>
                  </a:cubicBezTo>
                  <a:close/>
                </a:path>
              </a:pathLst>
            </a:custGeom>
            <a:solidFill>
              <a:srgbClr val="E31DE8">
                <a:alpha val="90000"/>
              </a:srgbClr>
            </a:solidFill>
            <a:ln w="28575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7" tIns="42041" rIns="42041" bIns="42042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51520" y="4654456"/>
              <a:ext cx="592471" cy="934784"/>
            </a:xfrm>
            <a:custGeom>
              <a:avLst/>
              <a:gdLst>
                <a:gd name="connsiteX0" fmla="*/ 0 w 1041707"/>
                <a:gd name="connsiteY0" fmla="*/ 0 h 592470"/>
                <a:gd name="connsiteX1" fmla="*/ 745472 w 1041707"/>
                <a:gd name="connsiteY1" fmla="*/ 0 h 592470"/>
                <a:gd name="connsiteX2" fmla="*/ 1041707 w 1041707"/>
                <a:gd name="connsiteY2" fmla="*/ 296235 h 592470"/>
                <a:gd name="connsiteX3" fmla="*/ 745472 w 1041707"/>
                <a:gd name="connsiteY3" fmla="*/ 592470 h 592470"/>
                <a:gd name="connsiteX4" fmla="*/ 0 w 1041707"/>
                <a:gd name="connsiteY4" fmla="*/ 592470 h 592470"/>
                <a:gd name="connsiteX5" fmla="*/ 296235 w 1041707"/>
                <a:gd name="connsiteY5" fmla="*/ 296235 h 592470"/>
                <a:gd name="connsiteX6" fmla="*/ 0 w 1041707"/>
                <a:gd name="connsiteY6" fmla="*/ 0 h 59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1707" h="592470">
                  <a:moveTo>
                    <a:pt x="1041706" y="0"/>
                  </a:moveTo>
                  <a:lnTo>
                    <a:pt x="1041706" y="423986"/>
                  </a:lnTo>
                  <a:lnTo>
                    <a:pt x="520854" y="592470"/>
                  </a:lnTo>
                  <a:lnTo>
                    <a:pt x="1" y="423986"/>
                  </a:lnTo>
                  <a:lnTo>
                    <a:pt x="1" y="0"/>
                  </a:lnTo>
                  <a:lnTo>
                    <a:pt x="520854" y="168484"/>
                  </a:lnTo>
                  <a:lnTo>
                    <a:pt x="1041706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6" tIns="304490" rIns="8255" bIns="30449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400" kern="1200" dirty="0" smtClean="0"/>
                <a:t>3</a:t>
              </a:r>
              <a:endParaRPr lang="ru-RU" sz="4400" kern="1200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851821" y="4650859"/>
              <a:ext cx="3568332" cy="652083"/>
            </a:xfrm>
            <a:custGeom>
              <a:avLst/>
              <a:gdLst>
                <a:gd name="connsiteX0" fmla="*/ 95382 w 572278"/>
                <a:gd name="connsiteY0" fmla="*/ 0 h 3568331"/>
                <a:gd name="connsiteX1" fmla="*/ 476896 w 572278"/>
                <a:gd name="connsiteY1" fmla="*/ 0 h 3568331"/>
                <a:gd name="connsiteX2" fmla="*/ 544341 w 572278"/>
                <a:gd name="connsiteY2" fmla="*/ 27937 h 3568331"/>
                <a:gd name="connsiteX3" fmla="*/ 572278 w 572278"/>
                <a:gd name="connsiteY3" fmla="*/ 95382 h 3568331"/>
                <a:gd name="connsiteX4" fmla="*/ 572278 w 572278"/>
                <a:gd name="connsiteY4" fmla="*/ 3568331 h 3568331"/>
                <a:gd name="connsiteX5" fmla="*/ 572278 w 572278"/>
                <a:gd name="connsiteY5" fmla="*/ 3568331 h 3568331"/>
                <a:gd name="connsiteX6" fmla="*/ 572278 w 572278"/>
                <a:gd name="connsiteY6" fmla="*/ 3568331 h 3568331"/>
                <a:gd name="connsiteX7" fmla="*/ 0 w 572278"/>
                <a:gd name="connsiteY7" fmla="*/ 3568331 h 3568331"/>
                <a:gd name="connsiteX8" fmla="*/ 0 w 572278"/>
                <a:gd name="connsiteY8" fmla="*/ 3568331 h 3568331"/>
                <a:gd name="connsiteX9" fmla="*/ 0 w 572278"/>
                <a:gd name="connsiteY9" fmla="*/ 3568331 h 3568331"/>
                <a:gd name="connsiteX10" fmla="*/ 0 w 572278"/>
                <a:gd name="connsiteY10" fmla="*/ 95382 h 3568331"/>
                <a:gd name="connsiteX11" fmla="*/ 27937 w 572278"/>
                <a:gd name="connsiteY11" fmla="*/ 27937 h 3568331"/>
                <a:gd name="connsiteX12" fmla="*/ 95382 w 572278"/>
                <a:gd name="connsiteY12" fmla="*/ 0 h 3568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2278" h="3568331">
                  <a:moveTo>
                    <a:pt x="572278" y="594738"/>
                  </a:moveTo>
                  <a:lnTo>
                    <a:pt x="572278" y="2973593"/>
                  </a:lnTo>
                  <a:cubicBezTo>
                    <a:pt x="572278" y="3131327"/>
                    <a:pt x="570666" y="3282602"/>
                    <a:pt x="567797" y="3394132"/>
                  </a:cubicBezTo>
                  <a:cubicBezTo>
                    <a:pt x="564929" y="3505669"/>
                    <a:pt x="561038" y="3568328"/>
                    <a:pt x="556981" y="3568328"/>
                  </a:cubicBezTo>
                  <a:lnTo>
                    <a:pt x="0" y="3568328"/>
                  </a:lnTo>
                  <a:lnTo>
                    <a:pt x="0" y="3568328"/>
                  </a:lnTo>
                  <a:lnTo>
                    <a:pt x="0" y="3568328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556981" y="3"/>
                  </a:lnTo>
                  <a:cubicBezTo>
                    <a:pt x="561038" y="3"/>
                    <a:pt x="564929" y="62662"/>
                    <a:pt x="567797" y="174199"/>
                  </a:cubicBezTo>
                  <a:cubicBezTo>
                    <a:pt x="570666" y="285736"/>
                    <a:pt x="572278" y="437004"/>
                    <a:pt x="572278" y="594738"/>
                  </a:cubicBezTo>
                  <a:close/>
                </a:path>
              </a:pathLst>
            </a:custGeom>
            <a:solidFill>
              <a:srgbClr val="E31DE8">
                <a:alpha val="90000"/>
              </a:srgb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8921" tIns="50161" rIns="50161" bIns="50162" numCol="1" spcCol="1270" anchor="ctr" anchorCtr="0">
              <a:noAutofit/>
            </a:bodyPr>
            <a:lstStyle/>
            <a:p>
              <a:pPr marL="285750" lvl="1" indent="-28575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800" kern="1200" dirty="0" smtClean="0"/>
                <a:t>Подготовка выкройки  к</a:t>
              </a:r>
            </a:p>
            <a:p>
              <a:pPr marL="285750" lvl="1" indent="-28575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800" dirty="0" smtClean="0"/>
                <a:t>раскрою</a:t>
              </a:r>
              <a:endParaRPr lang="ru-RU" sz="2800" kern="1200" dirty="0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813708" y="5430214"/>
              <a:ext cx="3607368" cy="650006"/>
            </a:xfrm>
            <a:custGeom>
              <a:avLst/>
              <a:gdLst>
                <a:gd name="connsiteX0" fmla="*/ 95382 w 572278"/>
                <a:gd name="connsiteY0" fmla="*/ 0 h 3568331"/>
                <a:gd name="connsiteX1" fmla="*/ 476896 w 572278"/>
                <a:gd name="connsiteY1" fmla="*/ 0 h 3568331"/>
                <a:gd name="connsiteX2" fmla="*/ 544341 w 572278"/>
                <a:gd name="connsiteY2" fmla="*/ 27937 h 3568331"/>
                <a:gd name="connsiteX3" fmla="*/ 572278 w 572278"/>
                <a:gd name="connsiteY3" fmla="*/ 95382 h 3568331"/>
                <a:gd name="connsiteX4" fmla="*/ 572278 w 572278"/>
                <a:gd name="connsiteY4" fmla="*/ 3568331 h 3568331"/>
                <a:gd name="connsiteX5" fmla="*/ 572278 w 572278"/>
                <a:gd name="connsiteY5" fmla="*/ 3568331 h 3568331"/>
                <a:gd name="connsiteX6" fmla="*/ 572278 w 572278"/>
                <a:gd name="connsiteY6" fmla="*/ 3568331 h 3568331"/>
                <a:gd name="connsiteX7" fmla="*/ 0 w 572278"/>
                <a:gd name="connsiteY7" fmla="*/ 3568331 h 3568331"/>
                <a:gd name="connsiteX8" fmla="*/ 0 w 572278"/>
                <a:gd name="connsiteY8" fmla="*/ 3568331 h 3568331"/>
                <a:gd name="connsiteX9" fmla="*/ 0 w 572278"/>
                <a:gd name="connsiteY9" fmla="*/ 3568331 h 3568331"/>
                <a:gd name="connsiteX10" fmla="*/ 0 w 572278"/>
                <a:gd name="connsiteY10" fmla="*/ 95382 h 3568331"/>
                <a:gd name="connsiteX11" fmla="*/ 27937 w 572278"/>
                <a:gd name="connsiteY11" fmla="*/ 27937 h 3568331"/>
                <a:gd name="connsiteX12" fmla="*/ 95382 w 572278"/>
                <a:gd name="connsiteY12" fmla="*/ 0 h 3568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2278" h="3568331">
                  <a:moveTo>
                    <a:pt x="572278" y="594738"/>
                  </a:moveTo>
                  <a:lnTo>
                    <a:pt x="572278" y="2973593"/>
                  </a:lnTo>
                  <a:cubicBezTo>
                    <a:pt x="572278" y="3131327"/>
                    <a:pt x="570666" y="3282602"/>
                    <a:pt x="567797" y="3394132"/>
                  </a:cubicBezTo>
                  <a:cubicBezTo>
                    <a:pt x="564929" y="3505669"/>
                    <a:pt x="561038" y="3568328"/>
                    <a:pt x="556981" y="3568328"/>
                  </a:cubicBezTo>
                  <a:lnTo>
                    <a:pt x="0" y="3568328"/>
                  </a:lnTo>
                  <a:lnTo>
                    <a:pt x="0" y="3568328"/>
                  </a:lnTo>
                  <a:lnTo>
                    <a:pt x="0" y="3568328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556981" y="3"/>
                  </a:lnTo>
                  <a:cubicBezTo>
                    <a:pt x="561038" y="3"/>
                    <a:pt x="564929" y="62662"/>
                    <a:pt x="567797" y="174199"/>
                  </a:cubicBezTo>
                  <a:cubicBezTo>
                    <a:pt x="570666" y="285736"/>
                    <a:pt x="572278" y="437004"/>
                    <a:pt x="572278" y="594738"/>
                  </a:cubicBezTo>
                  <a:close/>
                </a:path>
              </a:pathLst>
            </a:custGeom>
            <a:solidFill>
              <a:srgbClr val="E31DE8">
                <a:alpha val="90000"/>
              </a:srgb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8921" tIns="50161" rIns="50161" bIns="50162" numCol="1" spcCol="1270" anchor="ctr" anchorCtr="0">
              <a:noAutofit/>
            </a:bodyPr>
            <a:lstStyle/>
            <a:p>
              <a:pPr marL="285750" lvl="1" indent="-28575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800" kern="1200" dirty="0" smtClean="0"/>
                <a:t>Раскрой деталей изделия</a:t>
              </a:r>
              <a:endParaRPr lang="ru-RU" sz="2800" kern="1200" dirty="0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251520" y="5430214"/>
              <a:ext cx="592471" cy="875932"/>
            </a:xfrm>
            <a:custGeom>
              <a:avLst/>
              <a:gdLst>
                <a:gd name="connsiteX0" fmla="*/ 0 w 1041707"/>
                <a:gd name="connsiteY0" fmla="*/ 0 h 592470"/>
                <a:gd name="connsiteX1" fmla="*/ 745472 w 1041707"/>
                <a:gd name="connsiteY1" fmla="*/ 0 h 592470"/>
                <a:gd name="connsiteX2" fmla="*/ 1041707 w 1041707"/>
                <a:gd name="connsiteY2" fmla="*/ 296235 h 592470"/>
                <a:gd name="connsiteX3" fmla="*/ 745472 w 1041707"/>
                <a:gd name="connsiteY3" fmla="*/ 592470 h 592470"/>
                <a:gd name="connsiteX4" fmla="*/ 0 w 1041707"/>
                <a:gd name="connsiteY4" fmla="*/ 592470 h 592470"/>
                <a:gd name="connsiteX5" fmla="*/ 296235 w 1041707"/>
                <a:gd name="connsiteY5" fmla="*/ 296235 h 592470"/>
                <a:gd name="connsiteX6" fmla="*/ 0 w 1041707"/>
                <a:gd name="connsiteY6" fmla="*/ 0 h 59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1707" h="592470">
                  <a:moveTo>
                    <a:pt x="1041706" y="0"/>
                  </a:moveTo>
                  <a:lnTo>
                    <a:pt x="1041706" y="423986"/>
                  </a:lnTo>
                  <a:lnTo>
                    <a:pt x="520854" y="592470"/>
                  </a:lnTo>
                  <a:lnTo>
                    <a:pt x="1" y="423986"/>
                  </a:lnTo>
                  <a:lnTo>
                    <a:pt x="1" y="0"/>
                  </a:lnTo>
                  <a:lnTo>
                    <a:pt x="520854" y="168484"/>
                  </a:lnTo>
                  <a:lnTo>
                    <a:pt x="1041706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6" tIns="304490" rIns="8255" bIns="30449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400" kern="1200" dirty="0" smtClean="0"/>
                <a:t>4</a:t>
              </a:r>
              <a:endParaRPr lang="ru-RU" sz="4400" kern="1200" dirty="0"/>
            </a:p>
          </p:txBody>
        </p:sp>
      </p:grp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03648" y="2100046"/>
            <a:ext cx="4104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Снятие мерок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403648" y="3309804"/>
            <a:ext cx="4248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Построение чертежа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6462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E31DE8"/>
                </a:solidFill>
              </a:rPr>
              <a:t>Какой этап нам надо изучить и проделать?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44824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Подготовка деталей </a:t>
            </a:r>
            <a:r>
              <a:rPr lang="ru-RU" sz="3200" b="1" dirty="0">
                <a:solidFill>
                  <a:srgbClr val="7030A0"/>
                </a:solidFill>
              </a:rPr>
              <a:t>кроя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к обработке.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140968"/>
            <a:ext cx="80648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E31DE8"/>
                </a:solidFill>
              </a:rPr>
              <a:t>Какая будет </a:t>
            </a:r>
            <a:r>
              <a:rPr lang="ru-RU" sz="3200" b="1" dirty="0" smtClean="0">
                <a:solidFill>
                  <a:srgbClr val="E31DE8"/>
                </a:solidFill>
              </a:rPr>
              <a:t>тема </a:t>
            </a:r>
            <a:r>
              <a:rPr lang="ru-RU" sz="3200" b="1" dirty="0">
                <a:solidFill>
                  <a:srgbClr val="E31DE8"/>
                </a:solidFill>
              </a:rPr>
              <a:t>нашего </a:t>
            </a:r>
            <a:endParaRPr lang="ru-RU" sz="3200" b="1" dirty="0" smtClean="0">
              <a:solidFill>
                <a:srgbClr val="E31DE8"/>
              </a:solidFill>
            </a:endParaRPr>
          </a:p>
          <a:p>
            <a:r>
              <a:rPr lang="ru-RU" sz="3200" b="1" dirty="0" smtClean="0">
                <a:solidFill>
                  <a:srgbClr val="E31DE8"/>
                </a:solidFill>
              </a:rPr>
              <a:t>урока</a:t>
            </a:r>
            <a:r>
              <a:rPr lang="ru-RU" sz="3200" b="1" dirty="0">
                <a:solidFill>
                  <a:srgbClr val="E31DE8"/>
                </a:solidFill>
              </a:rPr>
              <a:t>?</a:t>
            </a:r>
          </a:p>
        </p:txBody>
      </p:sp>
      <p:pic>
        <p:nvPicPr>
          <p:cNvPr id="5" name="Рисунок 4" descr="http://festival.1september.ru/articles/584273/img2.jpg"/>
          <p:cNvPicPr/>
          <p:nvPr/>
        </p:nvPicPr>
        <p:blipFill>
          <a:blip r:embed="rId3" cstate="print"/>
          <a:srcRect t="9006" r="69444" b="8696"/>
          <a:stretch>
            <a:fillRect/>
          </a:stretch>
        </p:blipFill>
        <p:spPr bwMode="auto">
          <a:xfrm>
            <a:off x="6804248" y="476672"/>
            <a:ext cx="1761356" cy="5904656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4293096"/>
            <a:ext cx="61206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rgbClr val="7030A0"/>
                </a:solidFill>
              </a:rPr>
              <a:t>«Подготовка </a:t>
            </a:r>
            <a:r>
              <a:rPr lang="ru-RU" sz="3600" b="1" u="sng" dirty="0">
                <a:solidFill>
                  <a:srgbClr val="7030A0"/>
                </a:solidFill>
              </a:rPr>
              <a:t>деталей кроя </a:t>
            </a:r>
            <a:r>
              <a:rPr lang="ru-RU" sz="3600" b="1" u="sng" dirty="0" smtClean="0">
                <a:solidFill>
                  <a:srgbClr val="7030A0"/>
                </a:solidFill>
              </a:rPr>
              <a:t>передника </a:t>
            </a:r>
            <a:r>
              <a:rPr lang="ru-RU" sz="3600" b="1" u="sng" dirty="0" smtClean="0">
                <a:solidFill>
                  <a:srgbClr val="7030A0"/>
                </a:solidFill>
              </a:rPr>
              <a:t>к обработке».</a:t>
            </a:r>
            <a:endParaRPr lang="ru-RU" sz="3600" b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864096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E31DE8"/>
                </a:solidFill>
              </a:rPr>
              <a:t>Копировальный шов (силки) </a:t>
            </a:r>
            <a:r>
              <a:rPr lang="ru-RU" sz="2400" dirty="0"/>
              <a:t>-  </a:t>
            </a:r>
            <a:r>
              <a:rPr lang="ru-RU" sz="2400" b="1" dirty="0">
                <a:solidFill>
                  <a:srgbClr val="7030A0"/>
                </a:solidFill>
              </a:rPr>
              <a:t>используют для точного переноса контурных линий и контрольных знаков с одной стороны детали на другую, симметричную ей. Детали складывают лицевыми сторонами внутрь и по намеченным линиям мягкими хлопчатобумажными нитками прокладывают сметочные стежки на расстоянии друг от друга 0,3—1 см; нить при этом не затягивают с тем, чтобы она образовала петли высотой 1—1,5 см в зависимости от толщины ткани. </a:t>
            </a:r>
          </a:p>
        </p:txBody>
      </p:sp>
      <p:pic>
        <p:nvPicPr>
          <p:cNvPr id="3" name="Рисунок 2" descr="Ручные швы. "/>
          <p:cNvPicPr/>
          <p:nvPr/>
        </p:nvPicPr>
        <p:blipFill>
          <a:blip r:embed="rId3" cstate="print"/>
          <a:srcRect b="73986"/>
          <a:stretch>
            <a:fillRect/>
          </a:stretch>
        </p:blipFill>
        <p:spPr bwMode="auto">
          <a:xfrm>
            <a:off x="899592" y="4509120"/>
            <a:ext cx="7128792" cy="2088232"/>
          </a:xfrm>
          <a:prstGeom prst="rect">
            <a:avLst/>
          </a:prstGeom>
          <a:noFill/>
          <a:ln w="57150">
            <a:solidFill>
              <a:srgbClr val="E31DE8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7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Затем детали раздвигают.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Ручные швы. "/>
          <p:cNvPicPr/>
          <p:nvPr/>
        </p:nvPicPr>
        <p:blipFill>
          <a:blip r:embed="rId3" cstate="print"/>
          <a:srcRect t="28640" b="37470"/>
          <a:stretch>
            <a:fillRect/>
          </a:stretch>
        </p:blipFill>
        <p:spPr bwMode="auto">
          <a:xfrm>
            <a:off x="323528" y="1268759"/>
            <a:ext cx="8424936" cy="1944217"/>
          </a:xfrm>
          <a:prstGeom prst="rect">
            <a:avLst/>
          </a:prstGeom>
          <a:noFill/>
          <a:ln w="57150">
            <a:solidFill>
              <a:srgbClr val="E31DE8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5536" y="3501008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Натянувшиеся нитки разрезают.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Ручные швы. "/>
          <p:cNvPicPr/>
          <p:nvPr/>
        </p:nvPicPr>
        <p:blipFill>
          <a:blip r:embed="rId3" cstate="print"/>
          <a:srcRect t="64917" b="2148"/>
          <a:stretch>
            <a:fillRect/>
          </a:stretch>
        </p:blipFill>
        <p:spPr bwMode="auto">
          <a:xfrm>
            <a:off x="323528" y="4293096"/>
            <a:ext cx="8424936" cy="1872208"/>
          </a:xfrm>
          <a:prstGeom prst="rect">
            <a:avLst/>
          </a:prstGeom>
          <a:noFill/>
          <a:ln w="57150">
            <a:solidFill>
              <a:srgbClr val="E31DE8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vyborkuhni.ru/wp-content/uploads/2014/02/fartuk_5.jpg"/>
          <p:cNvPicPr/>
          <p:nvPr/>
        </p:nvPicPr>
        <p:blipFill>
          <a:blip r:embed="rId3" cstate="print"/>
          <a:srcRect l="16889"/>
          <a:stretch>
            <a:fillRect/>
          </a:stretch>
        </p:blipFill>
        <p:spPr bwMode="auto">
          <a:xfrm>
            <a:off x="251520" y="332656"/>
            <a:ext cx="2808312" cy="4286250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3" name="Рисунок 2" descr="http://kitchenguide.ru/wp-content/uploads/2013/11/fart16.jpg"/>
          <p:cNvPicPr/>
          <p:nvPr/>
        </p:nvPicPr>
        <p:blipFill>
          <a:blip r:embed="rId4" cstate="print"/>
          <a:srcRect l="6836" r="5273"/>
          <a:stretch>
            <a:fillRect/>
          </a:stretch>
        </p:blipFill>
        <p:spPr bwMode="auto">
          <a:xfrm>
            <a:off x="6084168" y="2204864"/>
            <a:ext cx="2719189" cy="4320480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 rot="21328753">
            <a:off x="2988080" y="1074465"/>
            <a:ext cx="60318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Успехов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 rot="20825897">
            <a:off x="353339" y="-1867212"/>
            <a:ext cx="12168336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6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6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6000" b="1" dirty="0" smtClean="0">
              <a:solidFill>
                <a:srgbClr val="7030A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lang="ru-RU" sz="6000" b="1" dirty="0" smtClean="0">
              <a:solidFill>
                <a:srgbClr val="7030A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80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8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работе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119</Words>
  <Application>Microsoft Office PowerPoint</Application>
  <PresentationFormat>Экран (4:3)</PresentationFormat>
  <Paragraphs>46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Презентация к уроку     по предмету технология Тема урока: «Подготовка деталей кроя передника к обработке»  </vt:lpstr>
      <vt:lpstr>План работы по изготовлению фартука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    по предмету технология Тема урока: «Подготовка деталей кроя фартука к обработке»  Выполнила учитель ГБОУ школы № 596 Зеленина Елена Александровна</dc:title>
  <dc:creator>Acer</dc:creator>
  <cp:lastModifiedBy>Acer</cp:lastModifiedBy>
  <cp:revision>42</cp:revision>
  <dcterms:created xsi:type="dcterms:W3CDTF">2015-05-03T11:16:57Z</dcterms:created>
  <dcterms:modified xsi:type="dcterms:W3CDTF">2015-05-10T17:51:04Z</dcterms:modified>
</cp:coreProperties>
</file>