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172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imghp" TargetMode="External"/><Relationship Id="rId2" Type="http://schemas.openxmlformats.org/officeDocument/2006/relationships/hyperlink" Target="https://yandex.ru/image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224580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Загадка человека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7" y="5517232"/>
            <a:ext cx="1008112" cy="452509"/>
          </a:xfrm>
        </p:spPr>
        <p:txBody>
          <a:bodyPr/>
          <a:lstStyle/>
          <a:p>
            <a:r>
              <a:rPr lang="ru-RU" b="1" dirty="0">
                <a:latin typeface="Arial Narrow" pitchFamily="34" charset="0"/>
              </a:rPr>
              <a:t>Урок </a:t>
            </a:r>
            <a:r>
              <a:rPr lang="ru-RU" b="1" dirty="0" smtClean="0">
                <a:latin typeface="Arial Narrow" pitchFamily="34" charset="0"/>
              </a:rPr>
              <a:t>2</a:t>
            </a:r>
            <a:endParaRPr lang="ru-RU" b="1" dirty="0">
              <a:latin typeface="Arial Narrow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291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024744" cy="864096"/>
          </a:xfrm>
        </p:spPr>
        <p:txBody>
          <a:bodyPr>
            <a:normAutofit/>
          </a:bodyPr>
          <a:lstStyle/>
          <a:p>
            <a:r>
              <a:rPr lang="ru-RU" b="1" u="sng" dirty="0">
                <a:solidFill>
                  <a:schemeClr val="tx2"/>
                </a:solidFill>
              </a:rPr>
              <a:t>Домашнее задание</a:t>
            </a:r>
            <a:r>
              <a:rPr lang="ru-RU" b="1" u="sng" dirty="0" smtClean="0">
                <a:solidFill>
                  <a:schemeClr val="tx2"/>
                </a:solidFill>
              </a:rPr>
              <a:t>: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4365104"/>
            <a:ext cx="6264696" cy="1467525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</a:t>
            </a:r>
            <a:r>
              <a:rPr lang="ru-RU" sz="2600" b="1" dirty="0" smtClean="0"/>
              <a:t>1, сс. 10-11,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600" b="1" dirty="0" smtClean="0"/>
              <a:t>адания в рабочей тетради:</a:t>
            </a:r>
          </a:p>
          <a:p>
            <a:pPr marL="68580" indent="0">
              <a:buNone/>
            </a:pPr>
            <a:r>
              <a:rPr lang="ru-RU" sz="2600" b="1" dirty="0" smtClean="0"/>
              <a:t>№№ 1-3, сс.4-5.</a:t>
            </a:r>
            <a:endParaRPr lang="ru-RU" sz="2600" b="1" dirty="0"/>
          </a:p>
        </p:txBody>
      </p:sp>
      <p:pic>
        <p:nvPicPr>
          <p:cNvPr id="8194" name="Picture 2" descr="C:\Users\Acer\Desktop\анимационные картинки\смайл на диване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926" y="1898284"/>
            <a:ext cx="2956148" cy="2042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55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Несколько слов для учителя: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7920880" cy="489654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Курс подготовлен к УМК: Обществознание. 5 класс. </a:t>
            </a:r>
            <a:r>
              <a:rPr lang="ru-RU" u="sng" dirty="0" smtClean="0"/>
              <a:t>Учебник</a:t>
            </a:r>
            <a:r>
              <a:rPr lang="ru-RU" dirty="0" smtClean="0"/>
              <a:t> для общеобразовательных учреждений. Под редакцией Л.Н. Боголюбова, Л.Ф. Ивановой. - М.: Просвещение, 2012.</a:t>
            </a:r>
          </a:p>
          <a:p>
            <a:pPr algn="just"/>
            <a:r>
              <a:rPr lang="ru-RU" u="sng" dirty="0" smtClean="0"/>
              <a:t>Рабочая тетрадь</a:t>
            </a:r>
            <a:r>
              <a:rPr lang="ru-RU" dirty="0" smtClean="0"/>
              <a:t>: </a:t>
            </a:r>
            <a:r>
              <a:rPr lang="ru-RU" dirty="0" err="1" smtClean="0"/>
              <a:t>Л.Ф.Иванова</a:t>
            </a:r>
            <a:r>
              <a:rPr lang="ru-RU" dirty="0" smtClean="0"/>
              <a:t>, Я.В. </a:t>
            </a:r>
            <a:r>
              <a:rPr lang="ru-RU" dirty="0" err="1" smtClean="0"/>
              <a:t>Хотеенкова</a:t>
            </a:r>
            <a:r>
              <a:rPr lang="ru-RU" dirty="0" smtClean="0"/>
              <a:t>. Обществознание. 5 класс. Пособие для учащихся общеобразовательных учреждений. - М.: Просвещение, 2012.</a:t>
            </a:r>
          </a:p>
          <a:p>
            <a:pPr algn="just"/>
            <a:r>
              <a:rPr lang="ru-RU" u="sng" dirty="0" smtClean="0"/>
              <a:t>Методическое пособие</a:t>
            </a:r>
            <a:r>
              <a:rPr lang="ru-RU" dirty="0" smtClean="0"/>
              <a:t>:  Методические рекомендации к учебнику «Обществоведение: гражданин, общество, государство»: 5 </a:t>
            </a:r>
            <a:r>
              <a:rPr lang="ru-RU" dirty="0" err="1" smtClean="0"/>
              <a:t>кл</a:t>
            </a:r>
            <a:r>
              <a:rPr lang="ru-RU" dirty="0" smtClean="0"/>
              <a:t>.: Пособие для учителя/Л.Н. Боголюбов, Н.Ф. Виноградник, Н.И. Городецкая и др.; под ред. Л.Ф. Ивановой. М.: Просвещение, 2003.</a:t>
            </a:r>
          </a:p>
          <a:p>
            <a:pPr algn="just"/>
            <a:r>
              <a:rPr lang="ru-RU" dirty="0" smtClean="0"/>
              <a:t>При разработке Презентаций использовалась Рабочая тетрадь по обществоведению: 5 класс/ А.С. Митькин.- М.: Экзамен, 2012.</a:t>
            </a:r>
          </a:p>
          <a:p>
            <a:pPr algn="just"/>
            <a:r>
              <a:rPr lang="ru-RU" dirty="0" smtClean="0"/>
              <a:t>В презентациях использованы иллюстрации из открытого банка иллюстраций Яндекс и Гугл : </a:t>
            </a:r>
            <a:r>
              <a:rPr lang="en-US" dirty="0">
                <a:hlinkClick r:id="rId2"/>
              </a:rPr>
              <a:t>https://yandex.ru/images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;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www.google.ru/imghp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88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3456502" cy="81716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4012" y="2564904"/>
            <a:ext cx="6777317" cy="240149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600" b="1" dirty="0"/>
              <a:t>1. </a:t>
            </a:r>
            <a:r>
              <a:rPr lang="ru-RU" sz="2600" b="1" dirty="0" smtClean="0"/>
              <a:t>Чем человек отличается от других живых существ.</a:t>
            </a:r>
          </a:p>
          <a:p>
            <a:pPr marL="68580" indent="0">
              <a:buNone/>
            </a:pPr>
            <a:r>
              <a:rPr lang="ru-RU" sz="2600" b="1" dirty="0" smtClean="0"/>
              <a:t>2. Зачем человек рождается.</a:t>
            </a:r>
          </a:p>
          <a:p>
            <a:pPr marL="68580" indent="0">
              <a:buNone/>
            </a:pPr>
            <a:r>
              <a:rPr lang="ru-RU" sz="2600" b="1" dirty="0" smtClean="0"/>
              <a:t>3. Что необходимо ребёнку, чтобы он рос и развивался.</a:t>
            </a:r>
            <a:endParaRPr lang="ru-RU" sz="2600" b="1" dirty="0"/>
          </a:p>
        </p:txBody>
      </p:sp>
      <p:pic>
        <p:nvPicPr>
          <p:cNvPr id="4" name="Picture 6" descr="C:\Users\Acer\Desktop\анимационные картинки\смайл реш задачу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038" y="404664"/>
            <a:ext cx="1672582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41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/>
          <p:cNvSpPr/>
          <p:nvPr/>
        </p:nvSpPr>
        <p:spPr>
          <a:xfrm>
            <a:off x="6876256" y="3005337"/>
            <a:ext cx="2267744" cy="212033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Имеет хорошо развитый головной мозг</a:t>
            </a:r>
            <a:endParaRPr lang="ru-RU" sz="2000" b="1" dirty="0"/>
          </a:p>
        </p:txBody>
      </p:sp>
      <p:sp>
        <p:nvSpPr>
          <p:cNvPr id="16" name="Овал 15"/>
          <p:cNvSpPr/>
          <p:nvPr/>
        </p:nvSpPr>
        <p:spPr>
          <a:xfrm>
            <a:off x="23808" y="3005337"/>
            <a:ext cx="2267744" cy="212033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Способен к </a:t>
            </a:r>
            <a:r>
              <a:rPr lang="ru-RU" sz="2000" b="1" dirty="0" err="1" smtClean="0"/>
              <a:t>прямохож-дению</a:t>
            </a:r>
            <a:endParaRPr lang="ru-RU" sz="2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928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человек отличается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других живых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2267744" y="3699030"/>
            <a:ext cx="4608511" cy="68407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войная стрелка влево/вправо 7"/>
          <p:cNvSpPr/>
          <p:nvPr/>
        </p:nvSpPr>
        <p:spPr>
          <a:xfrm rot="5400000">
            <a:off x="2967188" y="3771096"/>
            <a:ext cx="3209617" cy="6480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войная стрелка влево/вправо 8"/>
          <p:cNvSpPr/>
          <p:nvPr/>
        </p:nvSpPr>
        <p:spPr>
          <a:xfrm rot="2207245">
            <a:off x="2365858" y="3771096"/>
            <a:ext cx="4492963" cy="64807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лево/вправо 11"/>
          <p:cNvSpPr/>
          <p:nvPr/>
        </p:nvSpPr>
        <p:spPr>
          <a:xfrm rot="19476889">
            <a:off x="2365859" y="3749133"/>
            <a:ext cx="4492963" cy="64807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67" l="23167" r="7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52" r="24733"/>
          <a:stretch/>
        </p:blipFill>
        <p:spPr bwMode="auto">
          <a:xfrm>
            <a:off x="3767838" y="3140968"/>
            <a:ext cx="1608324" cy="1864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вал 9"/>
          <p:cNvSpPr/>
          <p:nvPr/>
        </p:nvSpPr>
        <p:spPr>
          <a:xfrm>
            <a:off x="266727" y="1756017"/>
            <a:ext cx="2736304" cy="108012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Способен к творчеству</a:t>
            </a:r>
            <a:endParaRPr lang="ru-RU" sz="2000" b="1" dirty="0"/>
          </a:p>
        </p:txBody>
      </p:sp>
      <p:sp>
        <p:nvSpPr>
          <p:cNvPr id="14" name="Овал 13"/>
          <p:cNvSpPr/>
          <p:nvPr/>
        </p:nvSpPr>
        <p:spPr>
          <a:xfrm>
            <a:off x="3023829" y="1530647"/>
            <a:ext cx="3096343" cy="95967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Владеет речью</a:t>
            </a:r>
            <a:endParaRPr lang="ru-RU" sz="2000" b="1" dirty="0"/>
          </a:p>
        </p:txBody>
      </p:sp>
      <p:sp>
        <p:nvSpPr>
          <p:cNvPr id="15" name="Овал 14"/>
          <p:cNvSpPr/>
          <p:nvPr/>
        </p:nvSpPr>
        <p:spPr>
          <a:xfrm>
            <a:off x="6156175" y="1772816"/>
            <a:ext cx="2987825" cy="108012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Умеет производить орудия труда</a:t>
            </a:r>
            <a:endParaRPr lang="ru-RU" sz="2000" b="1" dirty="0"/>
          </a:p>
        </p:txBody>
      </p:sp>
      <p:sp>
        <p:nvSpPr>
          <p:cNvPr id="17" name="Овал 16"/>
          <p:cNvSpPr/>
          <p:nvPr/>
        </p:nvSpPr>
        <p:spPr>
          <a:xfrm>
            <a:off x="40358" y="5281638"/>
            <a:ext cx="3019473" cy="108012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Способен к действиям по плану</a:t>
            </a:r>
            <a:endParaRPr lang="ru-RU" sz="2000" b="1" dirty="0"/>
          </a:p>
        </p:txBody>
      </p:sp>
      <p:sp>
        <p:nvSpPr>
          <p:cNvPr id="18" name="Овал 17"/>
          <p:cNvSpPr/>
          <p:nvPr/>
        </p:nvSpPr>
        <p:spPr>
          <a:xfrm>
            <a:off x="3244188" y="5686621"/>
            <a:ext cx="2736304" cy="108012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Обладает фантазией</a:t>
            </a:r>
            <a:endParaRPr lang="ru-RU" sz="2000" b="1" dirty="0"/>
          </a:p>
        </p:txBody>
      </p:sp>
      <p:sp>
        <p:nvSpPr>
          <p:cNvPr id="19" name="Овал 18"/>
          <p:cNvSpPr/>
          <p:nvPr/>
        </p:nvSpPr>
        <p:spPr>
          <a:xfrm>
            <a:off x="6156175" y="5284269"/>
            <a:ext cx="2736304" cy="108012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Осознаёт самого себя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7635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 animBg="1"/>
      <p:bldP spid="7" grpId="0" animBg="1"/>
      <p:bldP spid="8" grpId="0" animBg="1"/>
      <p:bldP spid="9" grpId="0" animBg="1"/>
      <p:bldP spid="12" grpId="0" animBg="1"/>
      <p:bldP spid="10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1702" y="1340768"/>
            <a:ext cx="702589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Вспомни схему и заполни пропуски в тексте: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2530660"/>
            <a:ext cx="8712968" cy="2842556"/>
          </a:xfrm>
        </p:spPr>
        <p:txBody>
          <a:bodyPr>
            <a:normAutofit/>
          </a:bodyPr>
          <a:lstStyle/>
          <a:p>
            <a:pPr marL="68580" indent="0">
              <a:lnSpc>
                <a:spcPct val="150000"/>
              </a:lnSpc>
              <a:buNone/>
            </a:pPr>
            <a:r>
              <a:rPr lang="ru-RU" sz="2600" b="1" i="1" dirty="0" smtClean="0"/>
              <a:t>Человек в отличие от животных обладает ________, способен к ___________________, может действовать ___________, имеет хорошо развитый _________________, создаёт ____________________.</a:t>
            </a:r>
            <a:endParaRPr lang="ru-RU" sz="26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20143" y="3162816"/>
            <a:ext cx="14401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FFFF00"/>
                </a:solidFill>
              </a:rPr>
              <a:t>речью</a:t>
            </a:r>
            <a:endParaRPr lang="ru-RU" sz="26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4" y="3205918"/>
            <a:ext cx="31221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err="1" smtClean="0">
                <a:solidFill>
                  <a:srgbClr val="FFFF00"/>
                </a:solidFill>
              </a:rPr>
              <a:t>прямохождению</a:t>
            </a:r>
            <a:endParaRPr lang="ru-RU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2738337" y="3872660"/>
            <a:ext cx="180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rgbClr val="FFFF00"/>
                </a:solidFill>
              </a:rPr>
              <a:t>п</a:t>
            </a:r>
            <a:r>
              <a:rPr lang="ru-RU" sz="2600" b="1" dirty="0" smtClean="0">
                <a:solidFill>
                  <a:srgbClr val="FFFF00"/>
                </a:solidFill>
              </a:rPr>
              <a:t>о плану</a:t>
            </a:r>
            <a:endParaRPr lang="ru-RU" sz="26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702" y="4365103"/>
            <a:ext cx="29523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rgbClr val="FFFF00"/>
                </a:solidFill>
              </a:rPr>
              <a:t>г</a:t>
            </a:r>
            <a:r>
              <a:rPr lang="ru-RU" sz="2600" b="1" dirty="0" smtClean="0">
                <a:solidFill>
                  <a:srgbClr val="FFFF00"/>
                </a:solidFill>
              </a:rPr>
              <a:t>оловной мозг</a:t>
            </a:r>
            <a:endParaRPr lang="ru-RU" sz="26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4365104"/>
            <a:ext cx="29153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rgbClr val="FFFF00"/>
                </a:solidFill>
              </a:rPr>
              <a:t>о</a:t>
            </a:r>
            <a:r>
              <a:rPr lang="ru-RU" sz="2600" b="1" dirty="0" smtClean="0">
                <a:solidFill>
                  <a:srgbClr val="FFFF00"/>
                </a:solidFill>
              </a:rPr>
              <a:t>рудия труда</a:t>
            </a:r>
            <a:endParaRPr lang="ru-RU" sz="2600" b="1" dirty="0">
              <a:solidFill>
                <a:srgbClr val="FFFF00"/>
              </a:solidFill>
            </a:endParaRPr>
          </a:p>
        </p:txBody>
      </p:sp>
      <p:pic>
        <p:nvPicPr>
          <p:cNvPr id="7172" name="Picture 4" descr="C:\Users\Acer\Desktop\анимационные картинки\смайл реш задачу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766" y="332656"/>
            <a:ext cx="152714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62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7451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Зачем человек рождается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0085" y="2420888"/>
            <a:ext cx="4032448" cy="2376264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600" b="1" dirty="0" smtClean="0"/>
              <a:t>дни считают, что человек создан для счастья, благополучной и сытой жизни.</a:t>
            </a:r>
            <a:endParaRPr lang="ru-RU" sz="2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53" y="2132856"/>
            <a:ext cx="4047032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26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74515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Зачем человек рождается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096" y="1791406"/>
            <a:ext cx="3024336" cy="431390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2600" b="1" dirty="0" smtClean="0"/>
              <a:t>ругие видят назначение человека </a:t>
            </a:r>
          </a:p>
          <a:p>
            <a:pPr marL="352425" indent="0">
              <a:buNone/>
            </a:pPr>
            <a:r>
              <a:rPr lang="ru-RU" sz="2600" b="1" dirty="0" smtClean="0"/>
              <a:t>в служении Родине, </a:t>
            </a:r>
            <a:endParaRPr lang="ru-RU" sz="2600" b="1" dirty="0"/>
          </a:p>
          <a:p>
            <a:pPr marL="352425" indent="0">
              <a:buNone/>
            </a:pPr>
            <a:r>
              <a:rPr lang="ru-RU" sz="2600" b="1" dirty="0" smtClean="0"/>
              <a:t>в совершении добрых поступков, </a:t>
            </a:r>
          </a:p>
          <a:p>
            <a:pPr marL="352425" indent="0">
              <a:buNone/>
            </a:pPr>
            <a:r>
              <a:rPr lang="ru-RU" sz="2600" b="1" dirty="0" smtClean="0"/>
              <a:t>в гуманном отношении к людям.</a:t>
            </a:r>
            <a:endParaRPr lang="ru-RU" sz="2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3307550" cy="2116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889" y="3957282"/>
            <a:ext cx="3255604" cy="2148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295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24744" cy="74515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Зачем человек рождается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531932" cy="1368152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600" b="1" dirty="0" smtClean="0"/>
              <a:t> народе говорят, что за свою жизнь человек обязательно должен построить дом, посадить дерево и вырастить ребёнка.</a:t>
            </a:r>
            <a:endParaRPr lang="ru-RU" sz="2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05187"/>
            <a:ext cx="252028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212" y="2727853"/>
            <a:ext cx="2563247" cy="1925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5013176"/>
            <a:ext cx="838791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b="1" dirty="0" smtClean="0">
                <a:solidFill>
                  <a:schemeClr val="tx2"/>
                </a:solidFill>
              </a:rPr>
              <a:t>«Чем больше человек даёт людям и меньше требует себе, тем он лучше; чем меньше даёт другим и больше себе требует, тем он хуже».</a:t>
            </a:r>
          </a:p>
          <a:p>
            <a:pPr algn="r"/>
            <a:r>
              <a:rPr lang="ru-RU" sz="2600" b="1" dirty="0" smtClean="0">
                <a:solidFill>
                  <a:schemeClr val="tx2"/>
                </a:solidFill>
              </a:rPr>
              <a:t>Л.Н. Толстой</a:t>
            </a:r>
            <a:endParaRPr lang="ru-RU" sz="26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Acer\Desktop\анимационные картинки\человечки\821e2371a95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9" r="10341"/>
          <a:stretch/>
        </p:blipFill>
        <p:spPr bwMode="auto">
          <a:xfrm>
            <a:off x="467544" y="2707637"/>
            <a:ext cx="2618636" cy="201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33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Что нужно ребёнку, чтобы он рос и развивался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352" y="1598185"/>
            <a:ext cx="381642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/>
              <a:t>Воспитываться с рождения среди людей, чтобы …</a:t>
            </a:r>
            <a:endParaRPr lang="ru-RU" sz="26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16016" y="1598185"/>
            <a:ext cx="4248472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/>
              <a:t>Слушать и понимать человеческую речь, общаться со взрослыми, чтобы…</a:t>
            </a:r>
            <a:endParaRPr lang="ru-RU" sz="2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4509120"/>
            <a:ext cx="6912768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/>
              <a:t>Заниматься разнообразной деятельностью самостоятельно и со сверстниками (трудиться, играть, гулять), чтобы…</a:t>
            </a:r>
            <a:endParaRPr lang="ru-RU" sz="2600" b="1" dirty="0"/>
          </a:p>
        </p:txBody>
      </p:sp>
      <p:pic>
        <p:nvPicPr>
          <p:cNvPr id="5122" name="Picture 2" descr="C:\Users\Acer\Desktop\анимационные картинки\смайл растерянный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826" y="3542401"/>
            <a:ext cx="2035534" cy="119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63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24744" cy="745152"/>
          </a:xfrm>
        </p:spPr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</a:rPr>
              <a:t>Давай повторим главное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24745"/>
            <a:ext cx="7992888" cy="1656183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600" b="1" dirty="0" smtClean="0"/>
              <a:t>еши задачу:</a:t>
            </a:r>
          </a:p>
          <a:p>
            <a:pPr marL="68580" indent="0">
              <a:buNone/>
            </a:pPr>
            <a:r>
              <a:rPr lang="ru-RU" sz="2600" b="1" dirty="0" smtClean="0"/>
              <a:t>По-моему, человека можно сравнить с ________________, потому что _________________.</a:t>
            </a:r>
            <a:endParaRPr lang="ru-RU" sz="2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3415166"/>
            <a:ext cx="2671387" cy="2671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73967"/>
            <a:ext cx="1800200" cy="3423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3535926"/>
            <a:ext cx="3400837" cy="2550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33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163</TotalTime>
  <Words>428</Words>
  <Application>Microsoft Office PowerPoint</Application>
  <PresentationFormat>Экран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Загадка человека</vt:lpstr>
      <vt:lpstr>План урока:</vt:lpstr>
      <vt:lpstr>Чем человек отличается  от других живых существ</vt:lpstr>
      <vt:lpstr>Вспомни схему и заполни пропуски в тексте:</vt:lpstr>
      <vt:lpstr>Зачем человек рождается</vt:lpstr>
      <vt:lpstr>Зачем человек рождается</vt:lpstr>
      <vt:lpstr>Зачем человек рождается</vt:lpstr>
      <vt:lpstr>Что нужно ребёнку, чтобы он рос и развивался</vt:lpstr>
      <vt:lpstr>Давай повторим главное</vt:lpstr>
      <vt:lpstr>Домашнее задание:</vt:lpstr>
      <vt:lpstr>Несколько слов для учителя: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23</cp:revision>
  <dcterms:created xsi:type="dcterms:W3CDTF">2012-07-13T15:25:09Z</dcterms:created>
  <dcterms:modified xsi:type="dcterms:W3CDTF">2015-06-01T18:35:45Z</dcterms:modified>
</cp:coreProperties>
</file>